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70" r:id="rId3"/>
    <p:sldId id="271" r:id="rId4"/>
    <p:sldId id="258" r:id="rId5"/>
    <p:sldId id="259" r:id="rId6"/>
    <p:sldId id="267" r:id="rId7"/>
    <p:sldId id="266" r:id="rId8"/>
    <p:sldId id="295" r:id="rId9"/>
    <p:sldId id="261" r:id="rId10"/>
    <p:sldId id="296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74" r:id="rId20"/>
    <p:sldId id="283" r:id="rId21"/>
    <p:sldId id="285" r:id="rId22"/>
    <p:sldId id="284" r:id="rId23"/>
    <p:sldId id="286" r:id="rId24"/>
    <p:sldId id="293" r:id="rId25"/>
    <p:sldId id="294" r:id="rId26"/>
    <p:sldId id="287" r:id="rId27"/>
    <p:sldId id="288" r:id="rId28"/>
    <p:sldId id="289" r:id="rId29"/>
    <p:sldId id="290" r:id="rId30"/>
    <p:sldId id="291" r:id="rId31"/>
    <p:sldId id="292" r:id="rId32"/>
    <p:sldId id="2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320"/>
    <a:srgbClr val="F8CFBA"/>
    <a:srgbClr val="F4B596"/>
    <a:srgbClr val="C04F15"/>
    <a:srgbClr val="FBE3D6"/>
    <a:srgbClr val="000000"/>
    <a:srgbClr val="FEFADA"/>
    <a:srgbClr val="FEF6BA"/>
    <a:srgbClr val="3FA37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60" autoAdjust="0"/>
    <p:restoredTop sz="97386" autoAdjust="0"/>
  </p:normalViewPr>
  <p:slideViewPr>
    <p:cSldViewPr snapToGrid="0">
      <p:cViewPr varScale="1">
        <p:scale>
          <a:sx n="152" d="100"/>
          <a:sy n="152" d="100"/>
        </p:scale>
        <p:origin x="19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50653-0420-4040-8983-7476A3CD86FC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F8031-AA37-4E0E-9283-6EC20DDCC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adult-bed-bug-cimex-lectularius-ee47a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6-024-08265-4/figures/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adult-bed-bug-cimex-lectularius-ee47a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adult-bed-bug-cimex-lectularius-ee47a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adult-bed-bug-cimex-lectularius-ee47a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adult-bed-bug-cimex-lectularius-ee47a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Creative commons </a:t>
            </a:r>
            <a:r>
              <a:rPr lang="en-GB" sz="1200">
                <a:hlinkClick r:id="rId3"/>
              </a:rPr>
              <a:t>https://picryl.com/media/adult-bed-bug-cimex-lectularius-ee47a5</a:t>
            </a:r>
            <a:r>
              <a:rPr lang="en-GB" sz="1200"/>
              <a:t> </a:t>
            </a:r>
          </a:p>
          <a:p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4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0221-9A84-7E2E-7D98-61CCFBA35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ADF37-4DC5-C91E-249B-A5C3BE26C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DAC35-CEE1-839A-F5A0-8E0D26B94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Image from: https://www.uu.se/en/contact-and-organisation/staff?query=N23-536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Image from: https://www.garvan.org.au/people/researchers/sharissa-latham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https://www.linkedin.com/in/shyam-gopalakrishnan-ba860b21/?originalSubdomain=dk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3B020-36D0-623C-B382-2E073BA1A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1786-A1DF-806B-F2CC-55812AE36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83B747-6405-004D-EB43-DD30E5836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B93AB-390F-BA40-EA3E-88880A18E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Left image – Shutterstock </a:t>
            </a:r>
            <a:r>
              <a:rPr lang="en-GB" u="sng"/>
              <a:t>https://www.shutterstock.com/image-vector/charles-darwin-expedition-galapagos-concept-illustration-2275584461 </a:t>
            </a:r>
          </a:p>
          <a:p>
            <a:endParaRPr lang="en-GB" u="sng"/>
          </a:p>
          <a:p>
            <a:r>
              <a:rPr lang="en-GB"/>
              <a:t>Right image – Creative Commons </a:t>
            </a:r>
            <a:r>
              <a:rPr lang="en-GB" u="sng"/>
              <a:t>https://commons.wikimedia.org/wiki/File:Galapagos_Islands_in_South_America.svg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C748B-2C5C-55B0-073A-DB406EDE9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0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5B139-A165-7389-4C83-4D4847CF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FA6C1-ECF5-87B0-1689-76EEC1F50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02201-D6EA-3D63-80BF-A10552237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Shutterstock </a:t>
            </a:r>
            <a:r>
              <a:rPr lang="en-GB" u="sng"/>
              <a:t>https://www.shutterstock.com/image-vector/charles-darwin-thinking-about-finches-birds-2313887727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1D630-0F08-E91E-E202-88D000529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5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7A8DA-3FB3-DA98-06AA-5FC2BD6E5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B8195-359B-01A9-A0BB-3A721A285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4D03F-643F-4AC3-9923-42A579D58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Shutterstock https://www.shutterstock.com/image-illustration/natural-selection-adaptation-darwins-theories-adaptive-1959125539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7148-533E-0C69-E228-34A9EEB29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6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F8CB6-02AA-1301-D832-A7F1161A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412C8-5908-8A34-A978-C8FED3851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8480F-977E-8E1E-85C2-5AE419122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from </a:t>
            </a:r>
            <a:r>
              <a:rPr lang="en-GB" u="sng"/>
              <a:t>https://www.coolgalapagos.com/animals/galapagos-darwins-finches.php</a:t>
            </a:r>
            <a:endParaRPr lang="en-GB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F1098-59F6-FC65-2AE1-D204D257B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25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426E4-E948-DD30-A782-E8437D249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593BE-31D4-D343-15EA-62E680E69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EA2F5-8603-7662-66DB-B8653551E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by Charles Darwin </a:t>
            </a:r>
            <a:r>
              <a:rPr lang="en-GB" u="sng"/>
              <a:t>https://commons.wikimedia.org/wiki/File:Charles_Darwin,_Journal_of_Researches..._Wellcome_L0026712.jpg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83E4E-C541-3F1A-CC69-0767C1052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2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E4F5-4160-EF23-B869-A7D26D0BF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60779-76D0-231C-B0A5-BC96B6F8D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4B01E-25C0-1CFF-AFE2-175352E15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Shutterstock </a:t>
            </a:r>
            <a:r>
              <a:rPr lang="en-GB" u="sng"/>
              <a:t>https://www.shutterstock.com/image-illustration/natural-selection-adaptation-darwins-theories-adaptive-1959125539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3E94A-0CA5-3F22-EDDF-EF25409E5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3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4FC0-C2D3-AE5C-E206-B2438C2D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715A0-E547-1645-E215-3DF6F3D86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0DD0A-0EF1-139D-8731-9D412BEC4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 from Shutterstock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www.shutterstock.com</a:t>
            </a:r>
            <a:r>
              <a:rPr lang="en-GB" dirty="0"/>
              <a:t>/image-illustration/killer-whale-orca-skeleton-3d-rendering-2176189427</a:t>
            </a:r>
          </a:p>
          <a:p>
            <a:r>
              <a:rPr lang="en-GB" dirty="0"/>
              <a:t>https://</a:t>
            </a:r>
            <a:r>
              <a:rPr lang="en-GB" dirty="0" err="1"/>
              <a:t>www.shutterstock.com</a:t>
            </a:r>
            <a:r>
              <a:rPr lang="en-GB" dirty="0"/>
              <a:t>/image-illustration/realistic-3d-render-frog-skeleton-189109493</a:t>
            </a:r>
          </a:p>
          <a:p>
            <a:r>
              <a:rPr lang="en-GB" dirty="0"/>
              <a:t>https://</a:t>
            </a:r>
            <a:r>
              <a:rPr lang="en-GB" dirty="0" err="1"/>
              <a:t>www.shutterstock.com</a:t>
            </a:r>
            <a:r>
              <a:rPr lang="en-GB" dirty="0"/>
              <a:t>/image-illustration/horse-skeleton-anatomy-3d-rendering-on-2178673357</a:t>
            </a:r>
          </a:p>
          <a:p>
            <a:r>
              <a:rPr lang="en-GB" dirty="0"/>
              <a:t>https://</a:t>
            </a:r>
            <a:r>
              <a:rPr lang="en-GB" dirty="0" err="1"/>
              <a:t>www.shutterstock.com</a:t>
            </a:r>
            <a:r>
              <a:rPr lang="en-GB" dirty="0"/>
              <a:t>/image-illustration/chicken-skeleton-642959911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8C14B-1B28-96E0-2337-CC83A39C2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89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3849-522A-E508-0899-3BE8744CD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3DD5A-06DE-55C2-BA90-5F30C2271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9F224-9BE2-178D-EC71-2160062F5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Images from Shutterstock</a:t>
            </a:r>
          </a:p>
          <a:p>
            <a:endParaRPr lang="en-GB"/>
          </a:p>
          <a:p>
            <a:r>
              <a:rPr lang="en-GB"/>
              <a:t>https://www.shutterstock.com/image-illustration/killer-whale-orca-skeleton-3d-rendering-2176189427</a:t>
            </a:r>
          </a:p>
          <a:p>
            <a:r>
              <a:rPr lang="en-GB"/>
              <a:t>https://www.shutterstock.com/image-illustration/realistic-3d-render-frog-skeleton-189109493</a:t>
            </a:r>
          </a:p>
          <a:p>
            <a:r>
              <a:rPr lang="en-GB"/>
              <a:t>https://www.shutterstock.com/image-illustration/horse-skeleton-anatomy-3d-rendering-on-2178673357</a:t>
            </a:r>
          </a:p>
          <a:p>
            <a:r>
              <a:rPr lang="en-GB"/>
              <a:t>https://www.shutterstock.com/image-illustration/chicken-skeleton-642959911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C89F-702B-293B-1B2B-29364FF61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97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Creative Commons </a:t>
            </a:r>
            <a:r>
              <a:rPr lang="en-GB" u="sng"/>
              <a:t>https://cosmodoggyland.com/breeds-101/#prettyPhoto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5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Creative Commons </a:t>
            </a:r>
            <a:r>
              <a:rPr lang="en-GB" u="sng"/>
              <a:t>https://cosmodoggyland.com/breeds-101/#prettyPhoto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7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</a:t>
            </a:r>
            <a:r>
              <a:rPr lang="en-GB" u="sng"/>
              <a:t>https://www.instagram.com/victoriafarmersmarket/p/C1BF68isOZQ/?img_index=1</a:t>
            </a:r>
          </a:p>
          <a:p>
            <a:endParaRPr lang="en-GB" b="1" u="sng"/>
          </a:p>
          <a:p>
            <a:r>
              <a:rPr lang="en-GB" sz="1200">
                <a:solidFill>
                  <a:srgbClr val="FF0000"/>
                </a:solidFill>
              </a:rPr>
              <a:t>Q on ethics of artificial selection – to feed growing world population</a:t>
            </a:r>
          </a:p>
          <a:p>
            <a:endParaRPr lang="en-GB" sz="1200">
              <a:solidFill>
                <a:srgbClr val="FF0000"/>
              </a:solidFill>
            </a:endParaRPr>
          </a:p>
          <a:p>
            <a:r>
              <a:rPr lang="en-GB" sz="1200">
                <a:solidFill>
                  <a:srgbClr val="FF0000"/>
                </a:solidFill>
              </a:rPr>
              <a:t>Needs more of an activity</a:t>
            </a:r>
          </a:p>
          <a:p>
            <a:endParaRPr lang="en-GB" b="1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3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4A478-1BDC-4302-15BA-0ED8370F4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29351-F394-1249-3810-499BA7B07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2C406-2059-D959-2525-D79D392A1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Image of wild mustard plant </a:t>
            </a:r>
            <a:r>
              <a:rPr lang="en-GB" u="sng"/>
              <a:t>https://www.instagram.com/victoriafarmersmarket/p/C1BF68isOZQ/?img_index=1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Broccoli </a:t>
            </a:r>
            <a:r>
              <a:rPr lang="en-GB" u="sng"/>
              <a:t>https://commons.wikimedia.org/wiki/File:Broccoli2.jpg </a:t>
            </a:r>
            <a:endParaRPr lang="en-GB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Cauliflower </a:t>
            </a:r>
            <a:r>
              <a:rPr lang="en-GB" u="sng"/>
              <a:t>https://commons.wikimedia.org/wiki/File:Cauliflower_in_home_garden.jpg </a:t>
            </a:r>
            <a:endParaRPr lang="en-GB" b="0" u="sng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Cabbage – Alabama Extension </a:t>
            </a:r>
            <a:r>
              <a:rPr lang="en-GB" b="0" u="sng"/>
              <a:t>https://commons.wikimedia.org/wiki/File:Cabbage_close_up_%2849200263532%29.jpg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Kohlrabi – public domain </a:t>
            </a:r>
            <a:r>
              <a:rPr lang="en-GB" b="0" u="sng"/>
              <a:t>https://www.rawpixel.com/image/6037170/photo-image-public-domain-plant-green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Sprouts – Tony Alter </a:t>
            </a:r>
            <a:r>
              <a:rPr lang="en-GB" b="0" u="sng"/>
              <a:t>https://commons.wikimedia.org/wiki/File:Brussels_Sprouts_%283743349961%29.jpg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/>
              <a:t>Kale – Evan-Amos </a:t>
            </a:r>
            <a:r>
              <a:rPr lang="en-GB" b="0" u="sng"/>
              <a:t>https://commons.wikimedia.org/wiki/File:Kale-Bundle.jpg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C6A6-8504-F34D-8E71-A745196F6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79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BA8F1-80BD-FDD6-85F3-C13A2CFE5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1EBEE-6433-71EE-F35F-CD758DDD3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579DA-B7BF-B30C-688F-4DB66BA37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Soil background Creative Commons </a:t>
            </a:r>
            <a:r>
              <a:rPr lang="en-GB" u="sng"/>
              <a:t>https://www.rawpixel.com/image/6041417/closeup-soil-free-public-domain-cc0-photo</a:t>
            </a:r>
          </a:p>
          <a:p>
            <a:endParaRPr lang="en-GB" u="sng"/>
          </a:p>
          <a:p>
            <a:r>
              <a:rPr lang="en-GB" u="none"/>
              <a:t>Wild mustard plant </a:t>
            </a:r>
            <a:r>
              <a:rPr lang="en-GB" u="sng"/>
              <a:t>https://www.instagram.com/victoriafarmersmarket/p/C1BF68isOZQ/?img_index=1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001E2-BEF3-DF9A-90A9-E39901AF7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79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08FB0-7BD2-B248-8408-8D1941BAB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E38F48-8085-72AD-F8C4-C5C94B4DC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8F078-9B4D-9225-4237-58DCFB8F4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Top left – nautilus by Manuae, Creative Commons </a:t>
            </a:r>
            <a:r>
              <a:rPr lang="en-GB" u="sng"/>
              <a:t>https://commons.wikimedia.org/wiki/File:Nautilus_belauensis_from_Palau.jpg</a:t>
            </a:r>
            <a:endParaRPr lang="en-GB"/>
          </a:p>
          <a:p>
            <a:endParaRPr lang="en-GB"/>
          </a:p>
          <a:p>
            <a:r>
              <a:rPr lang="en-GB"/>
              <a:t>Top middle –  wolf spider by Thomas Shahan, Creative Commons </a:t>
            </a:r>
            <a:r>
              <a:rPr lang="en-GB" u="sng"/>
              <a:t>https://en.wikipedia.org/wiki/Spider_vision#/media/File:Eye_Arrangement_of_a_Hogna_Wolf_Spider.png</a:t>
            </a:r>
          </a:p>
          <a:p>
            <a:endParaRPr lang="en-GB" u="sng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Top right – macaque, Creative Commons </a:t>
            </a:r>
            <a:r>
              <a:rPr lang="en-GB" u="sng"/>
              <a:t>https://pxhere.com/en/photo/1600576</a:t>
            </a:r>
          </a:p>
          <a:p>
            <a:endParaRPr lang="en-GB" u="none"/>
          </a:p>
          <a:p>
            <a:r>
              <a:rPr lang="en-GB"/>
              <a:t>Bottom left – crocodile, Creative Commons </a:t>
            </a:r>
            <a:r>
              <a:rPr lang="en-GB" u="sng"/>
              <a:t>https://www.pexels.com/photo/close-up-photo-of-crocodile-eye-1203583/</a:t>
            </a:r>
          </a:p>
          <a:p>
            <a:endParaRPr lang="en-GB" u="sng"/>
          </a:p>
          <a:p>
            <a:r>
              <a:rPr lang="en-GB" u="none"/>
              <a:t>Bottom middle – frog by Ren West, Creative Commons </a:t>
            </a:r>
            <a:r>
              <a:rPr lang="en-GB" u="sng"/>
              <a:t>https://commons.wikimedia.org/wiki/File:Frog_eye_closeup.jpg</a:t>
            </a:r>
          </a:p>
          <a:p>
            <a:endParaRPr lang="en-GB"/>
          </a:p>
          <a:p>
            <a:r>
              <a:rPr lang="en-GB"/>
              <a:t>Bottom right – fly by Thomas Shahan, Creative commons </a:t>
            </a:r>
            <a:r>
              <a:rPr lang="en-GB" u="sng"/>
              <a:t>https://www.upr.org/science/2018-08-30/new-discovery-about-fly-eyes-could-help-scientists-better-understand-human-night-blindness </a:t>
            </a:r>
          </a:p>
          <a:p>
            <a:br>
              <a:rPr lang="en-GB" u="sng"/>
            </a:br>
            <a:r>
              <a:rPr lang="en-GB" u="none"/>
              <a:t>Middle right – human eye by Aaqrabate, Creative Commons </a:t>
            </a:r>
            <a:r>
              <a:rPr lang="en-GB" u="sng"/>
              <a:t>https://www.pexels.com/photo/closeup-photo-of-left-human-eye-1210016/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FA22-A0E3-63DE-1863-EA8E89086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92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67B08-548D-9349-86B5-70F914C50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368C51-4FDA-C080-9F5A-E16746020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90F0D-7238-400D-2D03-CE3D1F689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Painting by George Romney and displayed in National Portrait Gallery, London. </a:t>
            </a:r>
            <a:r>
              <a:rPr lang="en-GB" u="sng"/>
              <a:t>https://commons.wikimedia.org/wiki/File:William_Paley_by_George_Romney.jpg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D0845-67C5-F4A1-57E9-BF6FD5BB8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237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31A7-2B72-F48A-7D15-26E6D478F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EDC18-B36A-20CA-E58C-545CD94A2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8C76F-3D39-D4B7-77CA-C887D9EB1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– Shutterstock </a:t>
            </a:r>
            <a:r>
              <a:rPr lang="en-GB" u="sng"/>
              <a:t>https://www.shutterstock.com/image-vector/charles-darwin-thinking-about-finches-birds-2313887727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2C40B-02BE-DE9E-1E72-62DE07B85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37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10489-B8A2-D50A-D6CE-27745399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F9EDA-D9C8-6E54-0344-18F9C75FA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9A05F-8C90-4A53-5811-54F97E384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Shutterstock </a:t>
            </a:r>
            <a:r>
              <a:rPr lang="en-GB" u="sng"/>
              <a:t>https://www.shutterstock.com/image-illustration/schematic-illustration-euglena-gracilis-2100559543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104B-75F1-1C71-B749-AEF50CC69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0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4DF80-6131-EB5B-21F9-CFAD72BB7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B785C-605C-487B-9769-CCB36E7B83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696344-86A9-938A-2E74-521C56022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DataBase Center for Life Science (DBCLS) </a:t>
            </a:r>
            <a:r>
              <a:rPr lang="en-GB" u="sng"/>
              <a:t>https://commons.wikimedia.org/wiki/File:202107_Hydra.svg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B1A9F-F714-35F4-0175-9DFF25072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83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E8369-F4C7-762F-7670-5CBA54389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0931C5-AD76-5C5E-5145-DA4295350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F538E-6E03-95D3-86F2-48F9078D5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ighlight>
                  <a:srgbClr val="FFFF00"/>
                </a:highlight>
              </a:rPr>
              <a:t>https://www.visualcapitalist.com/eye-evolution/#google_vignette</a:t>
            </a:r>
          </a:p>
          <a:p>
            <a:endParaRPr lang="en-GB">
              <a:highlight>
                <a:srgbClr val="FFFF00"/>
              </a:highlight>
            </a:endParaRPr>
          </a:p>
          <a:p>
            <a:r>
              <a:rPr lang="en-GB">
                <a:highlight>
                  <a:srgbClr val="FFFF00"/>
                </a:highlight>
              </a:rPr>
              <a:t>https://pmc.ncbi.nlm.nih.gov/articles/PMC3143066/</a:t>
            </a:r>
          </a:p>
          <a:p>
            <a:endParaRPr lang="en-GB"/>
          </a:p>
          <a:p>
            <a:r>
              <a:rPr lang="en-GB"/>
              <a:t>Left image – by Zatelmar, Creative Commons </a:t>
            </a:r>
            <a:r>
              <a:rPr lang="en-GB" u="sng"/>
              <a:t>https://commons.wikimedia.org/wiki/File:MEB_back.png</a:t>
            </a:r>
          </a:p>
          <a:p>
            <a:endParaRPr lang="en-GB"/>
          </a:p>
          <a:p>
            <a:r>
              <a:rPr lang="en-GB"/>
              <a:t>Right image – by Zatelmar, Creative Commons </a:t>
            </a:r>
            <a:r>
              <a:rPr lang="en-GB" u="sng"/>
              <a:t>https://en.wikipedia.org/wiki/Chaetognatha#/media/File:Chaetomorpho.png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45919-F3AA-5B3A-7AC3-109ABDECD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7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9F097-1A9F-61F1-D75E-68467A92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D280F-8D1D-D6BD-C160-F2E877AD5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2508D-9127-DB53-DA80-8D2A273EC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by Manuae </a:t>
            </a:r>
            <a:r>
              <a:rPr lang="en-GB" u="sng"/>
              <a:t>https://commons.wikimedia.org/wiki/File:Nautilus_belauensis_from_Palau.jpg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72AFF-6517-F274-8214-191E3AA9E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0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9E549-E664-AE0A-37B3-48B273994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C0D144-7747-A23F-5256-08C46ADF9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3DC5D-F057-0F49-FC01-B9404D6D2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Left image Creative Commons </a:t>
            </a:r>
            <a:r>
              <a:rPr lang="en-GB" u="sng"/>
              <a:t>https://cosmodoggyland.com/breeds-101/#prettyPhoto  </a:t>
            </a:r>
          </a:p>
          <a:p>
            <a:r>
              <a:rPr lang="en-GB"/>
              <a:t>Plants - Shutterstock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A5F2-F980-A1DE-764A-F9AF3E82A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38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35B9-1EBA-B400-0B9D-216D520DA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E61843-224A-3463-F720-A7B031D710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5A6D3-7582-E864-4472-E1BB1C09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Image from </a:t>
            </a:r>
            <a:r>
              <a:rPr lang="en-GB" u="sng"/>
              <a:t>https://commons.wikimedia.org/wiki/File:Trilobites_Holochroal_Eye.JPG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3FCD3-B698-CA36-DEEE-E98B27DD1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78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CE93-1AFE-4D9C-38DF-7DFE8251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2B492-9483-3052-76E8-85BA8F5F2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43C8E-EE61-3E44-2E53-F6F9ADA0A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Top left - </a:t>
            </a:r>
            <a:r>
              <a:rPr lang="en-GB"/>
              <a:t>Thomas Shahan Creative commons </a:t>
            </a:r>
            <a:r>
              <a:rPr lang="en-GB" u="sng"/>
              <a:t>https://www.upr.org/science/2018-08-30/new-discovery-about-fly-eyes-could-help-scientists-better-understand-human-night-blindness </a:t>
            </a:r>
            <a:endParaRPr lang="en-GB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/>
              <a:t>Top right – human eye Aaqrabate, Creative Commons </a:t>
            </a:r>
            <a:r>
              <a:rPr lang="en-GB" u="sng"/>
              <a:t>https://www.pexels.com/photo/closeup-photo-of-left-human-eye-1210016/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/>
          </a:p>
          <a:p>
            <a:r>
              <a:rPr lang="en-GB"/>
              <a:t>Bottom left – crocodile, Creative Commons </a:t>
            </a:r>
            <a:r>
              <a:rPr lang="en-GB" u="sng"/>
              <a:t>https://www.pexels.com/photo/close-up-photo-of-crocodile-eye-1203583/</a:t>
            </a:r>
          </a:p>
          <a:p>
            <a:endParaRPr lang="en-GB" u="sng"/>
          </a:p>
          <a:p>
            <a:r>
              <a:rPr lang="en-GB" u="none"/>
              <a:t>Bottom middle – frog by Ren West, Creative Commons </a:t>
            </a:r>
            <a:r>
              <a:rPr lang="en-GB" u="sng"/>
              <a:t>https://commons.wikimedia.org/wiki/File:Frog_eye_closeup.jpg</a:t>
            </a:r>
          </a:p>
          <a:p>
            <a:endParaRPr lang="en-GB" u="sng"/>
          </a:p>
          <a:p>
            <a:r>
              <a:rPr lang="en-GB"/>
              <a:t>Bottom right –  wolf spider by Thomas Shahan, Creative Commons </a:t>
            </a:r>
            <a:r>
              <a:rPr lang="en-GB" u="sng"/>
              <a:t>https://en.wikipedia.org/wiki/Spider_vision#/media/File:Eye_Arrangement_of_a_Hogna_Wolf_Spider.png</a:t>
            </a:r>
          </a:p>
          <a:p>
            <a:endParaRPr lang="en-GB" u="sng"/>
          </a:p>
          <a:p>
            <a:endParaRPr lang="en-GB" u="sng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A7673-E8BA-D9DB-6418-CD847F79F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89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Fish – Smithsonian Environmental Research Center, Creative Commons </a:t>
            </a:r>
            <a:r>
              <a:rPr lang="en-GB" sz="18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https://commons.wikimedia.org/wiki/File:Menidia_menidia_RR_08-11-19_0545_(48555459552).jpg</a:t>
            </a:r>
          </a:p>
          <a:p>
            <a:endParaRPr lang="en-GB" sz="1800" u="sng">
              <a:solidFill>
                <a:srgbClr val="467886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Cooking fish – illustration by Ella Maru, Tel Aviv University </a:t>
            </a:r>
            <a:r>
              <a:rPr lang="en-GB" sz="1800" u="sng">
                <a:solidFill>
                  <a:srgbClr val="46788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https://phys.org/news/2022-11-oldest-evidence-cook-food.html</a:t>
            </a:r>
          </a:p>
          <a:p>
            <a:endParaRPr lang="en-GB" sz="1800" u="sng">
              <a:solidFill>
                <a:srgbClr val="467886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Food web – Nature </a:t>
            </a:r>
            <a:r>
              <a:rPr lang="en-GB" sz="2800">
                <a:hlinkClick r:id="rId3"/>
              </a:rPr>
              <a:t>Fig. 1: Terrestrial vertebrate assemblages from the Polish Basin across the Carnian to Hettangian. | Nature</a:t>
            </a:r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n-GB" sz="2800" b="0" i="0">
                <a:solidFill>
                  <a:srgbClr val="222222"/>
                </a:solidFill>
                <a:effectLst/>
                <a:latin typeface="-apple-system"/>
              </a:rPr>
              <a:t>Qvarnström, M., Vikberg Wernström, J., Wawrzyniak, Z. </a:t>
            </a:r>
            <a:r>
              <a:rPr lang="en-GB" sz="2800" b="0" i="1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GB" sz="2800" b="0" i="0">
                <a:solidFill>
                  <a:srgbClr val="222222"/>
                </a:solidFill>
                <a:effectLst/>
                <a:latin typeface="-apple-system"/>
              </a:rPr>
              <a:t> Digestive contents and food webs record the advent of dinosaur supremacy. </a:t>
            </a:r>
            <a:r>
              <a:rPr lang="en-GB" sz="2800" b="0" i="1">
                <a:solidFill>
                  <a:srgbClr val="222222"/>
                </a:solidFill>
                <a:effectLst/>
                <a:latin typeface="-apple-system"/>
              </a:rPr>
              <a:t>Nature</a:t>
            </a:r>
            <a:r>
              <a:rPr lang="en-GB" sz="2800" b="0" i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sz="2800" b="1" i="0">
                <a:solidFill>
                  <a:srgbClr val="222222"/>
                </a:solidFill>
                <a:effectLst/>
                <a:latin typeface="-apple-system"/>
              </a:rPr>
              <a:t>636</a:t>
            </a:r>
            <a:r>
              <a:rPr lang="en-GB" sz="2800" b="0" i="0">
                <a:solidFill>
                  <a:srgbClr val="222222"/>
                </a:solidFill>
                <a:effectLst/>
                <a:latin typeface="-apple-system"/>
              </a:rPr>
              <a:t>, 397–403 (2024). https://doi.org/10.1038/s41586-024-08265-4</a:t>
            </a:r>
            <a:endParaRPr lang="en-GB" sz="1800" u="none">
              <a:solidFill>
                <a:srgbClr val="467886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u="sng">
              <a:solidFill>
                <a:srgbClr val="467886"/>
              </a:solidFill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5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Top image – James Heilman MD, Creative Commons </a:t>
            </a:r>
            <a:r>
              <a:rPr lang="en-GB" sz="1200" u="sng"/>
              <a:t>https://commons.wikimedia.org/wiki/File:Bedbugb2.JPG</a:t>
            </a:r>
          </a:p>
          <a:p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Left image – Creative commons </a:t>
            </a:r>
            <a:r>
              <a:rPr lang="en-GB" sz="1200">
                <a:hlinkClick r:id="rId3"/>
              </a:rPr>
              <a:t>https://picryl.com/media/adult-bed-bug-cimex-lectularius-ee47a5</a:t>
            </a:r>
            <a:r>
              <a:rPr lang="en-GB" sz="120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Right image – Visual DX</a:t>
            </a:r>
          </a:p>
          <a:p>
            <a:endParaRPr lang="en-GB" sz="12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21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Creative commons </a:t>
            </a:r>
            <a:r>
              <a:rPr lang="en-GB" sz="1200">
                <a:hlinkClick r:id="rId3"/>
              </a:rPr>
              <a:t>https://picryl.com/media/adult-bed-bug-cimex-lectularius-ee47a5</a:t>
            </a:r>
            <a:r>
              <a:rPr lang="en-GB" sz="120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Creative commons </a:t>
            </a:r>
            <a:r>
              <a:rPr lang="en-GB" sz="1200">
                <a:hlinkClick r:id="rId3"/>
              </a:rPr>
              <a:t>https://picryl.com/media/adult-bed-bug-cimex-lectularius-ee47a5</a:t>
            </a:r>
            <a:r>
              <a:rPr lang="en-GB" sz="120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Creative commons </a:t>
            </a:r>
            <a:r>
              <a:rPr lang="en-GB" sz="1200">
                <a:hlinkClick r:id="rId3"/>
              </a:rPr>
              <a:t>https://picryl.com/media/adult-bed-bug-cimex-lectularius-ee47a5</a:t>
            </a:r>
            <a:r>
              <a:rPr lang="en-GB" sz="1200"/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0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24A7A-C665-C3D1-17D0-4FFF8D997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D68A4-AF00-6CC2-C25C-DADAAD795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2C7EE-E883-E05D-15C6-8CE1BE76C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u="sng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Owls images – Dick Forsmas in Nature Comms </a:t>
            </a:r>
            <a:r>
              <a:rPr lang="en-GB" sz="18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https://www.nature.com/articles/ncomms1213</a:t>
            </a:r>
          </a:p>
          <a:p>
            <a:endParaRPr lang="en-GB" sz="1800" u="sng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none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Snowy trees – Christmas stocking images, Creative Commons </a:t>
            </a:r>
            <a:r>
              <a:rPr lang="en-GB" sz="1800" u="sng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https://commons.wikimedia.org/wiki/File:Snow_on_fir_trees.jpg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u="none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E0D16-45A4-6996-9816-85C23294A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74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Owls images – Dick Forsmas in Nature Comms </a:t>
            </a:r>
            <a:r>
              <a:rPr lang="en-GB" sz="1200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https://www.nature.com/articles/ncomms1213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F8031-AA37-4E0E-9283-6EC20DDCCF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4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4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7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0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9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6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9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6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9E470-2D2C-4BEE-A395-026BF3EE717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B857C-C075-4A68-87ED-6F69B51D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8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adult-bed-bug-cimex-lectularius-ee47a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F2F70C-E37A-7AD2-1D96-1C6DB84C4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773187-09EE-A276-F53E-B511AAAB97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6754" b="5932"/>
          <a:stretch/>
        </p:blipFill>
        <p:spPr>
          <a:xfrm flipH="1">
            <a:off x="0" y="0"/>
            <a:ext cx="12192000" cy="6056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0DEB3C-C0B2-80C7-7097-77C781E25BDB}"/>
              </a:ext>
            </a:extLst>
          </p:cNvPr>
          <p:cNvSpPr/>
          <p:nvPr/>
        </p:nvSpPr>
        <p:spPr>
          <a:xfrm>
            <a:off x="0" y="5606218"/>
            <a:ext cx="12192000" cy="1251782"/>
          </a:xfrm>
          <a:prstGeom prst="rect">
            <a:avLst/>
          </a:prstGeom>
          <a:solidFill>
            <a:srgbClr val="F4B59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FF21E-36F9-F990-C9D3-7809DC8C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406" y="5827049"/>
            <a:ext cx="810120" cy="81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83245-0554-0680-DC81-37B40988C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074" y="5827049"/>
            <a:ext cx="1348677" cy="810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BA581-B02E-ADBC-3B5A-42073F6AA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299" y="5827049"/>
            <a:ext cx="1323195" cy="810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4394E-E777-2BF7-53DB-69BF7FACE16B}"/>
              </a:ext>
            </a:extLst>
          </p:cNvPr>
          <p:cNvSpPr txBox="1"/>
          <p:nvPr/>
        </p:nvSpPr>
        <p:spPr>
          <a:xfrm>
            <a:off x="9854042" y="5816610"/>
            <a:ext cx="22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© 2025. Association for Science Education &amp; Big Ideas for 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40BC8-D75D-DB2E-5279-3B2F5F4325F4}"/>
              </a:ext>
            </a:extLst>
          </p:cNvPr>
          <p:cNvSpPr txBox="1"/>
          <p:nvPr/>
        </p:nvSpPr>
        <p:spPr>
          <a:xfrm>
            <a:off x="0" y="0"/>
            <a:ext cx="9414114" cy="2123658"/>
          </a:xfrm>
          <a:prstGeom prst="rect">
            <a:avLst/>
          </a:prstGeom>
          <a:solidFill>
            <a:srgbClr val="FBE3D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6600"/>
              <a:t>The science of evolution by natural selection</a:t>
            </a:r>
          </a:p>
        </p:txBody>
      </p:sp>
    </p:spTree>
    <p:extLst>
      <p:ext uri="{BB962C8B-B14F-4D97-AF65-F5344CB8AC3E}">
        <p14:creationId xmlns:p14="http://schemas.microsoft.com/office/powerpoint/2010/main" val="32515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D534-F05D-FB12-2BF4-D5E66FFD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955202-5ACA-9D73-B170-6EFFFDE08E39}"/>
              </a:ext>
            </a:extLst>
          </p:cNvPr>
          <p:cNvSpPr txBox="1"/>
          <p:nvPr/>
        </p:nvSpPr>
        <p:spPr>
          <a:xfrm>
            <a:off x="221830" y="4690083"/>
            <a:ext cx="4064700" cy="1938992"/>
          </a:xfrm>
          <a:prstGeom prst="rect">
            <a:avLst/>
          </a:prstGeom>
          <a:solidFill>
            <a:srgbClr val="FEFADA"/>
          </a:solidFill>
        </p:spPr>
        <p:txBody>
          <a:bodyPr wrap="square" rtlCol="0">
            <a:spAutoFit/>
          </a:bodyPr>
          <a:lstStyle/>
          <a:p>
            <a:r>
              <a:rPr lang="en-GB" sz="2000"/>
              <a:t>Patrik Karell, University of Uppsala, Finland, led the owl research.</a:t>
            </a:r>
          </a:p>
          <a:p>
            <a:endParaRPr lang="en-GB" sz="2000"/>
          </a:p>
          <a:p>
            <a:r>
              <a:rPr lang="en-GB" sz="2000"/>
              <a:t>His research focuses on how plants and animals adapt to climate change. </a:t>
            </a:r>
          </a:p>
        </p:txBody>
      </p:sp>
      <p:pic>
        <p:nvPicPr>
          <p:cNvPr id="1026" name="Picture 2" descr="Patrik Karell">
            <a:extLst>
              <a:ext uri="{FF2B5EF4-FFF2-40B4-BE49-F238E27FC236}">
                <a16:creationId xmlns:a16="http://schemas.microsoft.com/office/drawing/2014/main" id="{77893121-0F1A-EB9B-DDA2-240B271C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0" y="228925"/>
            <a:ext cx="2889287" cy="43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6B5C2-176D-A3C5-ADF2-F9F20D235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280" y="2295144"/>
            <a:ext cx="3708845" cy="4333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76294-BAC8-47F2-AA17-B9CFA20C8DF5}"/>
              </a:ext>
            </a:extLst>
          </p:cNvPr>
          <p:cNvSpPr txBox="1"/>
          <p:nvPr/>
        </p:nvSpPr>
        <p:spPr>
          <a:xfrm>
            <a:off x="3295443" y="228925"/>
            <a:ext cx="4164244" cy="1938992"/>
          </a:xfrm>
          <a:prstGeom prst="rect">
            <a:avLst/>
          </a:prstGeom>
          <a:solidFill>
            <a:srgbClr val="FEFADA"/>
          </a:solidFill>
        </p:spPr>
        <p:txBody>
          <a:bodyPr wrap="square" rtlCol="0">
            <a:spAutoFit/>
          </a:bodyPr>
          <a:lstStyle/>
          <a:p>
            <a:r>
              <a:rPr lang="en-GB" sz="2000"/>
              <a:t>Sharissa Latham, University of Sydney, Australia, collaborated on the bed bug research. </a:t>
            </a:r>
          </a:p>
          <a:p>
            <a:endParaRPr lang="en-GB" sz="2000"/>
          </a:p>
          <a:p>
            <a:r>
              <a:rPr lang="en-GB" sz="2000"/>
              <a:t>She now researches new breast cancer treatments. </a:t>
            </a:r>
          </a:p>
        </p:txBody>
      </p:sp>
      <p:pic>
        <p:nvPicPr>
          <p:cNvPr id="11" name="Picture 2" descr="Profile photo of Shyam Gopalakrishnan">
            <a:extLst>
              <a:ext uri="{FF2B5EF4-FFF2-40B4-BE49-F238E27FC236}">
                <a16:creationId xmlns:a16="http://schemas.microsoft.com/office/drawing/2014/main" id="{A578F29E-004D-ABCD-6D4F-5A383466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03" y="228925"/>
            <a:ext cx="3588258" cy="35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9A3AC8-06F7-FE21-D705-7D7BCB9EF3FE}"/>
              </a:ext>
            </a:extLst>
          </p:cNvPr>
          <p:cNvSpPr txBox="1"/>
          <p:nvPr/>
        </p:nvSpPr>
        <p:spPr>
          <a:xfrm>
            <a:off x="8267403" y="4029781"/>
            <a:ext cx="3588258" cy="2554545"/>
          </a:xfrm>
          <a:prstGeom prst="rect">
            <a:avLst/>
          </a:prstGeom>
          <a:solidFill>
            <a:srgbClr val="FEFADA"/>
          </a:solidFill>
        </p:spPr>
        <p:txBody>
          <a:bodyPr wrap="square" rtlCol="0">
            <a:spAutoFit/>
          </a:bodyPr>
          <a:lstStyle/>
          <a:p>
            <a:r>
              <a:rPr lang="en-GB" sz="2000"/>
              <a:t>Shyman Gopalakrishnan works at the University of Copenhagen, Denmark. </a:t>
            </a:r>
          </a:p>
          <a:p>
            <a:endParaRPr lang="en-GB" sz="2000"/>
          </a:p>
          <a:p>
            <a:r>
              <a:rPr lang="en-GB" sz="2000"/>
              <a:t>His work includes research on dog evolution, including on dogs that pull sleds in the Arctic.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641C-13E8-61EA-5368-83752942DB34}"/>
              </a:ext>
            </a:extLst>
          </p:cNvPr>
          <p:cNvSpPr txBox="1"/>
          <p:nvPr/>
        </p:nvSpPr>
        <p:spPr>
          <a:xfrm>
            <a:off x="9621636" y="6581001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421629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87D41-B6FD-4554-6837-6ACC3C1E6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B6502-E8B2-BA21-30AE-F6195584E390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3D3EE-9D7B-20D7-4E26-ACAEE7B7C29E}"/>
              </a:ext>
            </a:extLst>
          </p:cNvPr>
          <p:cNvSpPr txBox="1"/>
          <p:nvPr/>
        </p:nvSpPr>
        <p:spPr>
          <a:xfrm>
            <a:off x="8331910" y="1590915"/>
            <a:ext cx="3664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In 1835, Charles Darwin observed animals, plants and rocks in the Galapagos Islands.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1CA5D-B6B4-344E-A9D8-E5F30661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213" y="3245024"/>
            <a:ext cx="2249456" cy="2971759"/>
          </a:xfrm>
          <a:prstGeom prst="rect">
            <a:avLst/>
          </a:prstGeom>
        </p:spPr>
      </p:pic>
      <p:pic>
        <p:nvPicPr>
          <p:cNvPr id="5" name="Picture 4" descr="A person reading a paper next to animals&#10;&#10;Description automatically generated">
            <a:extLst>
              <a:ext uri="{FF2B5EF4-FFF2-40B4-BE49-F238E27FC236}">
                <a16:creationId xmlns:a16="http://schemas.microsoft.com/office/drawing/2014/main" id="{17874051-F1F4-5838-9EC5-29C9E05C9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0" y="1815252"/>
            <a:ext cx="7824069" cy="4401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72CBBF-F837-3B42-A394-D46914F446A1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74101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4AA4-4FF2-B255-9BB0-AB230BDD0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5A30CA-91F0-9051-35BC-D7406D870871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3D42BA-A5B4-5182-D536-F36078ACB8FB}"/>
              </a:ext>
            </a:extLst>
          </p:cNvPr>
          <p:cNvSpPr txBox="1"/>
          <p:nvPr/>
        </p:nvSpPr>
        <p:spPr>
          <a:xfrm>
            <a:off x="6183389" y="1360716"/>
            <a:ext cx="51201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Darwin noticed different – but closely related – bird species on different islands.</a:t>
            </a:r>
          </a:p>
          <a:p>
            <a:endParaRPr lang="en-GB" sz="3200"/>
          </a:p>
          <a:p>
            <a:r>
              <a:rPr lang="en-GB" sz="3200"/>
              <a:t>The birds were similar to a species in mainland South America. Their body shapes, feathers and songs were alike. </a:t>
            </a:r>
            <a:r>
              <a:rPr lang="en-GB" sz="3200">
                <a:solidFill>
                  <a:schemeClr val="accent2"/>
                </a:solidFill>
              </a:rPr>
              <a:t>But their beak shapes were different.</a:t>
            </a:r>
          </a:p>
          <a:p>
            <a:endParaRPr lang="en-GB" sz="2400"/>
          </a:p>
        </p:txBody>
      </p:sp>
      <p:pic>
        <p:nvPicPr>
          <p:cNvPr id="5" name="Picture 4" descr="A person holding a paper and writing&#10;&#10;Description automatically generated">
            <a:extLst>
              <a:ext uri="{FF2B5EF4-FFF2-40B4-BE49-F238E27FC236}">
                <a16:creationId xmlns:a16="http://schemas.microsoft.com/office/drawing/2014/main" id="{81F5E4FD-1B6F-D192-6F3C-762DE66A7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/>
          <a:stretch/>
        </p:blipFill>
        <p:spPr>
          <a:xfrm>
            <a:off x="739897" y="1570534"/>
            <a:ext cx="4705672" cy="4674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27246A-60A1-D10D-C572-F4833B7D87DA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421899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C488-696F-F6FD-4C23-56264FD40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0B9B99-0BAA-F52E-948C-4E4C2FF2E6C5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8EDAA-A8A2-7946-2875-2C25ABB676B1}"/>
              </a:ext>
            </a:extLst>
          </p:cNvPr>
          <p:cNvSpPr txBox="1"/>
          <p:nvPr/>
        </p:nvSpPr>
        <p:spPr>
          <a:xfrm>
            <a:off x="6183389" y="1360716"/>
            <a:ext cx="512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Back home, Darwin discussed his observations with a bird expert. He thought carefully over several years.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65A7E-3848-8FE7-4A55-1D6889BA26F2}"/>
              </a:ext>
            </a:extLst>
          </p:cNvPr>
          <p:cNvSpPr txBox="1"/>
          <p:nvPr/>
        </p:nvSpPr>
        <p:spPr>
          <a:xfrm>
            <a:off x="6234545" y="3744764"/>
            <a:ext cx="5120160" cy="2308324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tx2">
                    <a:lumMod val="75000"/>
                    <a:lumOff val="25000"/>
                  </a:schemeClr>
                </a:solidFill>
              </a:rPr>
              <a:t>“Seeing this diversity of [beak] structure in one small, intimately related group of birds, one might really fancy that … one species had been taken and modified for different ends.”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FAA7D-C53C-63B4-4E6F-7C4FE7694A2F}"/>
              </a:ext>
            </a:extLst>
          </p:cNvPr>
          <p:cNvSpPr txBox="1"/>
          <p:nvPr/>
        </p:nvSpPr>
        <p:spPr>
          <a:xfrm>
            <a:off x="6183389" y="3198167"/>
            <a:ext cx="512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In 1845, Darwin wrote: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5EA78-0184-30C4-E041-5290D7C2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711" b="49181"/>
          <a:stretch/>
        </p:blipFill>
        <p:spPr>
          <a:xfrm>
            <a:off x="523618" y="1603881"/>
            <a:ext cx="5433838" cy="4111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4C216-1DC4-95DA-45BF-FEE72C153B62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872014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C3886-D0B3-3E15-90B1-9173E79A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CF2CEC-4C3B-933C-22B8-73F959442996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5C244-F9A9-F7A9-2615-CF0EA18492A1}"/>
              </a:ext>
            </a:extLst>
          </p:cNvPr>
          <p:cNvSpPr txBox="1"/>
          <p:nvPr/>
        </p:nvSpPr>
        <p:spPr>
          <a:xfrm>
            <a:off x="6202572" y="1462661"/>
            <a:ext cx="5120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Darwin suggested that individuals of one original species of bird travelled from the mainland to different islands.</a:t>
            </a:r>
          </a:p>
          <a:p>
            <a:endParaRPr lang="en-GB" sz="2400"/>
          </a:p>
          <a:p>
            <a:r>
              <a:rPr lang="en-GB" sz="2400"/>
              <a:t>Different islands had different food sources. So on each island, the birds evolved different beaks.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D9B76-06B6-20FD-F1E3-38F88037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0" y="1462661"/>
            <a:ext cx="5425110" cy="3390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E5506-B8A3-0F65-B46F-FCDB51331D27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04975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EF9B-A3C8-7808-DFE6-B0BD7600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03C879-0B80-7DAA-C843-E7C0BBBE49F6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9E9BA-DF31-6532-48FC-B93207E1C18C}"/>
              </a:ext>
            </a:extLst>
          </p:cNvPr>
          <p:cNvSpPr txBox="1"/>
          <p:nvPr/>
        </p:nvSpPr>
        <p:spPr>
          <a:xfrm>
            <a:off x="586517" y="1489957"/>
            <a:ext cx="57375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Step 1 </a:t>
            </a:r>
            <a:r>
              <a:rPr lang="en-GB" sz="2000" b="1">
                <a:solidFill>
                  <a:schemeClr val="accent2"/>
                </a:solidFill>
              </a:rPr>
              <a:t>Variation</a:t>
            </a:r>
          </a:p>
          <a:p>
            <a:r>
              <a:rPr lang="en-GB" sz="2000"/>
              <a:t>In the mainland bird species, there were variations in beak size and shape.</a:t>
            </a:r>
            <a:br>
              <a:rPr lang="en-GB" sz="2000"/>
            </a:br>
            <a:endParaRPr lang="en-GB" sz="2000"/>
          </a:p>
          <a:p>
            <a:r>
              <a:rPr lang="en-GB" sz="2000" b="1"/>
              <a:t>Step 2 </a:t>
            </a:r>
            <a:r>
              <a:rPr lang="en-GB" sz="2000" b="1">
                <a:solidFill>
                  <a:schemeClr val="accent2"/>
                </a:solidFill>
              </a:rPr>
              <a:t>Survival of the fittest</a:t>
            </a:r>
            <a:endParaRPr lang="en-GB" sz="2000" b="1"/>
          </a:p>
          <a:p>
            <a:r>
              <a:rPr lang="en-GB" sz="2000"/>
              <a:t>One island had a good food source – seeds. But the seeds had hard shells. More birds with bigger, stronger beaks survived.</a:t>
            </a:r>
            <a:br>
              <a:rPr lang="en-GB" sz="2000"/>
            </a:br>
            <a:endParaRPr lang="en-GB" sz="2000"/>
          </a:p>
          <a:p>
            <a:r>
              <a:rPr lang="en-GB" sz="2000" b="1"/>
              <a:t>Step 3 </a:t>
            </a:r>
            <a:r>
              <a:rPr lang="en-GB" sz="2000" b="1">
                <a:solidFill>
                  <a:schemeClr val="accent2"/>
                </a:solidFill>
              </a:rPr>
              <a:t>Reproduction and inheritance</a:t>
            </a:r>
          </a:p>
          <a:p>
            <a:r>
              <a:rPr lang="en-GB" sz="2000"/>
              <a:t>The surviving birds reproduced. Their chicks had bigger, stronger beaks. </a:t>
            </a:r>
            <a:br>
              <a:rPr lang="en-GB" sz="2000"/>
            </a:br>
            <a:br>
              <a:rPr lang="en-GB" sz="2000"/>
            </a:br>
            <a:r>
              <a:rPr lang="en-GB" sz="2000"/>
              <a:t>The process repeated over many generations. On this island, birds with big, strong beaks became common. A new species had evolved.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68DBA-EF32-6755-83B8-28FEF8677D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" t="-2" r="144" b="282"/>
          <a:stretch/>
        </p:blipFill>
        <p:spPr>
          <a:xfrm>
            <a:off x="6592633" y="1709227"/>
            <a:ext cx="4546422" cy="3949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05579-FB19-E735-69D8-A922E4770F79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25808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A3DAA-2529-7C40-EDF2-5BBC1C666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D7BBFC-A900-EBFA-87A6-776C31BB376F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8110D-BFFD-8608-7DF5-A64C4B9A3887}"/>
              </a:ext>
            </a:extLst>
          </p:cNvPr>
          <p:cNvSpPr txBox="1"/>
          <p:nvPr/>
        </p:nvSpPr>
        <p:spPr>
          <a:xfrm>
            <a:off x="484208" y="1516597"/>
            <a:ext cx="512016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Choose one bird species from the pictures.</a:t>
            </a:r>
          </a:p>
          <a:p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Suggest which food it eats. How is it adapted to this food source?</a:t>
            </a:r>
            <a:br>
              <a:rPr lang="en-GB" sz="2800"/>
            </a:br>
            <a:endParaRPr lang="en-GB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/>
              <a:t>Describe the steps that explain how this species evolved from the original species. </a:t>
            </a:r>
            <a:r>
              <a:rPr lang="en-GB" sz="240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74A07-4C04-3720-F615-A9202B60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" t="17975" r="55375" b="55"/>
          <a:stretch/>
        </p:blipFill>
        <p:spPr>
          <a:xfrm>
            <a:off x="6641805" y="1148316"/>
            <a:ext cx="4275153" cy="5415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7B645-578B-AC9F-9D55-624F964C5611}"/>
              </a:ext>
            </a:extLst>
          </p:cNvPr>
          <p:cNvSpPr txBox="1"/>
          <p:nvPr/>
        </p:nvSpPr>
        <p:spPr>
          <a:xfrm>
            <a:off x="9635490" y="656383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67186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92732-1764-83F4-CBBE-7BCCEED6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D05D4-1731-5E98-2CD4-FFCA8412F12F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F3D66-7A1D-7108-630C-B557FE8FFD4A}"/>
              </a:ext>
            </a:extLst>
          </p:cNvPr>
          <p:cNvSpPr txBox="1"/>
          <p:nvPr/>
        </p:nvSpPr>
        <p:spPr>
          <a:xfrm>
            <a:off x="429293" y="3344273"/>
            <a:ext cx="433077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Look at the four skeletons.</a:t>
            </a:r>
          </a:p>
          <a:p>
            <a:endParaRPr lang="en-GB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How are they similar?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/>
              <a:t>How are they different?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/>
          </a:p>
          <a:p>
            <a:r>
              <a:rPr lang="en-GB" sz="2400"/>
              <a:t>How do you think the skeletons provide evidence of a common ancestor for all vertebrates?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37630-72A0-0DCF-141F-A575656EF118}"/>
              </a:ext>
            </a:extLst>
          </p:cNvPr>
          <p:cNvSpPr txBox="1"/>
          <p:nvPr/>
        </p:nvSpPr>
        <p:spPr>
          <a:xfrm>
            <a:off x="429293" y="2251372"/>
            <a:ext cx="43307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What animals do you think the skeletons are from?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9BE081-6928-7260-2247-DC82ABC60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309197" y="1373353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951D6-CACC-6D6F-0615-EBFB49B116F4}"/>
              </a:ext>
            </a:extLst>
          </p:cNvPr>
          <p:cNvSpPr txBox="1"/>
          <p:nvPr/>
        </p:nvSpPr>
        <p:spPr>
          <a:xfrm>
            <a:off x="10354461" y="6226298"/>
            <a:ext cx="140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to 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8AFE4-EAE3-02CC-DA02-7E1E4BFC2C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" b="300"/>
          <a:stretch/>
        </p:blipFill>
        <p:spPr>
          <a:xfrm>
            <a:off x="5049597" y="1338599"/>
            <a:ext cx="6160528" cy="187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FC4C2-8742-F3F4-DAF0-5BACFFC1CF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" r="39"/>
          <a:stretch/>
        </p:blipFill>
        <p:spPr>
          <a:xfrm>
            <a:off x="7964354" y="2918869"/>
            <a:ext cx="3615114" cy="3111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5B9FC-D852-3EAA-F26E-BFEDCF95A7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" t="6" r="9" b="3"/>
          <a:stretch/>
        </p:blipFill>
        <p:spPr>
          <a:xfrm>
            <a:off x="5128061" y="3326292"/>
            <a:ext cx="2156848" cy="2704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551C0-63A8-0675-916B-DF341BF6F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9290" y="5105980"/>
            <a:ext cx="1946317" cy="1298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2CF2C-4009-69F1-144C-607084D9F71F}"/>
              </a:ext>
            </a:extLst>
          </p:cNvPr>
          <p:cNvSpPr txBox="1"/>
          <p:nvPr/>
        </p:nvSpPr>
        <p:spPr>
          <a:xfrm>
            <a:off x="9614708" y="6514397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348737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6FDD7-42F5-EAF7-9618-46D6970D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D7029E-FC6A-35DE-FA16-8864D6D3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83" y="4288358"/>
            <a:ext cx="3111733" cy="2075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4322C-2E46-CAFC-641B-C8F879A2EDB2}"/>
              </a:ext>
            </a:extLst>
          </p:cNvPr>
          <p:cNvSpPr txBox="1"/>
          <p:nvPr/>
        </p:nvSpPr>
        <p:spPr>
          <a:xfrm>
            <a:off x="285751" y="385453"/>
            <a:ext cx="1163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/>
              <a:t>Evidence for natural selection: </a:t>
            </a:r>
            <a:r>
              <a:rPr lang="en-GB" sz="4800" b="1">
                <a:solidFill>
                  <a:schemeClr val="accent2"/>
                </a:solidFill>
              </a:rPr>
              <a:t>observation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BD97A-ECF5-F903-CC5C-40AF2227DBBE}"/>
              </a:ext>
            </a:extLst>
          </p:cNvPr>
          <p:cNvSpPr txBox="1"/>
          <p:nvPr/>
        </p:nvSpPr>
        <p:spPr>
          <a:xfrm>
            <a:off x="2166444" y="3423777"/>
            <a:ext cx="356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orca (killer whale)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D9CF0-77AD-EA2F-E54E-798FFE7C48F2}"/>
              </a:ext>
            </a:extLst>
          </p:cNvPr>
          <p:cNvSpPr txBox="1"/>
          <p:nvPr/>
        </p:nvSpPr>
        <p:spPr>
          <a:xfrm>
            <a:off x="1311589" y="5964483"/>
            <a:ext cx="208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frog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797C8-7AF5-B1EA-B4B5-64197A973EAB}"/>
              </a:ext>
            </a:extLst>
          </p:cNvPr>
          <p:cNvSpPr txBox="1"/>
          <p:nvPr/>
        </p:nvSpPr>
        <p:spPr>
          <a:xfrm>
            <a:off x="10032193" y="6084484"/>
            <a:ext cx="138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Not to scale</a:t>
            </a:r>
          </a:p>
        </p:txBody>
      </p:sp>
      <p:sp>
        <p:nvSpPr>
          <p:cNvPr id="9" name="AutoShape 4" descr="frog skeleton">
            <a:extLst>
              <a:ext uri="{FF2B5EF4-FFF2-40B4-BE49-F238E27FC236}">
                <a16:creationId xmlns:a16="http://schemas.microsoft.com/office/drawing/2014/main" id="{B5B6DE9F-91B5-A3DA-6155-18248E799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EF3782A4-EEC3-843C-BD53-EB97F5383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16D809-F2B1-818E-E9F9-314BFE5D9D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9"/>
          <a:stretch/>
        </p:blipFill>
        <p:spPr>
          <a:xfrm>
            <a:off x="7311292" y="1216450"/>
            <a:ext cx="4690209" cy="4037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44495-A1D7-8ADB-2BC1-673117DF7644}"/>
              </a:ext>
            </a:extLst>
          </p:cNvPr>
          <p:cNvSpPr txBox="1"/>
          <p:nvPr/>
        </p:nvSpPr>
        <p:spPr>
          <a:xfrm>
            <a:off x="9745880" y="4730267"/>
            <a:ext cx="208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horse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E759B0-30C0-D613-C481-ED08940FC1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" b="300"/>
          <a:stretch/>
        </p:blipFill>
        <p:spPr>
          <a:xfrm>
            <a:off x="764148" y="1437141"/>
            <a:ext cx="6594184" cy="20115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FEBB7C-FF92-A5D9-F336-B7EA1B0B78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" t="6" r="9" b="3"/>
          <a:stretch/>
        </p:blipFill>
        <p:spPr>
          <a:xfrm>
            <a:off x="5231898" y="3084934"/>
            <a:ext cx="2676528" cy="3355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7ED114-5C33-0069-D432-18EE750AF0A7}"/>
              </a:ext>
            </a:extLst>
          </p:cNvPr>
          <p:cNvSpPr txBox="1"/>
          <p:nvPr/>
        </p:nvSpPr>
        <p:spPr>
          <a:xfrm>
            <a:off x="6590618" y="5964483"/>
            <a:ext cx="208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chicken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F1F6D-8D5E-2E5B-32EF-09696D15E06A}"/>
              </a:ext>
            </a:extLst>
          </p:cNvPr>
          <p:cNvSpPr txBox="1"/>
          <p:nvPr/>
        </p:nvSpPr>
        <p:spPr>
          <a:xfrm>
            <a:off x="9656396" y="65187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83816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0FF5E-F57B-BF60-7968-03867FFAE233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artificial selection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CD247F0-6EC6-0B89-8B27-B5A26C07B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" r="52304" b="1"/>
          <a:stretch/>
        </p:blipFill>
        <p:spPr bwMode="auto">
          <a:xfrm>
            <a:off x="345238" y="1733265"/>
            <a:ext cx="6792541" cy="36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77789-74BF-2C6C-E35F-124FED7811E4}"/>
              </a:ext>
            </a:extLst>
          </p:cNvPr>
          <p:cNvSpPr txBox="1"/>
          <p:nvPr/>
        </p:nvSpPr>
        <p:spPr>
          <a:xfrm>
            <a:off x="7526741" y="1120676"/>
            <a:ext cx="4493942" cy="2308324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For many years, people have selected individual dogs with desirable characteristics, and bred from them.</a:t>
            </a:r>
          </a:p>
          <a:p>
            <a:endParaRPr lang="en-GB" sz="2400"/>
          </a:p>
          <a:p>
            <a:r>
              <a:rPr lang="en-GB" sz="2400"/>
              <a:t>This is artificial selection.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43AE7-8DA3-7D74-0096-854EA5174CBA}"/>
              </a:ext>
            </a:extLst>
          </p:cNvPr>
          <p:cNvSpPr txBox="1"/>
          <p:nvPr/>
        </p:nvSpPr>
        <p:spPr>
          <a:xfrm>
            <a:off x="7526741" y="3582944"/>
            <a:ext cx="449394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Choose a dog breed. Which characteristics did people look for, when choosing which individual dogs to breed from?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30E66-525A-307D-C8F8-355D6403D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6096000" y="5419340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60A63A-C83C-5295-4C17-1F5DCC591178}"/>
              </a:ext>
            </a:extLst>
          </p:cNvPr>
          <p:cNvSpPr txBox="1"/>
          <p:nvPr/>
        </p:nvSpPr>
        <p:spPr>
          <a:xfrm>
            <a:off x="7526741" y="5420608"/>
            <a:ext cx="44939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Is artificial selection evidence for natural selection? Why, or why not?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C5C26-0484-6075-6AC2-B27753B6D31F}"/>
              </a:ext>
            </a:extLst>
          </p:cNvPr>
          <p:cNvSpPr txBox="1"/>
          <p:nvPr/>
        </p:nvSpPr>
        <p:spPr>
          <a:xfrm>
            <a:off x="9658844" y="6581001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20456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A32E-65D7-355F-439F-A64F9A80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15BE17-8B32-D36F-3653-AA71495BDF34}"/>
              </a:ext>
            </a:extLst>
          </p:cNvPr>
          <p:cNvSpPr/>
          <p:nvPr/>
        </p:nvSpPr>
        <p:spPr>
          <a:xfrm>
            <a:off x="2890271" y="5121919"/>
            <a:ext cx="8005796" cy="10486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93B79-5269-E3BE-0090-50A59EC68FB1}"/>
              </a:ext>
            </a:extLst>
          </p:cNvPr>
          <p:cNvSpPr txBox="1"/>
          <p:nvPr/>
        </p:nvSpPr>
        <p:spPr>
          <a:xfrm>
            <a:off x="4456901" y="5281780"/>
            <a:ext cx="702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How are the dogs different?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1256-9C68-F88F-8EAC-FEA1A2D78227}"/>
              </a:ext>
            </a:extLst>
          </p:cNvPr>
          <p:cNvSpPr txBox="1"/>
          <p:nvPr/>
        </p:nvSpPr>
        <p:spPr>
          <a:xfrm>
            <a:off x="203305" y="140778"/>
            <a:ext cx="71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These individuals all belong to the same species – dogs.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BFA5FB3-F7E4-E33F-5176-ACC5CF28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2" y="2020771"/>
            <a:ext cx="11351396" cy="29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1EBD0E0-45A3-5651-5B3D-8A954C346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3087839" y="5268550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909996-1D27-3BB0-0B59-5AC704423DD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232553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B1D70-13BC-9454-0ABD-737AAD51D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6F3AB4-4F91-D0DC-CF1E-B09067B5EE93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artificial selection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C1FA2-7DEF-D952-AFB8-6B1698E85B67}"/>
              </a:ext>
            </a:extLst>
          </p:cNvPr>
          <p:cNvSpPr txBox="1"/>
          <p:nvPr/>
        </p:nvSpPr>
        <p:spPr>
          <a:xfrm>
            <a:off x="444288" y="1295881"/>
            <a:ext cx="2896502" cy="1938992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Over many years, people have bred six different vegetables from the wild mustard plant.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B1339-90D7-F2DF-8B28-B76E96277252}"/>
              </a:ext>
            </a:extLst>
          </p:cNvPr>
          <p:cNvSpPr txBox="1"/>
          <p:nvPr/>
        </p:nvSpPr>
        <p:spPr>
          <a:xfrm>
            <a:off x="6662970" y="1112511"/>
            <a:ext cx="5262331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Choose one vegetable on the next slide.</a:t>
            </a:r>
          </a:p>
          <a:p>
            <a:r>
              <a:rPr lang="en-GB" sz="2400"/>
              <a:t> </a:t>
            </a:r>
          </a:p>
          <a:p>
            <a:r>
              <a:rPr lang="en-GB" sz="2400"/>
              <a:t>Which characteristics did people look for, when choosing which individual wild mustard plants to breed from? </a:t>
            </a:r>
          </a:p>
          <a:p>
            <a:endParaRPr lang="en-GB" sz="2400"/>
          </a:p>
          <a:p>
            <a:r>
              <a:rPr lang="en-GB" sz="2400"/>
              <a:t>Choose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Leaves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Flower buds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Flower buds and their 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Leaf buds at the end of a stalk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Leaf buds along a stalk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B9E37-10FF-0C24-561E-925843B38B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51" t="15960" r="28609" b="7204"/>
          <a:stretch/>
        </p:blipFill>
        <p:spPr>
          <a:xfrm>
            <a:off x="3636032" y="1295881"/>
            <a:ext cx="2731696" cy="50964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DF0C1-B230-3067-2B2B-DF1016624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9689908" y="3844104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FC5C5-0100-0522-F954-30E20A8C2C5E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337402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80549-9EBC-8A74-3864-74316B6E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5A1ED-D86C-5DFA-A61F-98ED494D7FB3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artificial selection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D1F9F-62F0-C5A9-7B8C-AC60DB60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51" t="15960" r="28609" b="7204"/>
          <a:stretch/>
        </p:blipFill>
        <p:spPr>
          <a:xfrm>
            <a:off x="8436236" y="1150492"/>
            <a:ext cx="2731696" cy="5096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A90FA-B1A3-6224-7197-FEC1E0C938F9}"/>
              </a:ext>
            </a:extLst>
          </p:cNvPr>
          <p:cNvSpPr txBox="1"/>
          <p:nvPr/>
        </p:nvSpPr>
        <p:spPr>
          <a:xfrm>
            <a:off x="7471385" y="5832280"/>
            <a:ext cx="265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wild mustard plant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E98BAE0-DC35-7829-8E74-609C2EDC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5944">
            <a:off x="5065034" y="3989958"/>
            <a:ext cx="2531823" cy="16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F19A5A-8F86-C799-6509-D373140E0DF9}"/>
              </a:ext>
            </a:extLst>
          </p:cNvPr>
          <p:cNvSpPr txBox="1"/>
          <p:nvPr/>
        </p:nvSpPr>
        <p:spPr>
          <a:xfrm>
            <a:off x="584453" y="3072872"/>
            <a:ext cx="208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cauliflower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70B4D65-5A16-B193-3602-D9CE06756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115" r="19" b="-316"/>
          <a:stretch/>
        </p:blipFill>
        <p:spPr bwMode="auto">
          <a:xfrm>
            <a:off x="575499" y="1242825"/>
            <a:ext cx="2131846" cy="18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94AB7-5F29-BD66-7391-DA9474320881}"/>
              </a:ext>
            </a:extLst>
          </p:cNvPr>
          <p:cNvSpPr txBox="1"/>
          <p:nvPr/>
        </p:nvSpPr>
        <p:spPr>
          <a:xfrm>
            <a:off x="5964840" y="6202766"/>
            <a:ext cx="109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kale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5AD3F-2DED-37A4-4C9E-D70010274DAA}"/>
              </a:ext>
            </a:extLst>
          </p:cNvPr>
          <p:cNvSpPr txBox="1"/>
          <p:nvPr/>
        </p:nvSpPr>
        <p:spPr>
          <a:xfrm>
            <a:off x="599994" y="5643341"/>
            <a:ext cx="208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broccoli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DE899-864C-FA22-73D0-6FDB8A0CD62F}"/>
              </a:ext>
            </a:extLst>
          </p:cNvPr>
          <p:cNvSpPr txBox="1"/>
          <p:nvPr/>
        </p:nvSpPr>
        <p:spPr>
          <a:xfrm>
            <a:off x="1956766" y="6293945"/>
            <a:ext cx="208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sprouts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314E7F73-E0D9-A010-2A50-FB2C05F42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 bwMode="auto">
          <a:xfrm>
            <a:off x="575499" y="3607655"/>
            <a:ext cx="2131846" cy="20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230B0AF7-64C4-31CE-BD19-933481AA2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39" r="-633" b="216"/>
          <a:stretch/>
        </p:blipFill>
        <p:spPr bwMode="auto">
          <a:xfrm>
            <a:off x="3094231" y="1242825"/>
            <a:ext cx="1751775" cy="18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Kohlrabi - Wikipedia">
            <a:extLst>
              <a:ext uri="{FF2B5EF4-FFF2-40B4-BE49-F238E27FC236}">
                <a16:creationId xmlns:a16="http://schemas.microsoft.com/office/drawing/2014/main" id="{DE97A5B1-4864-5191-78A4-E7676CDDF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/>
          <a:stretch/>
        </p:blipFill>
        <p:spPr bwMode="auto">
          <a:xfrm>
            <a:off x="5119033" y="1232760"/>
            <a:ext cx="1751775" cy="18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DEBDF373-47AF-0172-1044-D2F4D81C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31" y="3607655"/>
            <a:ext cx="2292582" cy="30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8CDA35-69A7-3C9C-17BF-954E31FB81CF}"/>
              </a:ext>
            </a:extLst>
          </p:cNvPr>
          <p:cNvSpPr txBox="1"/>
          <p:nvPr/>
        </p:nvSpPr>
        <p:spPr>
          <a:xfrm>
            <a:off x="3031021" y="3054811"/>
            <a:ext cx="208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cabbage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ACF38-1263-7820-8CF9-48AFF8934054}"/>
              </a:ext>
            </a:extLst>
          </p:cNvPr>
          <p:cNvSpPr txBox="1"/>
          <p:nvPr/>
        </p:nvSpPr>
        <p:spPr>
          <a:xfrm>
            <a:off x="5154333" y="3072871"/>
            <a:ext cx="208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kohlrabi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70295-5AFE-8564-1ED4-3440B043B230}"/>
              </a:ext>
            </a:extLst>
          </p:cNvPr>
          <p:cNvSpPr txBox="1"/>
          <p:nvPr/>
        </p:nvSpPr>
        <p:spPr>
          <a:xfrm>
            <a:off x="10883873" y="1503445"/>
            <a:ext cx="208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flower bud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B53B0-DE55-6639-9E21-F5F18C8F4F99}"/>
              </a:ext>
            </a:extLst>
          </p:cNvPr>
          <p:cNvSpPr txBox="1"/>
          <p:nvPr/>
        </p:nvSpPr>
        <p:spPr>
          <a:xfrm>
            <a:off x="10882804" y="2684325"/>
            <a:ext cx="14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leaf buds at the end of a stalk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D455C-1D25-8947-2DD1-218455844A98}"/>
              </a:ext>
            </a:extLst>
          </p:cNvPr>
          <p:cNvSpPr txBox="1"/>
          <p:nvPr/>
        </p:nvSpPr>
        <p:spPr>
          <a:xfrm>
            <a:off x="10882804" y="5615175"/>
            <a:ext cx="7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7DAF5-C26E-59FA-BF4D-1075994E0999}"/>
              </a:ext>
            </a:extLst>
          </p:cNvPr>
          <p:cNvSpPr txBox="1"/>
          <p:nvPr/>
        </p:nvSpPr>
        <p:spPr>
          <a:xfrm>
            <a:off x="8296218" y="5000822"/>
            <a:ext cx="7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4200A-5161-F649-03A9-F1F3E839614F}"/>
              </a:ext>
            </a:extLst>
          </p:cNvPr>
          <p:cNvSpPr txBox="1"/>
          <p:nvPr/>
        </p:nvSpPr>
        <p:spPr>
          <a:xfrm>
            <a:off x="7327768" y="3003675"/>
            <a:ext cx="14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leaf buds along a stalk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5B677-8C59-E910-E1C0-A0B93692AB3B}"/>
              </a:ext>
            </a:extLst>
          </p:cNvPr>
          <p:cNvSpPr txBox="1"/>
          <p:nvPr/>
        </p:nvSpPr>
        <p:spPr>
          <a:xfrm>
            <a:off x="7471385" y="1404937"/>
            <a:ext cx="1459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flower buds and their stems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8781-16DB-5F59-EABA-168B5B0B1904}"/>
              </a:ext>
            </a:extLst>
          </p:cNvPr>
          <p:cNvSpPr/>
          <p:nvPr/>
        </p:nvSpPr>
        <p:spPr>
          <a:xfrm>
            <a:off x="7340188" y="1082523"/>
            <a:ext cx="4824195" cy="51752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A9F6E9-6956-A4C5-D191-64AA9FB2F57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662974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73F9D-69A2-CC79-8434-B41EA929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7ADE4E-0DA6-74DB-00D7-0FB05A2625E5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artificial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CD888-9538-2C7D-574E-2DE96E1410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-78" t="100" b="7"/>
          <a:stretch/>
        </p:blipFill>
        <p:spPr>
          <a:xfrm>
            <a:off x="0" y="1226820"/>
            <a:ext cx="12201526" cy="5631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85A424-8CD1-C766-58E4-3C2B8010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" r="1" b="74"/>
          <a:stretch/>
        </p:blipFill>
        <p:spPr>
          <a:xfrm>
            <a:off x="3153802" y="1351528"/>
            <a:ext cx="5903447" cy="5381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F0F2E6-BBEC-0973-583E-60F5DE8D1732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40292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EBE1F-5CBC-922C-51D6-DADB31EF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nimals, mammal, vertebrate, nose, close up, old world monkey, snout, eye, whiskers, head, wildlife, primate, fur, macaque, terrestrial animal, sky, iris, photography, drill">
            <a:extLst>
              <a:ext uri="{FF2B5EF4-FFF2-40B4-BE49-F238E27FC236}">
                <a16:creationId xmlns:a16="http://schemas.microsoft.com/office/drawing/2014/main" id="{386D5A92-4343-0BF2-7FB5-55AF57D08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35" b="4"/>
          <a:stretch/>
        </p:blipFill>
        <p:spPr bwMode="auto">
          <a:xfrm>
            <a:off x="8786720" y="385453"/>
            <a:ext cx="3077213" cy="16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D7B10-A26B-35ED-5C77-561C52CA4E94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evolution: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pic>
        <p:nvPicPr>
          <p:cNvPr id="12" name="Picture 2" descr="undefined">
            <a:extLst>
              <a:ext uri="{FF2B5EF4-FFF2-40B4-BE49-F238E27FC236}">
                <a16:creationId xmlns:a16="http://schemas.microsoft.com/office/drawing/2014/main" id="{75AF4662-5FB7-DCA3-6749-CF00765A9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5" t="29259" r="17447" b="31896"/>
          <a:stretch/>
        </p:blipFill>
        <p:spPr bwMode="auto">
          <a:xfrm>
            <a:off x="623776" y="1351646"/>
            <a:ext cx="2991943" cy="21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2A8032C0-A64D-9954-38CF-E4173F98B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07" y="1351646"/>
            <a:ext cx="4327971" cy="313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Intense close-up shot capturing the details of a human eye. Stock Photo">
            <a:extLst>
              <a:ext uri="{FF2B5EF4-FFF2-40B4-BE49-F238E27FC236}">
                <a16:creationId xmlns:a16="http://schemas.microsoft.com/office/drawing/2014/main" id="{15A7D95B-1ABE-CD67-CEFF-AA5265F0D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44" r="84" b="121"/>
          <a:stretch/>
        </p:blipFill>
        <p:spPr bwMode="auto">
          <a:xfrm>
            <a:off x="8778357" y="2285242"/>
            <a:ext cx="3085576" cy="22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Stunning macro shot capturing the intricate details of a crocodile's eye, highlighting its texture and color. Stock Photo">
            <a:extLst>
              <a:ext uri="{FF2B5EF4-FFF2-40B4-BE49-F238E27FC236}">
                <a16:creationId xmlns:a16="http://schemas.microsoft.com/office/drawing/2014/main" id="{9C6F54E6-30D1-6032-7980-06B8DD07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3854525"/>
            <a:ext cx="3299851" cy="22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1FBF735-62B1-BF5D-7503-42183114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07" y="4666688"/>
            <a:ext cx="2895264" cy="19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reen background, fly with large eyes, primarily orange and brown in color. ">
            <a:extLst>
              <a:ext uri="{FF2B5EF4-FFF2-40B4-BE49-F238E27FC236}">
                <a16:creationId xmlns:a16="http://schemas.microsoft.com/office/drawing/2014/main" id="{7B22182E-ACC0-CE70-73E2-2C46DE33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67" y="4668004"/>
            <a:ext cx="2895265" cy="19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74BCE-844E-E0B0-4A7B-9ABF7E478BCC}"/>
              </a:ext>
            </a:extLst>
          </p:cNvPr>
          <p:cNvSpPr txBox="1"/>
          <p:nvPr/>
        </p:nvSpPr>
        <p:spPr>
          <a:xfrm>
            <a:off x="9735851" y="6581001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31583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CE7C-BF04-7C36-865E-64661D651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6D95C8E-57EA-F913-9B51-F73820D98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273" r="222" b="247"/>
          <a:stretch/>
        </p:blipFill>
        <p:spPr bwMode="auto">
          <a:xfrm>
            <a:off x="285751" y="2289100"/>
            <a:ext cx="4753919" cy="409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F8A3EA05-D1D7-5A72-D42C-6F4344A1383D}"/>
              </a:ext>
            </a:extLst>
          </p:cNvPr>
          <p:cNvSpPr/>
          <p:nvPr/>
        </p:nvSpPr>
        <p:spPr>
          <a:xfrm>
            <a:off x="5681844" y="1312270"/>
            <a:ext cx="5849368" cy="3720420"/>
          </a:xfrm>
          <a:prstGeom prst="cloudCallout">
            <a:avLst>
              <a:gd name="adj1" fmla="val -85899"/>
              <a:gd name="adj2" fmla="val 4248"/>
            </a:avLst>
          </a:prstGeom>
          <a:solidFill>
            <a:srgbClr val="FEF6BA"/>
          </a:solidFill>
          <a:ln>
            <a:solidFill>
              <a:srgbClr val="FEF6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E07A7-22E4-A3E2-4839-9FFFA87FE624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evolution: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4A809-D497-7EDB-B848-09BDDC65DC56}"/>
              </a:ext>
            </a:extLst>
          </p:cNvPr>
          <p:cNvSpPr txBox="1"/>
          <p:nvPr/>
        </p:nvSpPr>
        <p:spPr>
          <a:xfrm>
            <a:off x="6723743" y="1788826"/>
            <a:ext cx="3976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Animals are complex. There must be an intelligent mind to design them.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7F36C-BBAA-26FC-9EEA-3846FEA21F5D}"/>
              </a:ext>
            </a:extLst>
          </p:cNvPr>
          <p:cNvSpPr txBox="1"/>
          <p:nvPr/>
        </p:nvSpPr>
        <p:spPr>
          <a:xfrm>
            <a:off x="285751" y="6472547"/>
            <a:ext cx="398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William Paley (1743-1805)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14982-2EB9-3D8E-B536-3A036E9C3607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3180097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348EC-1AE6-C74F-DD51-A21C6FCA1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paper and writing&#10;&#10;Description automatically generated">
            <a:extLst>
              <a:ext uri="{FF2B5EF4-FFF2-40B4-BE49-F238E27FC236}">
                <a16:creationId xmlns:a16="http://schemas.microsoft.com/office/drawing/2014/main" id="{35A9DACA-0196-1034-1964-3A57C1729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1" t="33503" r="36701" b="36456"/>
          <a:stretch/>
        </p:blipFill>
        <p:spPr>
          <a:xfrm>
            <a:off x="8593096" y="3681962"/>
            <a:ext cx="2806986" cy="239533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E813E9D-AAEE-0D40-6789-B87F7356CCEE}"/>
              </a:ext>
            </a:extLst>
          </p:cNvPr>
          <p:cNvSpPr/>
          <p:nvPr/>
        </p:nvSpPr>
        <p:spPr>
          <a:xfrm>
            <a:off x="119204" y="1843532"/>
            <a:ext cx="8026556" cy="4754935"/>
          </a:xfrm>
          <a:prstGeom prst="cloudCallout">
            <a:avLst>
              <a:gd name="adj1" fmla="val 73706"/>
              <a:gd name="adj2" fmla="val -10628"/>
            </a:avLst>
          </a:prstGeom>
          <a:solidFill>
            <a:srgbClr val="FEF6BA"/>
          </a:solidFill>
          <a:ln>
            <a:solidFill>
              <a:srgbClr val="FEF6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A7D95-824E-B00F-A65C-3719EC7830E2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Evidence for evolution: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BBB75-0A70-7318-46D3-8573A24B3B60}"/>
              </a:ext>
            </a:extLst>
          </p:cNvPr>
          <p:cNvSpPr txBox="1"/>
          <p:nvPr/>
        </p:nvSpPr>
        <p:spPr>
          <a:xfrm>
            <a:off x="1061448" y="2726823"/>
            <a:ext cx="61420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But there are many sorts of eyes. Complex eyes could have evolved from simple ones by natural selection, if each change was useful. </a:t>
            </a:r>
          </a:p>
          <a:p>
            <a:endParaRPr lang="en-GB" sz="2800"/>
          </a:p>
          <a:p>
            <a:r>
              <a:rPr lang="en-GB" sz="2800"/>
              <a:t>The key is to find intermediate eyes to show a path from simple to complex.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1A305-7867-7420-CC11-5E43D7BA93E3}"/>
              </a:ext>
            </a:extLst>
          </p:cNvPr>
          <p:cNvSpPr txBox="1"/>
          <p:nvPr/>
        </p:nvSpPr>
        <p:spPr>
          <a:xfrm>
            <a:off x="6432849" y="6103215"/>
            <a:ext cx="54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Charles Darwin </a:t>
            </a:r>
            <a:r>
              <a:rPr lang="en-GB" i="1"/>
              <a:t>Origin of Species</a:t>
            </a:r>
            <a:r>
              <a:rPr lang="en-GB"/>
              <a:t>, 1859 (paraphrased)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EEEB241-BDCA-B7D8-D516-71DA0D984CF3}"/>
              </a:ext>
            </a:extLst>
          </p:cNvPr>
          <p:cNvSpPr/>
          <p:nvPr/>
        </p:nvSpPr>
        <p:spPr>
          <a:xfrm>
            <a:off x="6358919" y="259533"/>
            <a:ext cx="5112007" cy="2062876"/>
          </a:xfrm>
          <a:prstGeom prst="cloudCallout">
            <a:avLst>
              <a:gd name="adj1" fmla="val 34848"/>
              <a:gd name="adj2" fmla="val 12079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BE3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08E8B-CDDA-FBD9-FBB1-0409AE7FDB97}"/>
              </a:ext>
            </a:extLst>
          </p:cNvPr>
          <p:cNvSpPr txBox="1"/>
          <p:nvPr/>
        </p:nvSpPr>
        <p:spPr>
          <a:xfrm>
            <a:off x="6958068" y="690806"/>
            <a:ext cx="444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The evolution of the eye by natural selection seems absurd at first glance…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E01AA-5B74-56AD-8351-11A7EB8B5792}"/>
              </a:ext>
            </a:extLst>
          </p:cNvPr>
          <p:cNvSpPr txBox="1"/>
          <p:nvPr/>
        </p:nvSpPr>
        <p:spPr>
          <a:xfrm>
            <a:off x="9735851" y="6577209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001874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B6DD6-1CBE-411C-6994-252E406A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ell structure with different cells&#10;&#10;Description automatically generated with medium confidence">
            <a:extLst>
              <a:ext uri="{FF2B5EF4-FFF2-40B4-BE49-F238E27FC236}">
                <a16:creationId xmlns:a16="http://schemas.microsoft.com/office/drawing/2014/main" id="{44488EB0-2B83-2D4A-1D10-1FDD1062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05" y="1047442"/>
            <a:ext cx="6184414" cy="4935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4F8669-B357-9D51-57ED-3853E10ED5F2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32C92-689F-1758-6280-840B394817C9}"/>
              </a:ext>
            </a:extLst>
          </p:cNvPr>
          <p:cNvSpPr txBox="1"/>
          <p:nvPr/>
        </p:nvSpPr>
        <p:spPr>
          <a:xfrm>
            <a:off x="276225" y="1666096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</a:rPr>
              <a:t>Step 1 </a:t>
            </a:r>
            <a:r>
              <a:rPr lang="en-GB" sz="4000"/>
              <a:t>Evolve light-sensitive cells</a:t>
            </a:r>
            <a:endParaRPr lang="en-GB" sz="4000" b="1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168AA-E926-53DD-63F7-67CC43B97C67}"/>
              </a:ext>
            </a:extLst>
          </p:cNvPr>
          <p:cNvSpPr txBox="1"/>
          <p:nvPr/>
        </p:nvSpPr>
        <p:spPr>
          <a:xfrm>
            <a:off x="962700" y="3099024"/>
            <a:ext cx="4369951" cy="2246769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A single-celled </a:t>
            </a:r>
            <a:r>
              <a:rPr lang="en-GB" sz="2800" i="1"/>
              <a:t>Euglena</a:t>
            </a:r>
            <a:r>
              <a:rPr lang="en-GB" sz="2800"/>
              <a:t> has an eyespot made of light-sensitive pigments.</a:t>
            </a:r>
          </a:p>
          <a:p>
            <a:endParaRPr lang="en-GB" sz="2800"/>
          </a:p>
          <a:p>
            <a:r>
              <a:rPr lang="en-GB" sz="2800"/>
              <a:t>It can swim towards light.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685F56-3B6B-94AC-2138-A302FD6F8241}"/>
              </a:ext>
            </a:extLst>
          </p:cNvPr>
          <p:cNvCxnSpPr>
            <a:cxnSpLocks/>
          </p:cNvCxnSpPr>
          <p:nvPr/>
        </p:nvCxnSpPr>
        <p:spPr>
          <a:xfrm flipV="1">
            <a:off x="5332651" y="2106397"/>
            <a:ext cx="4881024" cy="187927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37F04B-97AF-DF93-D9EF-6AE39967FAA1}"/>
              </a:ext>
            </a:extLst>
          </p:cNvPr>
          <p:cNvSpPr txBox="1"/>
          <p:nvPr/>
        </p:nvSpPr>
        <p:spPr>
          <a:xfrm>
            <a:off x="8130121" y="5191904"/>
            <a:ext cx="3966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length is less than 1 mm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0DB131-E6F6-36A4-837C-907879F1B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294484" y="5884073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2C544A-3DD7-01FD-CC06-47B0D30E4368}"/>
              </a:ext>
            </a:extLst>
          </p:cNvPr>
          <p:cNvSpPr txBox="1"/>
          <p:nvPr/>
        </p:nvSpPr>
        <p:spPr>
          <a:xfrm>
            <a:off x="1793806" y="5745655"/>
            <a:ext cx="411859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How might the eyespot benefit </a:t>
            </a:r>
            <a:r>
              <a:rPr lang="en-GB" sz="2800" i="1"/>
              <a:t>Euglena?</a:t>
            </a:r>
            <a:r>
              <a:rPr lang="en-GB" sz="28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9DF41-7AEA-4E7F-606D-4DA6AF74B9D6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93043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A35D1-3CBD-8BFB-7F31-C1833E0B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49B85-2B29-4845-3C74-39570DF9E71B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6D677-3422-00CF-490B-7519FA3E4BA5}"/>
              </a:ext>
            </a:extLst>
          </p:cNvPr>
          <p:cNvSpPr txBox="1"/>
          <p:nvPr/>
        </p:nvSpPr>
        <p:spPr>
          <a:xfrm>
            <a:off x="294484" y="1394286"/>
            <a:ext cx="4879127" cy="2677656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</a:rPr>
              <a:t>Step 2 </a:t>
            </a:r>
            <a:r>
              <a:rPr lang="en-GB" sz="2800"/>
              <a:t>In multicellular organisms, put several light-sensitive cells in one place.</a:t>
            </a:r>
          </a:p>
          <a:p>
            <a:endParaRPr lang="en-GB" sz="2800" b="1">
              <a:solidFill>
                <a:schemeClr val="accent2"/>
              </a:solidFill>
            </a:endParaRPr>
          </a:p>
          <a:p>
            <a:r>
              <a:rPr lang="en-GB" sz="2800"/>
              <a:t>The organism can detect light and where it comes from.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E4486-4D3C-53CD-A2D2-EBAF62AAC4D1}"/>
              </a:ext>
            </a:extLst>
          </p:cNvPr>
          <p:cNvSpPr txBox="1"/>
          <p:nvPr/>
        </p:nvSpPr>
        <p:spPr>
          <a:xfrm>
            <a:off x="7958603" y="2686947"/>
            <a:ext cx="3966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/>
              <a:t>Hydra </a:t>
            </a:r>
            <a:r>
              <a:rPr lang="en-GB" sz="2800"/>
              <a:t>have light-sensitive patches on the  body wall and tentacles.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C335D-7FBC-31E1-EB06-B0903E3DC21F}"/>
              </a:ext>
            </a:extLst>
          </p:cNvPr>
          <p:cNvSpPr txBox="1"/>
          <p:nvPr/>
        </p:nvSpPr>
        <p:spPr>
          <a:xfrm>
            <a:off x="8514517" y="5940767"/>
            <a:ext cx="224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length up to 1 cm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7FD9F9-F351-5035-831E-4AC97725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62" y="1311284"/>
            <a:ext cx="4879127" cy="48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5911F-9A50-B53C-F3A9-37E8B6E93B18}"/>
              </a:ext>
            </a:extLst>
          </p:cNvPr>
          <p:cNvSpPr txBox="1"/>
          <p:nvPr/>
        </p:nvSpPr>
        <p:spPr>
          <a:xfrm>
            <a:off x="1673592" y="5463714"/>
            <a:ext cx="487912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How might the light-sensitive cells benefit </a:t>
            </a:r>
            <a:r>
              <a:rPr lang="en-GB" sz="2800" i="1"/>
              <a:t>Hydra?</a:t>
            </a:r>
            <a:r>
              <a:rPr lang="en-GB" sz="280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73F0F-35F4-435E-2EB2-74AF85E38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177080" y="5364766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347B7-00E8-A81F-88D9-0DC4BE4BA08F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318996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0F27D-5A9D-FDED-ECF2-667AE359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089C05-1C88-2509-6140-741968CCA2AE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59AD6-DB88-413B-1EEA-DBBBCA0A0E8C}"/>
              </a:ext>
            </a:extLst>
          </p:cNvPr>
          <p:cNvSpPr txBox="1"/>
          <p:nvPr/>
        </p:nvSpPr>
        <p:spPr>
          <a:xfrm>
            <a:off x="285751" y="1207493"/>
            <a:ext cx="5512100" cy="3108543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</a:rPr>
              <a:t>Step 3 </a:t>
            </a:r>
            <a:r>
              <a:rPr lang="en-GB" sz="2800"/>
              <a:t>Evolve a tiny depression (pigment cup) for the light-sensitive cells.</a:t>
            </a:r>
          </a:p>
          <a:p>
            <a:endParaRPr lang="en-GB" sz="2800" b="1">
              <a:solidFill>
                <a:schemeClr val="accent2"/>
              </a:solidFill>
            </a:endParaRPr>
          </a:p>
          <a:p>
            <a:r>
              <a:rPr lang="en-GB" sz="2800"/>
              <a:t>The animal can detect where light comes from. It can sense movement.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009AF-76A0-1B10-124B-0353A4FF1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285751" y="4902927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49B60-2AF5-B235-1115-DA95B9208EEA}"/>
              </a:ext>
            </a:extLst>
          </p:cNvPr>
          <p:cNvSpPr txBox="1"/>
          <p:nvPr/>
        </p:nvSpPr>
        <p:spPr>
          <a:xfrm>
            <a:off x="1751947" y="4786432"/>
            <a:ext cx="41265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How might a pigment cup benefit an arrowworm?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89D3410A-157F-56DA-A414-26EB9327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5" y="645246"/>
            <a:ext cx="1929021" cy="50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defined">
            <a:extLst>
              <a:ext uri="{FF2B5EF4-FFF2-40B4-BE49-F238E27FC236}">
                <a16:creationId xmlns:a16="http://schemas.microsoft.com/office/drawing/2014/main" id="{CD33990D-61D0-C752-34AF-12BF9B3B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69" y="1164463"/>
            <a:ext cx="3218386" cy="45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1CA2A-D94B-A47F-4C57-302B34E71D68}"/>
              </a:ext>
            </a:extLst>
          </p:cNvPr>
          <p:cNvSpPr txBox="1"/>
          <p:nvPr/>
        </p:nvSpPr>
        <p:spPr>
          <a:xfrm>
            <a:off x="6258269" y="5764660"/>
            <a:ext cx="5613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Arrowworms are a type of plankton. They are 1-10 cm long.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60F8D-7065-2466-E3FD-C29CB858586D}"/>
              </a:ext>
            </a:extLst>
          </p:cNvPr>
          <p:cNvSpPr txBox="1"/>
          <p:nvPr/>
        </p:nvSpPr>
        <p:spPr>
          <a:xfrm>
            <a:off x="9642417" y="6512892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4096158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C8955-50F9-7BE6-6ACD-000B8FA5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67EE7B3-685F-2922-780E-ADE6DC57D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17" r="113" b="52"/>
          <a:stretch/>
        </p:blipFill>
        <p:spPr bwMode="auto">
          <a:xfrm>
            <a:off x="5736598" y="1448381"/>
            <a:ext cx="4182197" cy="42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750A6-B417-26C6-918F-6505A50558A2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EBEE1-81F8-D344-8EB3-B8297D23E8DF}"/>
              </a:ext>
            </a:extLst>
          </p:cNvPr>
          <p:cNvSpPr txBox="1"/>
          <p:nvPr/>
        </p:nvSpPr>
        <p:spPr>
          <a:xfrm>
            <a:off x="285751" y="1448381"/>
            <a:ext cx="5224135" cy="3416320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chemeClr val="accent2"/>
                </a:solidFill>
              </a:rPr>
              <a:t>Step 3 </a:t>
            </a:r>
            <a:r>
              <a:rPr lang="en-GB" sz="3600"/>
              <a:t>Evolve a narrow opening to the pit, like a pinhole camera.</a:t>
            </a:r>
          </a:p>
          <a:p>
            <a:r>
              <a:rPr lang="en-GB" sz="3600"/>
              <a:t>  </a:t>
            </a:r>
            <a:endParaRPr lang="en-GB" sz="3600" b="1">
              <a:solidFill>
                <a:schemeClr val="accent2"/>
              </a:solidFill>
            </a:endParaRPr>
          </a:p>
          <a:p>
            <a:r>
              <a:rPr lang="en-GB" sz="3600"/>
              <a:t>The animal can see simple, blurred images.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1167B-C700-7836-FCD9-1647AE23179C}"/>
              </a:ext>
            </a:extLst>
          </p:cNvPr>
          <p:cNvSpPr txBox="1"/>
          <p:nvPr/>
        </p:nvSpPr>
        <p:spPr>
          <a:xfrm>
            <a:off x="6404292" y="5764661"/>
            <a:ext cx="396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/>
              <a:t>Nautilus belauensis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59F8A4-4D2E-CF8C-148E-C09B453CE870}"/>
              </a:ext>
            </a:extLst>
          </p:cNvPr>
          <p:cNvCxnSpPr>
            <a:cxnSpLocks/>
          </p:cNvCxnSpPr>
          <p:nvPr/>
        </p:nvCxnSpPr>
        <p:spPr>
          <a:xfrm flipH="1">
            <a:off x="8257521" y="3280672"/>
            <a:ext cx="2415132" cy="296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569024-E0CA-3615-A1C7-973AD893B06E}"/>
              </a:ext>
            </a:extLst>
          </p:cNvPr>
          <p:cNvSpPr txBox="1"/>
          <p:nvPr/>
        </p:nvSpPr>
        <p:spPr>
          <a:xfrm>
            <a:off x="10672653" y="2959722"/>
            <a:ext cx="83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eye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C618B-E371-1FB6-9C01-80320695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199760" y="5409619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D222D-067E-DDB8-082B-CED7E85097D0}"/>
              </a:ext>
            </a:extLst>
          </p:cNvPr>
          <p:cNvSpPr txBox="1"/>
          <p:nvPr/>
        </p:nvSpPr>
        <p:spPr>
          <a:xfrm>
            <a:off x="1621834" y="5268448"/>
            <a:ext cx="336090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How might this benefit </a:t>
            </a:r>
            <a:r>
              <a:rPr lang="en-GB" sz="2800" i="1"/>
              <a:t>Nautilus?</a:t>
            </a:r>
            <a:r>
              <a:rPr lang="en-GB" sz="28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20B4AB-BF3F-F1B3-C166-D1361B6D3DED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66746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A37D3-8282-F486-C779-260E6E24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9AED7-0629-46F2-3219-4763948BBC95}"/>
              </a:ext>
            </a:extLst>
          </p:cNvPr>
          <p:cNvSpPr txBox="1"/>
          <p:nvPr/>
        </p:nvSpPr>
        <p:spPr>
          <a:xfrm>
            <a:off x="280038" y="1963658"/>
            <a:ext cx="4502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</a:rPr>
              <a:t>Genes</a:t>
            </a:r>
            <a:r>
              <a:rPr lang="en-GB" sz="2800"/>
              <a:t> cause variation between individuals. </a:t>
            </a:r>
            <a:br>
              <a:rPr lang="en-GB" sz="2800"/>
            </a:br>
            <a:r>
              <a:rPr lang="en-GB" sz="2800"/>
              <a:t>This is </a:t>
            </a:r>
            <a:r>
              <a:rPr lang="en-GB" sz="2800" b="1">
                <a:solidFill>
                  <a:schemeClr val="accent2"/>
                </a:solidFill>
              </a:rPr>
              <a:t>inherited variation</a:t>
            </a:r>
            <a:r>
              <a:rPr lang="en-GB" sz="280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D8CB8-B7B8-C357-EC06-17DEB31FBBE3}"/>
              </a:ext>
            </a:extLst>
          </p:cNvPr>
          <p:cNvSpPr txBox="1"/>
          <p:nvPr/>
        </p:nvSpPr>
        <p:spPr>
          <a:xfrm>
            <a:off x="7006138" y="1160416"/>
            <a:ext cx="477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Another type of variation is </a:t>
            </a:r>
            <a:r>
              <a:rPr lang="en-GB" sz="2400" b="1">
                <a:solidFill>
                  <a:schemeClr val="accent2"/>
                </a:solidFill>
              </a:rPr>
              <a:t>environmental variation</a:t>
            </a:r>
            <a:r>
              <a:rPr lang="en-GB" sz="2400"/>
              <a:t>. This depends on things like what an individual eats, or how much light or water it gets.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99128-CBD1-4BB8-1053-57AD85856093}"/>
              </a:ext>
            </a:extLst>
          </p:cNvPr>
          <p:cNvSpPr txBox="1"/>
          <p:nvPr/>
        </p:nvSpPr>
        <p:spPr>
          <a:xfrm>
            <a:off x="280038" y="351126"/>
            <a:ext cx="6907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Differences in characteristics are called </a:t>
            </a:r>
            <a:r>
              <a:rPr lang="en-GB" sz="4000" b="1">
                <a:solidFill>
                  <a:schemeClr val="accent2"/>
                </a:solidFill>
              </a:rPr>
              <a:t>variation</a:t>
            </a:r>
            <a:r>
              <a:rPr lang="en-GB" sz="4000"/>
              <a:t>.</a:t>
            </a:r>
          </a:p>
          <a:p>
            <a:endParaRPr lang="en-GB" sz="2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708698-EB78-8554-2114-42FFD71A4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" r="52723"/>
          <a:stretch/>
        </p:blipFill>
        <p:spPr bwMode="auto">
          <a:xfrm>
            <a:off x="280038" y="3429000"/>
            <a:ext cx="5366635" cy="29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C69332-67B0-1790-62CC-925B08F87474}"/>
              </a:ext>
            </a:extLst>
          </p:cNvPr>
          <p:cNvSpPr/>
          <p:nvPr/>
        </p:nvSpPr>
        <p:spPr>
          <a:xfrm>
            <a:off x="280038" y="1963658"/>
            <a:ext cx="5815962" cy="442044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C7A847-C2B5-E1F1-7246-0029ACD3008F}"/>
              </a:ext>
            </a:extLst>
          </p:cNvPr>
          <p:cNvSpPr/>
          <p:nvPr/>
        </p:nvSpPr>
        <p:spPr>
          <a:xfrm>
            <a:off x="6918746" y="1099839"/>
            <a:ext cx="5091013" cy="52832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plant&#10;&#10;Description automatically generated">
            <a:extLst>
              <a:ext uri="{FF2B5EF4-FFF2-40B4-BE49-F238E27FC236}">
                <a16:creationId xmlns:a16="http://schemas.microsoft.com/office/drawing/2014/main" id="{AA559E63-D10C-6FE1-DF21-FAF9A1EB5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9" r="10" b="33"/>
          <a:stretch/>
        </p:blipFill>
        <p:spPr>
          <a:xfrm>
            <a:off x="7006138" y="3429000"/>
            <a:ext cx="4764374" cy="2512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36A2E-48FE-4F05-FDFB-5DF3A70DCF22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788658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6354E-F3D5-8474-A17F-5CFFBBEE1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C25B45-1B19-A3A1-342E-D839585EEBB9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87829-33B9-AB48-4262-0F8FEA5F0690}"/>
              </a:ext>
            </a:extLst>
          </p:cNvPr>
          <p:cNvSpPr txBox="1"/>
          <p:nvPr/>
        </p:nvSpPr>
        <p:spPr>
          <a:xfrm>
            <a:off x="276225" y="1666096"/>
            <a:ext cx="5224135" cy="3046988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Step 5 </a:t>
            </a:r>
            <a:r>
              <a:rPr lang="en-GB" sz="3200"/>
              <a:t>Evolve a lens to focus light.</a:t>
            </a:r>
          </a:p>
          <a:p>
            <a:r>
              <a:rPr lang="en-GB" sz="3200"/>
              <a:t>  </a:t>
            </a:r>
            <a:endParaRPr lang="en-GB" sz="3200" b="1">
              <a:solidFill>
                <a:schemeClr val="accent2"/>
              </a:solidFill>
            </a:endParaRPr>
          </a:p>
          <a:p>
            <a:r>
              <a:rPr lang="en-GB" sz="3200"/>
              <a:t>Animals with eye lenses can see clearly, judge distances and catch food.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E1F61-F688-900A-533C-5C0BE4783A53}"/>
              </a:ext>
            </a:extLst>
          </p:cNvPr>
          <p:cNvSpPr txBox="1"/>
          <p:nvPr/>
        </p:nvSpPr>
        <p:spPr>
          <a:xfrm>
            <a:off x="5860349" y="4870438"/>
            <a:ext cx="6331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Trilobites were excellent predators – they used their complex eyes to spot and catch prey.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CDED0F-96D3-2EC7-6ECA-9A10E48B0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01"/>
          <a:stretch/>
        </p:blipFill>
        <p:spPr bwMode="auto">
          <a:xfrm>
            <a:off x="5967754" y="1064665"/>
            <a:ext cx="4864563" cy="29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E2505-CB50-0C92-10BF-73BB33B2AF2F}"/>
              </a:ext>
            </a:extLst>
          </p:cNvPr>
          <p:cNvSpPr txBox="1"/>
          <p:nvPr/>
        </p:nvSpPr>
        <p:spPr>
          <a:xfrm>
            <a:off x="6407780" y="4162552"/>
            <a:ext cx="496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Fossilised trilobite eye – about 400 million years old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893B1-5931-26EA-6A1B-027556010DE5}"/>
              </a:ext>
            </a:extLst>
          </p:cNvPr>
          <p:cNvSpPr txBox="1"/>
          <p:nvPr/>
        </p:nvSpPr>
        <p:spPr>
          <a:xfrm>
            <a:off x="1709834" y="5178577"/>
            <a:ext cx="379052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How might the eye lens benefit trilobites?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466ED-77E3-3464-DD5F-62820B962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276225" y="5202377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4820B-D514-D4C1-FA42-A03400EF3433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475285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F4E7-40BA-8264-B0DF-89666939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F04B9-B1A2-04CD-9CE0-3CC12E28B7D1}"/>
              </a:ext>
            </a:extLst>
          </p:cNvPr>
          <p:cNvSpPr txBox="1"/>
          <p:nvPr/>
        </p:nvSpPr>
        <p:spPr>
          <a:xfrm>
            <a:off x="285751" y="385453"/>
            <a:ext cx="1163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Evidence for natural selection: </a:t>
            </a:r>
            <a:r>
              <a:rPr lang="en-GB" sz="4000" b="1">
                <a:solidFill>
                  <a:schemeClr val="accent2"/>
                </a:solidFill>
              </a:rPr>
              <a:t>eyes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D4818-79A6-ED1D-2AF9-2CF788AA990E}"/>
              </a:ext>
            </a:extLst>
          </p:cNvPr>
          <p:cNvSpPr txBox="1"/>
          <p:nvPr/>
        </p:nvSpPr>
        <p:spPr>
          <a:xfrm>
            <a:off x="276225" y="1666096"/>
            <a:ext cx="5224135" cy="2308324"/>
          </a:xfrm>
          <a:prstGeom prst="rect">
            <a:avLst/>
          </a:prstGeom>
          <a:solidFill>
            <a:srgbClr val="FEF6BA"/>
          </a:solidFill>
        </p:spPr>
        <p:txBody>
          <a:bodyPr wrap="square" rtlCol="0">
            <a:spAutoFit/>
          </a:bodyPr>
          <a:lstStyle/>
          <a:p>
            <a:r>
              <a:rPr lang="en-GB" sz="3600"/>
              <a:t>Biologists have evidence that eyes evolved independently many, many times.</a:t>
            </a:r>
          </a:p>
        </p:txBody>
      </p:sp>
      <p:pic>
        <p:nvPicPr>
          <p:cNvPr id="2" name="Picture 6" descr="undefined">
            <a:extLst>
              <a:ext uri="{FF2B5EF4-FFF2-40B4-BE49-F238E27FC236}">
                <a16:creationId xmlns:a16="http://schemas.microsoft.com/office/drawing/2014/main" id="{7E9F3AE0-E410-ECFB-32B3-C8A9371B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98" y="4322195"/>
            <a:ext cx="3042828" cy="22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ree Stunning macro shot capturing the intricate details of a crocodile's eye, highlighting its texture and color. Stock Photo">
            <a:extLst>
              <a:ext uri="{FF2B5EF4-FFF2-40B4-BE49-F238E27FC236}">
                <a16:creationId xmlns:a16="http://schemas.microsoft.com/office/drawing/2014/main" id="{79C74F0F-0F57-9FCF-DFED-0AD5F2F7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322195"/>
            <a:ext cx="3299851" cy="22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961B02FA-D481-1FFF-D2EC-D9B62BE5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81" y="4322195"/>
            <a:ext cx="3301847" cy="22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Green background, fly with large eyes, primarily orange and brown in color. ">
            <a:extLst>
              <a:ext uri="{FF2B5EF4-FFF2-40B4-BE49-F238E27FC236}">
                <a16:creationId xmlns:a16="http://schemas.microsoft.com/office/drawing/2014/main" id="{F1DA7DEA-D84A-F418-76D4-3650ABD0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44" y="1678247"/>
            <a:ext cx="3442304" cy="22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ree Intense close-up shot capturing the details of a human eye. Stock Photo">
            <a:extLst>
              <a:ext uri="{FF2B5EF4-FFF2-40B4-BE49-F238E27FC236}">
                <a16:creationId xmlns:a16="http://schemas.microsoft.com/office/drawing/2014/main" id="{8231CB14-AB50-C7D0-BA3F-B07DC900E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t="44" r="21825" b="121"/>
          <a:stretch/>
        </p:blipFill>
        <p:spPr bwMode="auto">
          <a:xfrm>
            <a:off x="9445216" y="1692181"/>
            <a:ext cx="2470560" cy="22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B9972-1F46-6583-99C0-39D4B2881882}"/>
              </a:ext>
            </a:extLst>
          </p:cNvPr>
          <p:cNvSpPr txBox="1"/>
          <p:nvPr/>
        </p:nvSpPr>
        <p:spPr>
          <a:xfrm>
            <a:off x="9607781" y="6526178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625614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7A8DC-68DB-4A55-F35D-3E6C91A64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E57449-EA5E-50A1-BD79-071EB222983A}"/>
              </a:ext>
            </a:extLst>
          </p:cNvPr>
          <p:cNvSpPr txBox="1"/>
          <p:nvPr/>
        </p:nvSpPr>
        <p:spPr>
          <a:xfrm>
            <a:off x="276225" y="298577"/>
            <a:ext cx="1163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Evidence for natural selection: </a:t>
            </a:r>
            <a:r>
              <a:rPr lang="en-GB" sz="3600" b="1">
                <a:solidFill>
                  <a:schemeClr val="accent2"/>
                </a:solidFill>
              </a:rPr>
              <a:t>more evidence next time</a:t>
            </a:r>
          </a:p>
        </p:txBody>
      </p:sp>
      <p:pic>
        <p:nvPicPr>
          <p:cNvPr id="2" name="Picture 1" descr="A silver fish with a black background&#10;&#10;Description automatically generated">
            <a:extLst>
              <a:ext uri="{FF2B5EF4-FFF2-40B4-BE49-F238E27FC236}">
                <a16:creationId xmlns:a16="http://schemas.microsoft.com/office/drawing/2014/main" id="{3A376960-0844-4441-7D52-441318216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06" y="4931377"/>
            <a:ext cx="3997424" cy="1124912"/>
          </a:xfrm>
          <a:prstGeom prst="rect">
            <a:avLst/>
          </a:prstGeom>
        </p:spPr>
      </p:pic>
      <p:pic>
        <p:nvPicPr>
          <p:cNvPr id="3" name="Picture 2" descr="A diagram of different dinosaurs&#10;&#10;Description automatically generated">
            <a:extLst>
              <a:ext uri="{FF2B5EF4-FFF2-40B4-BE49-F238E27FC236}">
                <a16:creationId xmlns:a16="http://schemas.microsoft.com/office/drawing/2014/main" id="{D1B11800-8326-F955-356E-360FAAE901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9" t="227" r="1" b="151"/>
          <a:stretch/>
        </p:blipFill>
        <p:spPr>
          <a:xfrm>
            <a:off x="5000915" y="1242687"/>
            <a:ext cx="6244249" cy="481360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 descr="International team of leading Israeli universities finds oldest evidence of the controlled use of fire to cook food">
            <a:extLst>
              <a:ext uri="{FF2B5EF4-FFF2-40B4-BE49-F238E27FC236}">
                <a16:creationId xmlns:a16="http://schemas.microsoft.com/office/drawing/2014/main" id="{36986521-C3A5-6DAE-ABFE-D4B1D4DF5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6" y="1242687"/>
            <a:ext cx="2592344" cy="3507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7ED3-D552-3B35-64E8-346D9FB9A072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323238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3CE7-EF43-43C9-D0B5-FA5177EA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DE9DB0-BF41-9AA2-56DA-876C208E6DB1}"/>
              </a:ext>
            </a:extLst>
          </p:cNvPr>
          <p:cNvSpPr/>
          <p:nvPr/>
        </p:nvSpPr>
        <p:spPr>
          <a:xfrm>
            <a:off x="0" y="0"/>
            <a:ext cx="12192000" cy="189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DD983-0FBA-0392-B348-741F17B5CA4A}"/>
              </a:ext>
            </a:extLst>
          </p:cNvPr>
          <p:cNvSpPr txBox="1"/>
          <p:nvPr/>
        </p:nvSpPr>
        <p:spPr>
          <a:xfrm>
            <a:off x="296629" y="440904"/>
            <a:ext cx="560753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/>
              <a:t>Bed bugs bite</a:t>
            </a:r>
          </a:p>
        </p:txBody>
      </p:sp>
      <p:pic>
        <p:nvPicPr>
          <p:cNvPr id="1026" name="Picture 2" descr="Close-up of many bedbug bites on the leg.">
            <a:extLst>
              <a:ext uri="{FF2B5EF4-FFF2-40B4-BE49-F238E27FC236}">
                <a16:creationId xmlns:a16="http://schemas.microsoft.com/office/drawing/2014/main" id="{6ECF0799-9562-8963-7D20-1670CFAC9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r="170"/>
          <a:stretch/>
        </p:blipFill>
        <p:spPr bwMode="auto">
          <a:xfrm>
            <a:off x="7448062" y="0"/>
            <a:ext cx="4743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C5EC9D-8CA7-153A-0CA1-37432026E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96" r="503" b="-45"/>
          <a:stretch/>
        </p:blipFill>
        <p:spPr bwMode="auto">
          <a:xfrm rot="5400000">
            <a:off x="7794475" y="-2500048"/>
            <a:ext cx="1897474" cy="68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bug&#10;&#10;Description automatically generated">
            <a:extLst>
              <a:ext uri="{FF2B5EF4-FFF2-40B4-BE49-F238E27FC236}">
                <a16:creationId xmlns:a16="http://schemas.microsoft.com/office/drawing/2014/main" id="{B93A09A9-CCCF-BC07-34E7-10F8F8D67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475"/>
            <a:ext cx="7448062" cy="4960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69D1D-3644-14FE-BFA5-C7243F425E0A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5649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9D943-E1B2-55E3-9AF2-F27DD641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654F96-04F2-FDD9-BFA3-1C21EE3679CD}"/>
              </a:ext>
            </a:extLst>
          </p:cNvPr>
          <p:cNvSpPr txBox="1"/>
          <p:nvPr/>
        </p:nvSpPr>
        <p:spPr>
          <a:xfrm>
            <a:off x="7378365" y="6396335"/>
            <a:ext cx="468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hlinkClick r:id="rId3"/>
              </a:rPr>
              <a:t>https://picryl.com/media/adult-bed-bug-cimex-lectularius-ee47a5</a:t>
            </a:r>
            <a:r>
              <a:rPr lang="en-GB" sz="1200"/>
              <a:t> </a:t>
            </a:r>
          </a:p>
          <a:p>
            <a:endParaRPr lang="en-GB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04A37-7851-9065-36B3-51D3EDB8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t="26"/>
          <a:stretch/>
        </p:blipFill>
        <p:spPr>
          <a:xfrm flipH="1">
            <a:off x="0" y="-76200"/>
            <a:ext cx="12192000" cy="693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E67EC-ABE3-5288-C803-B7B1FD79F9B7}"/>
              </a:ext>
            </a:extLst>
          </p:cNvPr>
          <p:cNvSpPr txBox="1"/>
          <p:nvPr/>
        </p:nvSpPr>
        <p:spPr>
          <a:xfrm>
            <a:off x="7118350" y="1997200"/>
            <a:ext cx="4683931" cy="4524315"/>
          </a:xfrm>
          <a:prstGeom prst="rect">
            <a:avLst/>
          </a:prstGeom>
          <a:solidFill>
            <a:srgbClr val="FDF0E9"/>
          </a:solidFill>
        </p:spPr>
        <p:txBody>
          <a:bodyPr wrap="square" rtlCol="0">
            <a:spAutoFit/>
          </a:bodyPr>
          <a:lstStyle/>
          <a:p>
            <a:r>
              <a:rPr lang="en-GB" sz="3200"/>
              <a:t>In the 1950s, people used insecticide sprays to control bed bugs.</a:t>
            </a:r>
          </a:p>
          <a:p>
            <a:endParaRPr lang="en-GB" sz="3200"/>
          </a:p>
          <a:p>
            <a:r>
              <a:rPr lang="en-GB" sz="3200"/>
              <a:t>By the 1960s, new generations of bed bugs had thicker shells. The 1950s sprays did not kill these bed bugs.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50759-DE1D-4F2B-7903-52AEA8FB6FE0}"/>
              </a:ext>
            </a:extLst>
          </p:cNvPr>
          <p:cNvSpPr txBox="1"/>
          <p:nvPr/>
        </p:nvSpPr>
        <p:spPr>
          <a:xfrm>
            <a:off x="9606147" y="6521515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63004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A0CA-30DF-BDFD-B2B9-4B95CF33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6EE58-DE56-332F-FEB1-690F035619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40C35-DE66-36AE-8E60-E176A6AB277C}"/>
              </a:ext>
            </a:extLst>
          </p:cNvPr>
          <p:cNvSpPr txBox="1"/>
          <p:nvPr/>
        </p:nvSpPr>
        <p:spPr>
          <a:xfrm>
            <a:off x="294089" y="174020"/>
            <a:ext cx="525483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/>
              <a:t>Which explanation explains why bed bug shells became thicker?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72F803F-3E67-3BB2-0837-60D106D3D425}"/>
              </a:ext>
            </a:extLst>
          </p:cNvPr>
          <p:cNvSpPr/>
          <p:nvPr/>
        </p:nvSpPr>
        <p:spPr>
          <a:xfrm>
            <a:off x="6364690" y="240155"/>
            <a:ext cx="4946650" cy="5295265"/>
          </a:xfrm>
          <a:prstGeom prst="wedgeRectCallout">
            <a:avLst>
              <a:gd name="adj1" fmla="val -49789"/>
              <a:gd name="adj2" fmla="val 67790"/>
            </a:avLst>
          </a:prstGeom>
          <a:solidFill>
            <a:srgbClr val="FEF6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1A5AFE0-8D1D-9E3D-1105-6344C14846CD}"/>
              </a:ext>
            </a:extLst>
          </p:cNvPr>
          <p:cNvSpPr/>
          <p:nvPr/>
        </p:nvSpPr>
        <p:spPr>
          <a:xfrm>
            <a:off x="402039" y="2392805"/>
            <a:ext cx="5425271" cy="3142615"/>
          </a:xfrm>
          <a:prstGeom prst="wedgeRectCallout">
            <a:avLst>
              <a:gd name="adj1" fmla="val 46745"/>
              <a:gd name="adj2" fmla="val 78289"/>
            </a:avLst>
          </a:prstGeom>
          <a:solidFill>
            <a:srgbClr val="EFF9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E7EE5-00A6-E09C-C817-8F8603807DAD}"/>
              </a:ext>
            </a:extLst>
          </p:cNvPr>
          <p:cNvSpPr txBox="1"/>
          <p:nvPr/>
        </p:nvSpPr>
        <p:spPr>
          <a:xfrm>
            <a:off x="495298" y="2440618"/>
            <a:ext cx="5238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When a bed bug was sprayed with insecticide, its shell grew thicker.</a:t>
            </a:r>
          </a:p>
          <a:p>
            <a:endParaRPr lang="en-GB" sz="3200"/>
          </a:p>
          <a:p>
            <a:r>
              <a:rPr lang="en-GB" sz="3200"/>
              <a:t>The more it was sprayed, the thicker its shell became.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A30DC-4C12-3491-6C15-3AFF6AC89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4620375" y="114729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3E534-63D9-8A5E-4EF5-61FADE19D1A9}"/>
              </a:ext>
            </a:extLst>
          </p:cNvPr>
          <p:cNvSpPr txBox="1"/>
          <p:nvPr/>
        </p:nvSpPr>
        <p:spPr>
          <a:xfrm>
            <a:off x="6409451" y="272441"/>
            <a:ext cx="4946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Variation in genes meant some bed bugs had thicker shells.</a:t>
            </a:r>
          </a:p>
          <a:p>
            <a:endParaRPr lang="en-GB" sz="2400"/>
          </a:p>
          <a:p>
            <a:r>
              <a:rPr lang="en-GB" sz="2400"/>
              <a:t>When sprayed, more thick shelled bugs survived.</a:t>
            </a:r>
          </a:p>
          <a:p>
            <a:endParaRPr lang="en-GB" sz="2400"/>
          </a:p>
          <a:p>
            <a:r>
              <a:rPr lang="en-GB" sz="2400"/>
              <a:t>The surviving bugs reproduced. Thicker shelled bugs have thicker shelled young.</a:t>
            </a:r>
          </a:p>
          <a:p>
            <a:endParaRPr lang="en-GB" sz="2400"/>
          </a:p>
          <a:p>
            <a:r>
              <a:rPr lang="en-GB" sz="2400"/>
              <a:t>The process repeated over many generations. Over time, thicker shelled bugs became more common.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1996E-FE8B-5967-32D6-2EDFB7C8BA0A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08538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1D64B-34D4-8191-7E47-9145F9DE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A2C1A-2F3D-C202-0FA6-CBCAB4207A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2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8C69D-EB05-E7AC-5B09-525CDDF77799}"/>
              </a:ext>
            </a:extLst>
          </p:cNvPr>
          <p:cNvSpPr txBox="1"/>
          <p:nvPr/>
        </p:nvSpPr>
        <p:spPr>
          <a:xfrm>
            <a:off x="143228" y="155952"/>
            <a:ext cx="525483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/>
                </a:solidFill>
              </a:rPr>
              <a:t>Evolution</a:t>
            </a:r>
            <a:r>
              <a:rPr lang="en-GB" sz="4000"/>
              <a:t> explains why bed bug shells became thicker.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D6306D5-3981-1081-5BAA-97E7F07B8169}"/>
              </a:ext>
            </a:extLst>
          </p:cNvPr>
          <p:cNvSpPr/>
          <p:nvPr/>
        </p:nvSpPr>
        <p:spPr>
          <a:xfrm>
            <a:off x="6348465" y="272441"/>
            <a:ext cx="4946650" cy="5329058"/>
          </a:xfrm>
          <a:prstGeom prst="wedgeRectCallout">
            <a:avLst>
              <a:gd name="adj1" fmla="val -59872"/>
              <a:gd name="adj2" fmla="val 66674"/>
            </a:avLst>
          </a:prstGeom>
          <a:solidFill>
            <a:srgbClr val="FEF6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BEBF8-D4C2-0B2B-1E52-B8F6B3DAFA9E}"/>
              </a:ext>
            </a:extLst>
          </p:cNvPr>
          <p:cNvSpPr txBox="1"/>
          <p:nvPr/>
        </p:nvSpPr>
        <p:spPr>
          <a:xfrm>
            <a:off x="6409451" y="272441"/>
            <a:ext cx="4946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Variation in genes meant some bed bugs had thicker shells.</a:t>
            </a:r>
          </a:p>
          <a:p>
            <a:endParaRPr lang="en-GB" sz="2400"/>
          </a:p>
          <a:p>
            <a:r>
              <a:rPr lang="en-GB" sz="2400"/>
              <a:t>When sprayed, more thick shelled bugs survived.</a:t>
            </a:r>
          </a:p>
          <a:p>
            <a:endParaRPr lang="en-GB" sz="2400"/>
          </a:p>
          <a:p>
            <a:r>
              <a:rPr lang="en-GB" sz="2400"/>
              <a:t>The surviving bugs reproduced. Thicker shelled bugs have thicker shelled young.</a:t>
            </a:r>
          </a:p>
          <a:p>
            <a:endParaRPr lang="en-GB" sz="2400"/>
          </a:p>
          <a:p>
            <a:r>
              <a:rPr lang="en-GB" sz="2400"/>
              <a:t>The process repeated over many generations. Over time, thicker shelled bugs became more common.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BA459-06AD-2169-A4EE-F533B50EEF3B}"/>
              </a:ext>
            </a:extLst>
          </p:cNvPr>
          <p:cNvSpPr txBox="1"/>
          <p:nvPr/>
        </p:nvSpPr>
        <p:spPr>
          <a:xfrm>
            <a:off x="9635490" y="639741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172559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1631B-AC20-2144-6FEC-CA42F9F42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20F5E2-BF53-AAD2-721D-26117E9B0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58" b="-2"/>
          <a:stretch/>
        </p:blipFill>
        <p:spPr bwMode="auto">
          <a:xfrm>
            <a:off x="7436693" y="0"/>
            <a:ext cx="5291303" cy="68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4951D-5348-3CDC-6916-5D08D0F22D75}"/>
              </a:ext>
            </a:extLst>
          </p:cNvPr>
          <p:cNvSpPr txBox="1"/>
          <p:nvPr/>
        </p:nvSpPr>
        <p:spPr>
          <a:xfrm>
            <a:off x="213916" y="1645461"/>
            <a:ext cx="6703653" cy="4093428"/>
          </a:xfrm>
          <a:prstGeom prst="rect">
            <a:avLst/>
          </a:prstGeom>
          <a:solidFill>
            <a:schemeClr val="bg1">
              <a:alpha val="94902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/>
              <a:t>Step 1 </a:t>
            </a:r>
            <a:r>
              <a:rPr lang="en-GB" sz="2000" b="1">
                <a:solidFill>
                  <a:schemeClr val="accent2"/>
                </a:solidFill>
              </a:rPr>
              <a:t>Variation</a:t>
            </a:r>
            <a:endParaRPr lang="en-GB" sz="2000" b="1"/>
          </a:p>
          <a:p>
            <a:r>
              <a:rPr lang="en-GB" sz="2000"/>
              <a:t>Genes cause variation between individuals. </a:t>
            </a:r>
          </a:p>
          <a:p>
            <a:endParaRPr lang="en-GB" sz="2000"/>
          </a:p>
          <a:p>
            <a:r>
              <a:rPr lang="en-GB" sz="2000" b="1"/>
              <a:t>Step 2 </a:t>
            </a:r>
            <a:r>
              <a:rPr lang="en-GB" sz="2000" b="1">
                <a:solidFill>
                  <a:schemeClr val="accent2"/>
                </a:solidFill>
              </a:rPr>
              <a:t>Survival of the fittest</a:t>
            </a:r>
            <a:endParaRPr lang="en-GB" sz="2000" b="1"/>
          </a:p>
          <a:p>
            <a:r>
              <a:rPr lang="en-GB" sz="2000"/>
              <a:t>In the past, there was more snow. The greyer owls were better camouflaged. More grey owls survived.</a:t>
            </a:r>
          </a:p>
          <a:p>
            <a:endParaRPr lang="en-GB" sz="2000"/>
          </a:p>
          <a:p>
            <a:r>
              <a:rPr lang="en-GB" sz="2000" b="1"/>
              <a:t>Step 3</a:t>
            </a:r>
            <a:r>
              <a:rPr lang="en-GB" sz="2000"/>
              <a:t> </a:t>
            </a:r>
            <a:r>
              <a:rPr lang="en-GB" sz="2000" b="1">
                <a:solidFill>
                  <a:schemeClr val="accent2"/>
                </a:solidFill>
              </a:rPr>
              <a:t>Reproduction and inheritance</a:t>
            </a:r>
            <a:endParaRPr lang="en-GB" sz="2000"/>
          </a:p>
          <a:p>
            <a:r>
              <a:rPr lang="en-GB" sz="2000"/>
              <a:t>The surviving owls reproduced. Grey owls have grey chicks.</a:t>
            </a:r>
          </a:p>
          <a:p>
            <a:endParaRPr lang="en-GB" sz="2000"/>
          </a:p>
          <a:p>
            <a:r>
              <a:rPr lang="en-GB" sz="2000"/>
              <a:t>The advantageous characteristic – grey colour – led to more grey chicks. Over many generations, greyer owls became more common.</a:t>
            </a:r>
            <a:endParaRPr lang="en-GB" sz="2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A338C-44E1-F8E0-1CAE-2AADEC5349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954" t="-1105" r="5821" b="1280"/>
          <a:stretch/>
        </p:blipFill>
        <p:spPr>
          <a:xfrm>
            <a:off x="7436692" y="3578219"/>
            <a:ext cx="2698441" cy="32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A01C2-6050-A039-5BB4-45509E1B7DB0}"/>
              </a:ext>
            </a:extLst>
          </p:cNvPr>
          <p:cNvSpPr txBox="1"/>
          <p:nvPr/>
        </p:nvSpPr>
        <p:spPr>
          <a:xfrm>
            <a:off x="7436693" y="3020193"/>
            <a:ext cx="3892471" cy="646331"/>
          </a:xfrm>
          <a:prstGeom prst="rect">
            <a:avLst/>
          </a:prstGeom>
          <a:solidFill>
            <a:schemeClr val="bg1">
              <a:alpha val="94902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Tawny owls in Finland – some are more grey and some are more brown.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22E8C-57AC-2ECC-1BCA-2375ECEAADE7}"/>
              </a:ext>
            </a:extLst>
          </p:cNvPr>
          <p:cNvSpPr txBox="1"/>
          <p:nvPr/>
        </p:nvSpPr>
        <p:spPr>
          <a:xfrm>
            <a:off x="235278" y="211117"/>
            <a:ext cx="5046502" cy="1077218"/>
          </a:xfrm>
          <a:prstGeom prst="rect">
            <a:avLst/>
          </a:prstGeom>
          <a:solidFill>
            <a:srgbClr val="FEF6BA">
              <a:alpha val="94902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</a:rPr>
              <a:t>Natural selection </a:t>
            </a:r>
            <a:r>
              <a:rPr lang="en-GB" sz="3200"/>
              <a:t>explains evolution.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ECD04-6909-EBD6-73F5-5A2D4C17B5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" t="105" r="248" b="228"/>
          <a:stretch/>
        </p:blipFill>
        <p:spPr>
          <a:xfrm>
            <a:off x="7436694" y="-8975"/>
            <a:ext cx="2596128" cy="303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623805-8A88-1DF0-38D0-5B727F067556}"/>
              </a:ext>
            </a:extLst>
          </p:cNvPr>
          <p:cNvSpPr txBox="1"/>
          <p:nvPr/>
        </p:nvSpPr>
        <p:spPr>
          <a:xfrm>
            <a:off x="10032822" y="6409718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72084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66D8A-B9F0-FC35-1419-C7ACB61C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FF58A4-A9DA-4F88-E7C5-C00EC182E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/>
          <a:stretch/>
        </p:blipFill>
        <p:spPr bwMode="auto">
          <a:xfrm>
            <a:off x="7219284" y="0"/>
            <a:ext cx="4972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6F184-69BB-AFAF-6593-4327218564A9}"/>
              </a:ext>
            </a:extLst>
          </p:cNvPr>
          <p:cNvSpPr txBox="1"/>
          <p:nvPr/>
        </p:nvSpPr>
        <p:spPr>
          <a:xfrm>
            <a:off x="383665" y="4269768"/>
            <a:ext cx="630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Use these steps to explain your idea:</a:t>
            </a:r>
            <a:endParaRPr lang="en-GB" sz="2400" b="1"/>
          </a:p>
          <a:p>
            <a:r>
              <a:rPr lang="en-GB" sz="2400" b="1"/>
              <a:t>Step 1</a:t>
            </a:r>
            <a:r>
              <a:rPr lang="en-GB" sz="2400">
                <a:solidFill>
                  <a:schemeClr val="accent2"/>
                </a:solidFill>
              </a:rPr>
              <a:t> Variation</a:t>
            </a:r>
          </a:p>
          <a:p>
            <a:r>
              <a:rPr lang="en-GB" sz="2400" b="1"/>
              <a:t>Step 2</a:t>
            </a:r>
            <a:r>
              <a:rPr lang="en-GB" sz="2400" b="1">
                <a:solidFill>
                  <a:schemeClr val="accent2"/>
                </a:solidFill>
              </a:rPr>
              <a:t> </a:t>
            </a:r>
            <a:r>
              <a:rPr lang="en-GB" sz="2400">
                <a:solidFill>
                  <a:schemeClr val="accent2"/>
                </a:solidFill>
              </a:rPr>
              <a:t>Survival of the fittest</a:t>
            </a:r>
          </a:p>
          <a:p>
            <a:r>
              <a:rPr lang="en-GB" sz="2400" b="1"/>
              <a:t>Step 3</a:t>
            </a:r>
            <a:r>
              <a:rPr lang="en-GB" sz="2400" b="1">
                <a:solidFill>
                  <a:schemeClr val="accent2"/>
                </a:solidFill>
              </a:rPr>
              <a:t> </a:t>
            </a:r>
            <a:r>
              <a:rPr lang="en-GB" sz="2400">
                <a:solidFill>
                  <a:schemeClr val="accent2"/>
                </a:solidFill>
              </a:rPr>
              <a:t>Reproduction and inheritance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D900B-D10D-8EF6-3B97-81DB3218AE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954" t="-2" r="64" b="1280"/>
          <a:stretch/>
        </p:blipFill>
        <p:spPr>
          <a:xfrm>
            <a:off x="7219283" y="3683220"/>
            <a:ext cx="3055033" cy="317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955B2B-A31E-696B-35DD-83C9068EDB25}"/>
              </a:ext>
            </a:extLst>
          </p:cNvPr>
          <p:cNvSpPr txBox="1"/>
          <p:nvPr/>
        </p:nvSpPr>
        <p:spPr>
          <a:xfrm>
            <a:off x="7131484" y="3045844"/>
            <a:ext cx="38924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Tawny owls in Finland – some are more grey and some are more brown.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3774A-1C9A-CE40-7E16-AE3E29D9DDD5}"/>
              </a:ext>
            </a:extLst>
          </p:cNvPr>
          <p:cNvSpPr txBox="1"/>
          <p:nvPr/>
        </p:nvSpPr>
        <p:spPr>
          <a:xfrm>
            <a:off x="235277" y="211117"/>
            <a:ext cx="611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/>
              <a:t>Now there is less snow in Finland. Browner tawny owls are better camoflagued.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E889-C92D-3251-460B-E8DBAAE81D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9" t="470" r="54079" b="225"/>
          <a:stretch/>
        </p:blipFill>
        <p:spPr>
          <a:xfrm>
            <a:off x="7219284" y="-1"/>
            <a:ext cx="2891367" cy="303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4FF0B94-1D9C-E7D3-AE73-D4F4945FA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153" r="164" b="89"/>
          <a:stretch/>
        </p:blipFill>
        <p:spPr bwMode="auto">
          <a:xfrm>
            <a:off x="382902" y="2475653"/>
            <a:ext cx="1336431" cy="7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F2451-1064-35D4-BA31-D520C053F767}"/>
              </a:ext>
            </a:extLst>
          </p:cNvPr>
          <p:cNvSpPr txBox="1"/>
          <p:nvPr/>
        </p:nvSpPr>
        <p:spPr>
          <a:xfrm>
            <a:off x="1790435" y="2425108"/>
            <a:ext cx="467451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How do you think the colour of owls in the population is changing? 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1BD65-ADCA-C230-257C-68FE2F3F13AF}"/>
              </a:ext>
            </a:extLst>
          </p:cNvPr>
          <p:cNvSpPr txBox="1"/>
          <p:nvPr/>
        </p:nvSpPr>
        <p:spPr>
          <a:xfrm>
            <a:off x="9823651" y="6457633"/>
            <a:ext cx="245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© 2025. ASE &amp; Big Ideas for RE</a:t>
            </a:r>
          </a:p>
        </p:txBody>
      </p:sp>
    </p:spTree>
    <p:extLst>
      <p:ext uri="{BB962C8B-B14F-4D97-AF65-F5344CB8AC3E}">
        <p14:creationId xmlns:p14="http://schemas.microsoft.com/office/powerpoint/2010/main" val="215967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DC3CD85D-ED00-477C-A659-BED29C43197A}"/>
</file>

<file path=customXml/itemProps2.xml><?xml version="1.0" encoding="utf-8"?>
<ds:datastoreItem xmlns:ds="http://schemas.openxmlformats.org/officeDocument/2006/customXml" ds:itemID="{FABB8EC9-E176-493A-B634-C0426868FCAD}"/>
</file>

<file path=customXml/itemProps3.xml><?xml version="1.0" encoding="utf-8"?>
<ds:datastoreItem xmlns:ds="http://schemas.openxmlformats.org/officeDocument/2006/customXml" ds:itemID="{0FCBF328-8C5E-47D7-870D-2B2831FE1D2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3213</TotalTime>
  <Words>3135</Words>
  <Application>Microsoft Office PowerPoint</Application>
  <PresentationFormat>Widescreen</PresentationFormat>
  <Paragraphs>345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-apple-system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Gardom</dc:creator>
  <cp:lastModifiedBy>Philippa Gardom</cp:lastModifiedBy>
  <cp:revision>42</cp:revision>
  <dcterms:created xsi:type="dcterms:W3CDTF">2024-12-02T15:54:43Z</dcterms:created>
  <dcterms:modified xsi:type="dcterms:W3CDTF">2025-01-08T11:50:12Z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1412139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S10.3.1</vt:lpwstr>
  </property>
  <property fmtid="{D5CDD505-2E9C-101B-9397-08002B2CF9AE}" pid="5" name="ContentTypeId">
    <vt:lpwstr>0x010100D6A16988A4411D43993AF1AD54B21A42</vt:lpwstr>
  </property>
</Properties>
</file>