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6" r:id="rId1"/>
  </p:sldMasterIdLst>
  <p:notesMasterIdLst>
    <p:notesMasterId r:id="rId16"/>
  </p:notesMasterIdLst>
  <p:handoutMasterIdLst>
    <p:handoutMasterId r:id="rId17"/>
  </p:handoutMasterIdLst>
  <p:sldIdLst>
    <p:sldId id="333" r:id="rId2"/>
    <p:sldId id="297" r:id="rId3"/>
    <p:sldId id="298" r:id="rId4"/>
    <p:sldId id="319" r:id="rId5"/>
    <p:sldId id="323" r:id="rId6"/>
    <p:sldId id="324" r:id="rId7"/>
    <p:sldId id="325" r:id="rId8"/>
    <p:sldId id="318" r:id="rId9"/>
    <p:sldId id="326" r:id="rId10"/>
    <p:sldId id="311" r:id="rId11"/>
    <p:sldId id="328" r:id="rId12"/>
    <p:sldId id="329" r:id="rId13"/>
    <p:sldId id="331" r:id="rId14"/>
    <p:sldId id="330" r:id="rId15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34" autoAdjust="0"/>
    <p:restoredTop sz="86481" autoAdjust="0"/>
  </p:normalViewPr>
  <p:slideViewPr>
    <p:cSldViewPr snapToGrid="0">
      <p:cViewPr varScale="1">
        <p:scale>
          <a:sx n="91" d="100"/>
          <a:sy n="91" d="100"/>
        </p:scale>
        <p:origin x="200" y="4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187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3CA4657-C1B3-41EF-2BCE-ABFBD44986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B7CCA6-C076-0CE3-D58D-27607A120C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BDDDF2-B671-ABFE-1983-3F8971365E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055544-1E12-AA47-3A9E-BC20EEB109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91A13-49D7-8746-ACC7-F726DF0E1C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041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DD5CD-9F6C-104D-83EE-0386015D7D47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8F762-7EC8-564A-B489-B0F9BB485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334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n:Creative_Common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sa/3.0/de/deed.en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spapers.com/image/113336182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ft.vanderbilt.edu/guides-sub-pages/understanding-by-desig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8F762-7EC8-564A-B489-B0F9BB485B0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044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Photo: https://as2.ftcdn.net/jpg/01/09/85/93/220_F_109859341_ZGgrxdSkDpR3izHLB8SD3KKZ1YQExaJN.jpg Creative Commons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8F762-7EC8-564A-B489-B0F9BB485B0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442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8F762-7EC8-564A-B489-B0F9BB485B0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207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Left: Photo: Hitler – https://</a:t>
            </a:r>
            <a:r>
              <a:rPr lang="en-GB" dirty="0" err="1"/>
              <a:t>commons.wikimedia.org</a:t>
            </a:r>
            <a:r>
              <a:rPr lang="en-GB" dirty="0"/>
              <a:t>/wiki/File:Adolf_Hitler_cropped_restored_3x4.jpg / This 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file is licensed under the </a:t>
            </a:r>
            <a:r>
              <a:rPr lang="en-GB" b="0" i="0" u="none" strike="noStrike" dirty="0">
                <a:solidFill>
                  <a:srgbClr val="663366"/>
                </a:solidFill>
                <a:effectLst/>
                <a:latin typeface="Arial" panose="020B0604020202020204" pitchFamily="34" charset="0"/>
                <a:hlinkClick r:id="rId3" tooltip="w:en:Creative Commons"/>
              </a:rPr>
              <a:t>Creative Commons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b="0" i="0" u="none" strike="noStrike" dirty="0">
                <a:solidFill>
                  <a:srgbClr val="663366"/>
                </a:solidFill>
                <a:effectLst/>
                <a:latin typeface="Arial" panose="020B0604020202020204" pitchFamily="34" charset="0"/>
                <a:hlinkClick r:id="rId4" tooltip="creativecommons:by-sa/3.0/de/deed.en"/>
              </a:rPr>
              <a:t>Attribution-Share Alike 3.0 Germany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license: </a:t>
            </a:r>
            <a:r>
              <a:rPr lang="en-GB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Bundesarchiv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Bild 183-S33882 / CC BY-SA 3.0 DE.</a:t>
            </a:r>
            <a:endParaRPr lang="en-GB" dirty="0"/>
          </a:p>
          <a:p>
            <a:r>
              <a:rPr lang="en-GB" dirty="0"/>
              <a:t>Right: Photo: Chris McCausland: https://</a:t>
            </a:r>
            <a:r>
              <a:rPr lang="en-GB" dirty="0" err="1"/>
              <a:t>x.com</a:t>
            </a:r>
            <a:r>
              <a:rPr lang="en-GB" dirty="0"/>
              <a:t>/</a:t>
            </a:r>
            <a:r>
              <a:rPr lang="en-GB" dirty="0" err="1"/>
              <a:t>bound_andgagged</a:t>
            </a:r>
            <a:r>
              <a:rPr lang="en-GB" dirty="0"/>
              <a:t>/status/1067778386439938050?lang=</a:t>
            </a:r>
            <a:r>
              <a:rPr lang="en-GB" dirty="0" err="1"/>
              <a:t>ar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8F762-7EC8-564A-B489-B0F9BB485B0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594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Still from Theos Think Tank film: ‘Nobody Stands Nowhere’ by Emily Downe in partnership with Culham St Gabriel’s Trust (CSTG): https://</a:t>
            </a:r>
            <a:r>
              <a:rPr lang="en-GB" dirty="0" err="1"/>
              <a:t>www.youtube.com</a:t>
            </a:r>
            <a:r>
              <a:rPr lang="en-GB" dirty="0"/>
              <a:t>/</a:t>
            </a:r>
            <a:r>
              <a:rPr lang="en-GB" dirty="0" err="1"/>
              <a:t>watch?v</a:t>
            </a:r>
            <a:r>
              <a:rPr lang="en-GB" dirty="0"/>
              <a:t>=</a:t>
            </a:r>
            <a:r>
              <a:rPr lang="en-GB" dirty="0" err="1"/>
              <a:t>SXXj_YB</a:t>
            </a:r>
            <a:r>
              <a:rPr lang="en-GB" dirty="0"/>
              <a:t>--_g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8F762-7EC8-564A-B489-B0F9BB485B0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516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Illustration: Dom </a:t>
            </a:r>
            <a:r>
              <a:rPr lang="en-GB" dirty="0" err="1"/>
              <a:t>MacKenzie</a:t>
            </a:r>
            <a:r>
              <a:rPr lang="en-GB" dirty="0"/>
              <a:t>/The Observer. https://</a:t>
            </a:r>
            <a:r>
              <a:rPr lang="en-GB" dirty="0" err="1"/>
              <a:t>www.theguardian.com</a:t>
            </a:r>
            <a:r>
              <a:rPr lang="en-GB" dirty="0"/>
              <a:t>/</a:t>
            </a:r>
            <a:r>
              <a:rPr lang="en-GB" dirty="0" err="1"/>
              <a:t>commentisfree</a:t>
            </a:r>
            <a:r>
              <a:rPr lang="en-GB" dirty="0"/>
              <a:t>/2020/</a:t>
            </a:r>
            <a:r>
              <a:rPr lang="en-GB" dirty="0" err="1"/>
              <a:t>jun</a:t>
            </a:r>
            <a:r>
              <a:rPr lang="en-GB" dirty="0"/>
              <a:t>/21/culture-wars-risk-blinding-us-to-just-how-liberal-weve-become-in-the-past-decades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8F762-7EC8-564A-B489-B0F9BB485B0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103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6B6C7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ILLUSTRATION (“AS IS”): </a:t>
            </a:r>
            <a:r>
              <a:rPr lang="en-GB" sz="18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https://www.newspapers.com/image/113336182</a:t>
            </a:r>
            <a:br>
              <a:rPr lang="en-GB" sz="1800" dirty="0">
                <a:solidFill>
                  <a:srgbClr val="6B6C7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1800" dirty="0">
                <a:solidFill>
                  <a:srgbClr val="6B6C7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"I may be leaving... Guess I've been a monkey long enough” – Charles Bissell / The Tennessean – 4/15/1967</a:t>
            </a:r>
            <a:r>
              <a:rPr lang="en-GB" dirty="0">
                <a:effectLst/>
              </a:rPr>
              <a:t> 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Charles Bissell / The Tennessean via Imagn Images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8F762-7EC8-564A-B489-B0F9BB485B0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901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Photo: https://as2.ftcdn.net/jpg/01/09/85/93/220_F_109859341_ZGgrxdSkDpR3izHLB8SD3KKZ1YQExaJN.jpg Creative Commons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8F762-7EC8-564A-B489-B0F9BB485B0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41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Left: Photo: https://</a:t>
            </a:r>
            <a:r>
              <a:rPr lang="en-GB" dirty="0" err="1"/>
              <a:t>turtledove.fandom.com</a:t>
            </a:r>
            <a:r>
              <a:rPr lang="en-GB" dirty="0"/>
              <a:t>/wiki/</a:t>
            </a:r>
            <a:r>
              <a:rPr lang="en-GB" dirty="0" err="1"/>
              <a:t>Clarence_Darrow</a:t>
            </a:r>
            <a:r>
              <a:rPr lang="en-GB" dirty="0"/>
              <a:t> / Community content is available under CC-BY-SA </a:t>
            </a:r>
          </a:p>
          <a:p>
            <a:r>
              <a:rPr lang="en-GB" dirty="0"/>
              <a:t>Right: Photo: Creative Commons: https://</a:t>
            </a:r>
            <a:r>
              <a:rPr lang="en-GB" dirty="0" err="1"/>
              <a:t>hiki.pedia.ws</a:t>
            </a:r>
            <a:r>
              <a:rPr lang="en-GB" dirty="0"/>
              <a:t>/wiki/</a:t>
            </a:r>
            <a:r>
              <a:rPr lang="en-GB" dirty="0" err="1"/>
              <a:t>William_Jennings_Bryan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8F762-7EC8-564A-B489-B0F9BB485B0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035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Wiggins &amp; McTighe: </a:t>
            </a:r>
            <a:r>
              <a:rPr lang="en-GB" b="0" i="0" dirty="0">
                <a:effectLst/>
                <a:latin typeface="Verdana" panose="020B0604030504040204" pitchFamily="34" charset="0"/>
                <a:hlinkClick r:id="rId3"/>
              </a:rPr>
              <a:t>https://cft.vanderbilt.edu/guides-sub-pages/understanding-by-design/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8F762-7EC8-564A-B489-B0F9BB485B0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747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 (Body CS)"/>
              </a:rPr>
              <a:t>SCIENCE BIG IDEA a) The diversity of organisms, living and extinct, is the result of evolution 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 (Body CS)"/>
              </a:rPr>
              <a:t>[Harlen (ed.) </a:t>
            </a:r>
            <a:r>
              <a:rPr lang="en-GB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 (Body CS)"/>
              </a:rPr>
              <a:t>Principles and Big Ideas of Science Education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 (Body CS)"/>
              </a:rPr>
              <a:t>, 2010. Ideas </a:t>
            </a:r>
            <a:r>
              <a:rPr lang="en-GB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 (Body CS)"/>
              </a:rPr>
              <a:t>of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 (Body CS)"/>
              </a:rPr>
              <a:t> science, number 10]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 (Body CS)"/>
              </a:rPr>
              <a:t>SCIENCE BIG IDEA b) Scientific methods and theories develop as earlier explanations are modified to take account of new evidence and ideas 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 (Body CS)"/>
              </a:rPr>
              <a:t>[</a:t>
            </a:r>
            <a:r>
              <a:rPr lang="en-GB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 (Body CS)"/>
              </a:rPr>
              <a:t>Science programmes of study: key stage 3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 (Body CS)"/>
              </a:rPr>
              <a:t>. National Curriculum in England, September 2013. KS3, ‘Working scientifically’, p.4]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8F762-7EC8-564A-B489-B0F9BB485B0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151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8F762-7EC8-564A-B489-B0F9BB485B0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260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24063" y="555625"/>
            <a:ext cx="4933950" cy="2774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898103" y="3514875"/>
            <a:ext cx="7184813" cy="332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https://upload.wikimedia.org/wikipedia/commons/6/65/John_t_scopes.jpg</a:t>
            </a: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5087165" y="7028464"/>
            <a:ext cx="3891775" cy="36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1A6D7-8627-04E0-7BE1-35BB5F013F6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-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8F762-7EC8-564A-B489-B0F9BB485B0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939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0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310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472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1/8/25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82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816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89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671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337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62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396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929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845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64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1/8/25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85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1/8/25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2136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XXj_YB--_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ft.vanderbilt.edu/guides-sub-pages/understanding-by-desig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e.org.uk/bigidea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hyperlink" Target="https://bigideasforre.org/what-are-big-ideas-for-re/" TargetMode="Externa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igideasforre.org/exemplar-units-of-learnin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36B19-E1C3-4F05-94FF-C258AA731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258" y="440594"/>
            <a:ext cx="5398994" cy="3165635"/>
          </a:xfrm>
        </p:spPr>
        <p:txBody>
          <a:bodyPr/>
          <a:lstStyle/>
          <a:p>
            <a:r>
              <a:rPr lang="en-GB" sz="4800" b="1" dirty="0">
                <a:effectLst/>
                <a:ea typeface="Times New Roman" panose="02020603050405020304" pitchFamily="18" charset="0"/>
                <a:cs typeface="Times New Roman (Body CS)"/>
              </a:rPr>
              <a:t>Evolution and/or creation: </a:t>
            </a:r>
            <a:r>
              <a:rPr lang="en-GB" sz="4800" b="1" dirty="0"/>
              <a:t>The Scopes Monkey Trial 100 years 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718473-39B8-BD41-B364-8A9853E2E166}"/>
              </a:ext>
            </a:extLst>
          </p:cNvPr>
          <p:cNvSpPr txBox="1"/>
          <p:nvPr/>
        </p:nvSpPr>
        <p:spPr>
          <a:xfrm>
            <a:off x="9153628" y="5510124"/>
            <a:ext cx="2532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© 2025. Association for Science Education &amp; Big Ideas for 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660398-A5EE-BD8E-A86E-F7BDA3C19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90" y="5316988"/>
            <a:ext cx="1120140" cy="11201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F91230-1A48-6AC5-E4DB-4C44555B5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1565" y="5393369"/>
            <a:ext cx="1704805" cy="10240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039A72-1911-985F-D013-41C7AB159A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5926" y="5393369"/>
            <a:ext cx="1704806" cy="10437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76E0BC-87C0-BCDC-C661-81D63261A6D2}"/>
              </a:ext>
            </a:extLst>
          </p:cNvPr>
          <p:cNvSpPr txBox="1"/>
          <p:nvPr/>
        </p:nvSpPr>
        <p:spPr>
          <a:xfrm>
            <a:off x="7104028" y="743907"/>
            <a:ext cx="409919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Denise Cush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Marianne Cutler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Dave Francis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Philippa Hulme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Michael Reiss</a:t>
            </a:r>
          </a:p>
        </p:txBody>
      </p:sp>
    </p:spTree>
    <p:extLst>
      <p:ext uri="{BB962C8B-B14F-4D97-AF65-F5344CB8AC3E}">
        <p14:creationId xmlns:p14="http://schemas.microsoft.com/office/powerpoint/2010/main" val="1706075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C151E63-0E54-E00A-78D9-7140632DF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991" y="1937113"/>
            <a:ext cx="4739698" cy="28255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D965AC-C1DC-1BF9-3D1D-6F93C8EAA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effectLst/>
                <a:ea typeface="Times New Roman" panose="02020603050405020304" pitchFamily="18" charset="0"/>
                <a:cs typeface="Times New Roman (Body CS)"/>
              </a:rPr>
              <a:t>Big Idea 6 in RE: ‘The Big Picture’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C2CE9D-65A9-9751-E146-A14B008E0C0E}"/>
              </a:ext>
            </a:extLst>
          </p:cNvPr>
          <p:cNvSpPr txBox="1"/>
          <p:nvPr/>
        </p:nvSpPr>
        <p:spPr>
          <a:xfrm>
            <a:off x="611101" y="2395871"/>
            <a:ext cx="774041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600" dirty="0"/>
              <a:t>Grand narratives &amp; worldviews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600" dirty="0"/>
              <a:t>Genres of literature &amp; interpreting text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600" dirty="0"/>
              <a:t>Creation &amp; Creation-ism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4DBFB-496B-843F-19E2-FB005879E2DB}"/>
              </a:ext>
            </a:extLst>
          </p:cNvPr>
          <p:cNvSpPr txBox="1"/>
          <p:nvPr/>
        </p:nvSpPr>
        <p:spPr>
          <a:xfrm>
            <a:off x="9635490" y="6397413"/>
            <a:ext cx="2456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© 2025. ASE &amp; Big Ideas for 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1425B2-B1D8-CEA1-2742-BF8451D78F80}"/>
              </a:ext>
            </a:extLst>
          </p:cNvPr>
          <p:cNvSpPr txBox="1"/>
          <p:nvPr/>
        </p:nvSpPr>
        <p:spPr>
          <a:xfrm>
            <a:off x="611100" y="5123167"/>
            <a:ext cx="9157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600" dirty="0"/>
              <a:t>Origins of life in different worldviews.</a:t>
            </a:r>
          </a:p>
        </p:txBody>
      </p:sp>
    </p:spTree>
    <p:extLst>
      <p:ext uri="{BB962C8B-B14F-4D97-AF65-F5344CB8AC3E}">
        <p14:creationId xmlns:p14="http://schemas.microsoft.com/office/powerpoint/2010/main" val="1546414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965AC-C1DC-1BF9-3D1D-6F93C8EAA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effectLst/>
                <a:ea typeface="Times New Roman" panose="02020603050405020304" pitchFamily="18" charset="0"/>
                <a:cs typeface="Times New Roman (Body CS)"/>
              </a:rPr>
              <a:t>Sample activity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C2CE9D-65A9-9751-E146-A14B008E0C0E}"/>
              </a:ext>
            </a:extLst>
          </p:cNvPr>
          <p:cNvSpPr txBox="1"/>
          <p:nvPr/>
        </p:nvSpPr>
        <p:spPr>
          <a:xfrm>
            <a:off x="206836" y="2825303"/>
            <a:ext cx="581698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3600" dirty="0"/>
              <a:t>Matching exercise: </a:t>
            </a:r>
          </a:p>
          <a:p>
            <a:pPr algn="ctr">
              <a:spcAft>
                <a:spcPts val="1200"/>
              </a:spcAft>
            </a:pPr>
            <a:r>
              <a:rPr lang="en-GB" sz="3600" dirty="0"/>
              <a:t>‘Creation and Evolution: Where do you stand?’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4DBFB-496B-843F-19E2-FB005879E2DB}"/>
              </a:ext>
            </a:extLst>
          </p:cNvPr>
          <p:cNvSpPr txBox="1"/>
          <p:nvPr/>
        </p:nvSpPr>
        <p:spPr>
          <a:xfrm>
            <a:off x="9635490" y="6397413"/>
            <a:ext cx="2456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© 2025. ASE &amp; Big Ideas for 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5FDCF0-A613-B3B5-28DE-DBE07BF11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304306" y="448326"/>
            <a:ext cx="5400368" cy="596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81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965AC-C1DC-1BF9-3D1D-6F93C8EAA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357" y="498463"/>
            <a:ext cx="4676400" cy="970450"/>
          </a:xfrm>
        </p:spPr>
        <p:txBody>
          <a:bodyPr>
            <a:normAutofit/>
          </a:bodyPr>
          <a:lstStyle/>
          <a:p>
            <a:r>
              <a:rPr lang="en-GB" sz="4000" dirty="0">
                <a:effectLst/>
                <a:ea typeface="Times New Roman" panose="02020603050405020304" pitchFamily="18" charset="0"/>
                <a:cs typeface="Times New Roman (Body CS)"/>
              </a:rPr>
              <a:t>Social Darwinism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C2CE9D-65A9-9751-E146-A14B008E0C0E}"/>
              </a:ext>
            </a:extLst>
          </p:cNvPr>
          <p:cNvSpPr txBox="1"/>
          <p:nvPr/>
        </p:nvSpPr>
        <p:spPr>
          <a:xfrm>
            <a:off x="561471" y="2397948"/>
            <a:ext cx="1095017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/>
              <a:t>1925 concern that accepting evolution means replacing values of love and compassion with selfish ‘survival of the fittest’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/>
              <a:t>1940s Germany: Nazi extermination of ‘inferior’ people, including those with disabilities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/>
              <a:t>Challenging this narrative, e.g. Chris McCausland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4DBFB-496B-843F-19E2-FB005879E2DB}"/>
              </a:ext>
            </a:extLst>
          </p:cNvPr>
          <p:cNvSpPr txBox="1"/>
          <p:nvPr/>
        </p:nvSpPr>
        <p:spPr>
          <a:xfrm>
            <a:off x="9635490" y="6397413"/>
            <a:ext cx="2456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© 2025. ASE &amp; Big Ideas for 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3469E4-E789-3BEF-7037-A9A5A52C2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80" y="183588"/>
            <a:ext cx="1600200" cy="1600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CD644B-C8A3-4ED1-E6AE-9AAA8F040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70" y="231762"/>
            <a:ext cx="1165729" cy="153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57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345CF27E-6206-E1FB-5E9B-F9B1CCBEE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440" y="-9494"/>
            <a:ext cx="5623560" cy="31755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D965AC-C1DC-1BF9-3D1D-6F93C8EAA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760" y="460587"/>
            <a:ext cx="6459480" cy="970450"/>
          </a:xfrm>
        </p:spPr>
        <p:txBody>
          <a:bodyPr>
            <a:normAutofit/>
          </a:bodyPr>
          <a:lstStyle/>
          <a:p>
            <a:r>
              <a:rPr lang="en-GB" sz="4000" dirty="0">
                <a:effectLst/>
                <a:ea typeface="Times New Roman" panose="02020603050405020304" pitchFamily="18" charset="0"/>
                <a:cs typeface="Times New Roman (Body CS)"/>
              </a:rPr>
              <a:t>Students’ own worldviews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C2CE9D-65A9-9751-E146-A14B008E0C0E}"/>
              </a:ext>
            </a:extLst>
          </p:cNvPr>
          <p:cNvSpPr txBox="1"/>
          <p:nvPr/>
        </p:nvSpPr>
        <p:spPr>
          <a:xfrm>
            <a:off x="569619" y="2888760"/>
            <a:ext cx="1081237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/>
              <a:t>“Nobody stands nowhere”: Theos short film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/>
              <a:t>Students’ worldview can affect their learning in all subjects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/>
              <a:t>Need to reflect on our own worldview and where it comes from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/>
              <a:t>What can we ALL agree on?…..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4DBFB-496B-843F-19E2-FB005879E2DB}"/>
              </a:ext>
            </a:extLst>
          </p:cNvPr>
          <p:cNvSpPr txBox="1"/>
          <p:nvPr/>
        </p:nvSpPr>
        <p:spPr>
          <a:xfrm>
            <a:off x="9635490" y="6397413"/>
            <a:ext cx="2456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© 2025. ASE &amp; Big Ideas for RE</a:t>
            </a:r>
          </a:p>
        </p:txBody>
      </p:sp>
    </p:spTree>
    <p:extLst>
      <p:ext uri="{BB962C8B-B14F-4D97-AF65-F5344CB8AC3E}">
        <p14:creationId xmlns:p14="http://schemas.microsoft.com/office/powerpoint/2010/main" val="391873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965AC-C1DC-1BF9-3D1D-6F93C8EAA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7528088" cy="970450"/>
          </a:xfrm>
        </p:spPr>
        <p:txBody>
          <a:bodyPr/>
          <a:lstStyle/>
          <a:p>
            <a:r>
              <a:rPr lang="en-GB" sz="4000" dirty="0">
                <a:effectLst/>
                <a:ea typeface="Times New Roman" panose="02020603050405020304" pitchFamily="18" charset="0"/>
                <a:cs typeface="Times New Roman (Body CS)"/>
              </a:rPr>
              <a:t>Why Scopes is still important 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C2CE9D-65A9-9751-E146-A14B008E0C0E}"/>
              </a:ext>
            </a:extLst>
          </p:cNvPr>
          <p:cNvSpPr txBox="1"/>
          <p:nvPr/>
        </p:nvSpPr>
        <p:spPr>
          <a:xfrm>
            <a:off x="6466906" y="2045477"/>
            <a:ext cx="543874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600" dirty="0"/>
              <a:t>Continuing issues / ‘culture wars’….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600" dirty="0"/>
              <a:t>Evolution &amp; science today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600" dirty="0"/>
              <a:t>School curriculum – USA &amp; UK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4DBFB-496B-843F-19E2-FB005879E2DB}"/>
              </a:ext>
            </a:extLst>
          </p:cNvPr>
          <p:cNvSpPr txBox="1"/>
          <p:nvPr/>
        </p:nvSpPr>
        <p:spPr>
          <a:xfrm>
            <a:off x="9635490" y="6397413"/>
            <a:ext cx="2456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© 2025. ASE &amp; Big Ideas for 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B555C4-0A6D-92D1-53DE-5A8ABF83E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12" y="2284819"/>
            <a:ext cx="5941994" cy="35457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07EEF7-177B-19FE-A07A-EE737870C7EB}"/>
              </a:ext>
            </a:extLst>
          </p:cNvPr>
          <p:cNvSpPr txBox="1"/>
          <p:nvPr/>
        </p:nvSpPr>
        <p:spPr>
          <a:xfrm>
            <a:off x="118712" y="5830533"/>
            <a:ext cx="5941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Illustration: Dom McKenzie/The Observer</a:t>
            </a:r>
          </a:p>
        </p:txBody>
      </p:sp>
    </p:spTree>
    <p:extLst>
      <p:ext uri="{BB962C8B-B14F-4D97-AF65-F5344CB8AC3E}">
        <p14:creationId xmlns:p14="http://schemas.microsoft.com/office/powerpoint/2010/main" val="3048147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36B19-E1C3-4F05-94FF-C258AA731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258" y="440594"/>
            <a:ext cx="5398994" cy="3165635"/>
          </a:xfrm>
        </p:spPr>
        <p:txBody>
          <a:bodyPr/>
          <a:lstStyle/>
          <a:p>
            <a:r>
              <a:rPr lang="en-GB" sz="4800" b="1" dirty="0">
                <a:effectLst/>
                <a:ea typeface="Times New Roman" panose="02020603050405020304" pitchFamily="18" charset="0"/>
                <a:cs typeface="Times New Roman (Body CS)"/>
              </a:rPr>
              <a:t>Evolution and/or creation: </a:t>
            </a:r>
            <a:r>
              <a:rPr lang="en-GB" sz="4800" b="1" dirty="0"/>
              <a:t>The Scopes Monkey Trial 100 years 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718473-39B8-BD41-B364-8A9853E2E166}"/>
              </a:ext>
            </a:extLst>
          </p:cNvPr>
          <p:cNvSpPr txBox="1"/>
          <p:nvPr/>
        </p:nvSpPr>
        <p:spPr>
          <a:xfrm>
            <a:off x="9153628" y="5510124"/>
            <a:ext cx="2532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© 2025. Association for Science Education &amp; Big Ideas for 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F58784-704B-9D1D-6CC8-58F18B854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251" y="440593"/>
            <a:ext cx="6025562" cy="38086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660398-A5EE-BD8E-A86E-F7BDA3C19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90" y="5316988"/>
            <a:ext cx="1120140" cy="11201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F91230-1A48-6AC5-E4DB-4C44555B55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1565" y="5393369"/>
            <a:ext cx="1704805" cy="10240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039A72-1911-985F-D013-41C7AB159A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5926" y="5393369"/>
            <a:ext cx="1704806" cy="10437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EC457B-8C71-BC09-2934-D4419EFFF858}"/>
              </a:ext>
            </a:extLst>
          </p:cNvPr>
          <p:cNvSpPr txBox="1"/>
          <p:nvPr/>
        </p:nvSpPr>
        <p:spPr>
          <a:xfrm>
            <a:off x="5660250" y="4325699"/>
            <a:ext cx="6025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0" i="0" u="none" strike="noStrike" dirty="0">
                <a:effectLst/>
                <a:latin typeface="Calibri" panose="020F0502020204030204" pitchFamily="34" charset="0"/>
              </a:rPr>
              <a:t>Charles Bissell / The Tennessean via Imagn Images</a:t>
            </a:r>
            <a:endParaRPr lang="en-GB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4ED3FD-79FB-E4C2-9792-C7D6DC30C861}"/>
              </a:ext>
            </a:extLst>
          </p:cNvPr>
          <p:cNvSpPr txBox="1"/>
          <p:nvPr/>
        </p:nvSpPr>
        <p:spPr>
          <a:xfrm>
            <a:off x="7316672" y="1144603"/>
            <a:ext cx="2712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  <a:lumOff val="50000"/>
                  </a:schemeClr>
                </a:solidFill>
              </a:rPr>
              <a:t>"I may be leaving... Guess I've been a monkey long </a:t>
            </a:r>
          </a:p>
          <a:p>
            <a:r>
              <a:rPr lang="en-GB" dirty="0">
                <a:solidFill>
                  <a:schemeClr val="bg1">
                    <a:lumMod val="50000"/>
                    <a:lumOff val="50000"/>
                  </a:schemeClr>
                </a:solidFill>
              </a:rPr>
              <a:t>enough”</a:t>
            </a:r>
          </a:p>
        </p:txBody>
      </p:sp>
    </p:spTree>
    <p:extLst>
      <p:ext uri="{BB962C8B-B14F-4D97-AF65-F5344CB8AC3E}">
        <p14:creationId xmlns:p14="http://schemas.microsoft.com/office/powerpoint/2010/main" val="125598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965AC-C1DC-1BF9-3D1D-6F93C8EAA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effectLst/>
                <a:ea typeface="Times New Roman" panose="02020603050405020304" pitchFamily="18" charset="0"/>
                <a:cs typeface="Times New Roman (Body CS)"/>
              </a:rPr>
              <a:t>The Law in the State of Tennessee in 1925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6101BE-E44A-431D-4228-6FBB3F3A0EF9}"/>
              </a:ext>
            </a:extLst>
          </p:cNvPr>
          <p:cNvSpPr txBox="1"/>
          <p:nvPr/>
        </p:nvSpPr>
        <p:spPr>
          <a:xfrm>
            <a:off x="9635490" y="6397413"/>
            <a:ext cx="2456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© 2025. ASE &amp; Big Ideas for 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880830-292B-FC80-6E8F-574174B6B356}"/>
              </a:ext>
            </a:extLst>
          </p:cNvPr>
          <p:cNvSpPr txBox="1"/>
          <p:nvPr/>
        </p:nvSpPr>
        <p:spPr>
          <a:xfrm>
            <a:off x="441031" y="2510195"/>
            <a:ext cx="6910912" cy="2479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en-GB" sz="3600" dirty="0">
                <a:effectLst/>
                <a:ea typeface="Times New Roman" panose="02020603050405020304" pitchFamily="18" charset="0"/>
                <a:cs typeface="Times New Roman (Body CS)"/>
              </a:rPr>
              <a:t>“It shall be unlawful for any teacher… to teach any theory that denies the Story of the Divine Creation of man as</a:t>
            </a:r>
            <a:endParaRPr lang="en-GB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B1F307-8521-2A0C-B559-2E85FBDE8407}"/>
              </a:ext>
            </a:extLst>
          </p:cNvPr>
          <p:cNvSpPr txBox="1"/>
          <p:nvPr/>
        </p:nvSpPr>
        <p:spPr>
          <a:xfrm>
            <a:off x="441031" y="4995012"/>
            <a:ext cx="11405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effectLst/>
                <a:ea typeface="Times New Roman" panose="02020603050405020304" pitchFamily="18" charset="0"/>
                <a:cs typeface="Times New Roman (Body CS)"/>
              </a:rPr>
              <a:t>taught in the Bible, and to teach instead that man has descended from a lower order of animals.”</a:t>
            </a:r>
            <a:endParaRPr lang="en-GB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C1B142-574A-FFC1-C604-01F4DB21B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206" y="1936890"/>
            <a:ext cx="4790794" cy="285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29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965AC-C1DC-1BF9-3D1D-6F93C8EAA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848" y="463230"/>
            <a:ext cx="7435642" cy="970450"/>
          </a:xfrm>
        </p:spPr>
        <p:txBody>
          <a:bodyPr>
            <a:normAutofit/>
          </a:bodyPr>
          <a:lstStyle/>
          <a:p>
            <a:r>
              <a:rPr lang="en-GB" sz="4000" dirty="0">
                <a:effectLst/>
                <a:ea typeface="Times New Roman" panose="02020603050405020304" pitchFamily="18" charset="0"/>
                <a:cs typeface="Times New Roman (Body CS)"/>
              </a:rPr>
              <a:t>The ‘Monkey’ Trial explained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6101BE-E44A-431D-4228-6FBB3F3A0EF9}"/>
              </a:ext>
            </a:extLst>
          </p:cNvPr>
          <p:cNvSpPr txBox="1"/>
          <p:nvPr/>
        </p:nvSpPr>
        <p:spPr>
          <a:xfrm>
            <a:off x="9635490" y="6397413"/>
            <a:ext cx="2456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© 2025. ASE &amp; Big Ideas for 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6A9FFE-FFB4-D7F6-4726-5A952FC0FEFD}"/>
              </a:ext>
            </a:extLst>
          </p:cNvPr>
          <p:cNvSpPr txBox="1"/>
          <p:nvPr/>
        </p:nvSpPr>
        <p:spPr>
          <a:xfrm>
            <a:off x="489857" y="2416629"/>
            <a:ext cx="108921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John Scopes arrested for teaching evolution, Dayton, Tennessee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Famous lawyers hired for prosecution and defence of Scopes [Clarence Darrow &amp; William J Bryan]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Films: </a:t>
            </a:r>
            <a:r>
              <a:rPr lang="en-GB" sz="2800" i="1" dirty="0"/>
              <a:t>Inherit the Wind</a:t>
            </a:r>
            <a:r>
              <a:rPr lang="en-GB" sz="2800" dirty="0"/>
              <a:t> [1960; 1988; 1999]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Scopes was found guilty, fined $100 but later acquitted on appeal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Impact on what people thought of science and interpretation of the Bible - start of the ‘Culture wars’.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273995-20C9-9B0B-6D0F-4C0C889E1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8" y="0"/>
            <a:ext cx="1910879" cy="18933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778E61-6A75-0B8C-2C34-438B97D28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1120" y="-12793"/>
            <a:ext cx="1910880" cy="193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05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965AC-C1DC-1BF9-3D1D-6F93C8EAA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Big Ideas in Science and 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6101BE-E44A-431D-4228-6FBB3F3A0EF9}"/>
              </a:ext>
            </a:extLst>
          </p:cNvPr>
          <p:cNvSpPr txBox="1"/>
          <p:nvPr/>
        </p:nvSpPr>
        <p:spPr>
          <a:xfrm>
            <a:off x="9635490" y="6397413"/>
            <a:ext cx="2456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© 2025. ASE &amp; Big Ideas for 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CA3CC0-6B32-7247-4148-2A4E07C94D02}"/>
              </a:ext>
            </a:extLst>
          </p:cNvPr>
          <p:cNvSpPr txBox="1"/>
          <p:nvPr/>
        </p:nvSpPr>
        <p:spPr>
          <a:xfrm>
            <a:off x="600074" y="2452692"/>
            <a:ext cx="801453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cs typeface="Calibri" panose="020F0502020204030204" pitchFamily="34" charset="0"/>
              </a:rPr>
              <a:t>Technical term originating with Jay McTighe &amp; Grant Wiggins in the US, 2005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cs typeface="Calibri" panose="020F0502020204030204" pitchFamily="34" charset="0"/>
              </a:rPr>
              <a:t>Adapted by Wynne Harlen for Science Curriculum, 2010</a:t>
            </a:r>
          </a:p>
        </p:txBody>
      </p:sp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978BD0F0-306C-3EC9-DEA4-433E58928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4611" y="0"/>
            <a:ext cx="3577389" cy="38525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FC2559-657A-0F05-DF31-767C4375BF94}"/>
              </a:ext>
            </a:extLst>
          </p:cNvPr>
          <p:cNvSpPr txBox="1"/>
          <p:nvPr/>
        </p:nvSpPr>
        <p:spPr>
          <a:xfrm>
            <a:off x="600074" y="4180344"/>
            <a:ext cx="111804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Barbara Wintersgill inspired to apply to RE, 2016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Prioritising of subject knowledge to focus on the central concerns of the subject, not isolated facts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Relevant, Memorable and Transferable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Structured progression. </a:t>
            </a:r>
          </a:p>
        </p:txBody>
      </p:sp>
    </p:spTree>
    <p:extLst>
      <p:ext uri="{BB962C8B-B14F-4D97-AF65-F5344CB8AC3E}">
        <p14:creationId xmlns:p14="http://schemas.microsoft.com/office/powerpoint/2010/main" val="4114591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965AC-C1DC-1BF9-3D1D-6F93C8EAA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549" y="463259"/>
            <a:ext cx="5632050" cy="970450"/>
          </a:xfrm>
        </p:spPr>
        <p:txBody>
          <a:bodyPr>
            <a:normAutofit/>
          </a:bodyPr>
          <a:lstStyle/>
          <a:p>
            <a:r>
              <a:rPr lang="en-GB" dirty="0"/>
              <a:t>Big Ideas for the topic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6101BE-E44A-431D-4228-6FBB3F3A0EF9}"/>
              </a:ext>
            </a:extLst>
          </p:cNvPr>
          <p:cNvSpPr txBox="1"/>
          <p:nvPr/>
        </p:nvSpPr>
        <p:spPr>
          <a:xfrm>
            <a:off x="9635490" y="6397413"/>
            <a:ext cx="2456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© 2025. ASE &amp; Big Ideas for 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E4295D-0683-0A23-C91F-F3973A9DE8D5}"/>
              </a:ext>
            </a:extLst>
          </p:cNvPr>
          <p:cNvSpPr txBox="1"/>
          <p:nvPr/>
        </p:nvSpPr>
        <p:spPr>
          <a:xfrm>
            <a:off x="632732" y="2211652"/>
            <a:ext cx="10571997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effectLst/>
                <a:ea typeface="Calibri" panose="020F0502020204030204" pitchFamily="34" charset="0"/>
                <a:cs typeface="Times New Roman (Body CS)"/>
              </a:rPr>
              <a:t>SCIENCE:</a:t>
            </a:r>
            <a:endParaRPr lang="en-GB" sz="2400" b="1" dirty="0">
              <a:effectLst/>
              <a:ea typeface="Times New Roman" panose="02020603050405020304" pitchFamily="18" charset="0"/>
              <a:cs typeface="Times New Roman (Body CS)"/>
            </a:endParaRPr>
          </a:p>
          <a:p>
            <a:pPr marL="514350" lvl="0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GB" sz="2400" dirty="0">
                <a:effectLst/>
                <a:ea typeface="Times New Roman" panose="02020603050405020304" pitchFamily="18" charset="0"/>
                <a:cs typeface="Times New Roman (Body CS)"/>
              </a:rPr>
              <a:t>The diversity of organisms, living and extinct, is the result of evolution.</a:t>
            </a:r>
          </a:p>
          <a:p>
            <a:pPr marL="514350" lvl="0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GB" sz="2400" dirty="0">
                <a:effectLst/>
                <a:ea typeface="Calibri" panose="020F0502020204030204" pitchFamily="34" charset="0"/>
                <a:cs typeface="Times New Roman (Body CS)"/>
              </a:rPr>
              <a:t>S</a:t>
            </a:r>
            <a:r>
              <a:rPr lang="en-GB" sz="2400" dirty="0">
                <a:effectLst/>
                <a:ea typeface="Times New Roman" panose="02020603050405020304" pitchFamily="18" charset="0"/>
                <a:cs typeface="Times New Roman (Body CS)"/>
              </a:rPr>
              <a:t>cientific methods and theories develop as earlier explanations are modified to take account of new evidence and ideas</a:t>
            </a:r>
            <a:r>
              <a:rPr lang="en-GB" sz="2400" dirty="0">
                <a:effectLst/>
              </a:rPr>
              <a:t>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sz="2400" b="1" dirty="0"/>
              <a:t>RE / RELIGION &amp; WORLDVIEWS (RW) – BIG IDEA 6: THE BIG PICTURE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Religions / worldviews provide ‘grand narratives’ of how and why the world is as it is: the big questions about the universe and humanity. 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Authoritative texts / traditions are interpreted in different ways.</a:t>
            </a:r>
          </a:p>
        </p:txBody>
      </p:sp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52421D9B-8BF4-6111-0E19-5F439536D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742" y="87742"/>
            <a:ext cx="1660536" cy="1728692"/>
          </a:xfrm>
          <a:prstGeom prst="rect">
            <a:avLst/>
          </a:prstGeom>
        </p:spPr>
      </p:pic>
      <p:pic>
        <p:nvPicPr>
          <p:cNvPr id="11" name="Picture 10">
            <a:hlinkClick r:id="rId5"/>
            <a:extLst>
              <a:ext uri="{FF2B5EF4-FFF2-40B4-BE49-F238E27FC236}">
                <a16:creationId xmlns:a16="http://schemas.microsoft.com/office/drawing/2014/main" id="{FD49A4D6-9192-CC4B-DA66-B49F6E8247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6870" y="84138"/>
            <a:ext cx="1753388" cy="172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24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965AC-C1DC-1BF9-3D1D-6F93C8EAA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720" y="499075"/>
            <a:ext cx="3670560" cy="970450"/>
          </a:xfrm>
        </p:spPr>
        <p:txBody>
          <a:bodyPr>
            <a:normAutofit/>
          </a:bodyPr>
          <a:lstStyle/>
          <a:p>
            <a:r>
              <a:rPr lang="en-GB" dirty="0"/>
              <a:t>Unit 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6101BE-E44A-431D-4228-6FBB3F3A0EF9}"/>
              </a:ext>
            </a:extLst>
          </p:cNvPr>
          <p:cNvSpPr txBox="1"/>
          <p:nvPr/>
        </p:nvSpPr>
        <p:spPr>
          <a:xfrm>
            <a:off x="9635490" y="6397413"/>
            <a:ext cx="2456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© 2025. ASE &amp; Big Ideas for 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E9CD20-76AD-5E2A-7D88-EF655537DAE2}"/>
              </a:ext>
            </a:extLst>
          </p:cNvPr>
          <p:cNvSpPr txBox="1"/>
          <p:nvPr/>
        </p:nvSpPr>
        <p:spPr>
          <a:xfrm>
            <a:off x="790949" y="2498681"/>
            <a:ext cx="105910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full 12 lesson unit of learning can be found here:</a:t>
            </a:r>
          </a:p>
          <a:p>
            <a:r>
              <a:rPr lang="en-GB" sz="3200" dirty="0">
                <a:solidFill>
                  <a:srgbClr val="FFFF00"/>
                </a:solidFill>
              </a:rPr>
              <a:t>https://bigideasforre.org/exemplar-units-of-learning/</a:t>
            </a:r>
            <a:r>
              <a:rPr lang="en-GB" sz="3200" dirty="0"/>
              <a:t> </a:t>
            </a:r>
          </a:p>
          <a:p>
            <a:r>
              <a:rPr lang="en-GB" sz="3200" dirty="0"/>
              <a:t>11-14 Exemplar 2: ‘The Scopes Trial 100 Years on’</a:t>
            </a:r>
          </a:p>
          <a:p>
            <a:endParaRPr lang="en-GB" sz="3200" dirty="0"/>
          </a:p>
          <a:p>
            <a:r>
              <a:rPr lang="en-GB" sz="3200" dirty="0"/>
              <a:t>Lessons 1-4: include Role Play of the Trial, with character cards.</a:t>
            </a:r>
          </a:p>
        </p:txBody>
      </p:sp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40E6B270-2875-E31D-1A78-ADBEAD0D2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5490" y="499075"/>
            <a:ext cx="2084069" cy="10420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86BEC2-BF1E-AC52-67FC-59D4EF42F6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870" y="499075"/>
            <a:ext cx="1732410" cy="10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48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448236" y="197224"/>
            <a:ext cx="5769684" cy="4680520"/>
          </a:xfrm>
          <a:prstGeom prst="wedgeRoundRectCallout">
            <a:avLst>
              <a:gd name="adj1" fmla="val 72887"/>
              <a:gd name="adj2" fmla="val -25262"/>
              <a:gd name="adj3" fmla="val 16667"/>
            </a:avLst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GB" sz="2000" u="sng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You are John Scopes</a:t>
            </a:r>
            <a:r>
              <a:rPr lang="en-GB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You are a secondary school teacher. You came to the school to be a sports coach, but have also been teaching evolution as part of the schools ‘general Science’. </a:t>
            </a:r>
            <a:endParaRPr sz="2000" dirty="0"/>
          </a:p>
          <a:p>
            <a:r>
              <a:rPr lang="en-GB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This has broken the ‘Butler’s Law’ in Tennessee. But you know that other students in the US have been learning about evolution. </a:t>
            </a:r>
            <a:endParaRPr sz="2000" dirty="0"/>
          </a:p>
          <a:p>
            <a:pPr algn="ctr"/>
            <a:r>
              <a:rPr lang="en-GB" sz="2000" b="1" dirty="0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“I was doing my Job, educating young people about the world around them- why should they know less just because they live in Tennessee?”</a:t>
            </a:r>
            <a:endParaRPr sz="2000" b="1" dirty="0">
              <a:solidFill>
                <a:srgbClr val="C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1426578" y="5150477"/>
            <a:ext cx="8208912" cy="1224136"/>
          </a:xfrm>
          <a:prstGeom prst="horizontalScroll">
            <a:avLst>
              <a:gd name="adj" fmla="val 12500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John Scopes- </a:t>
            </a:r>
            <a:r>
              <a:rPr lang="en-GB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Defendant </a:t>
            </a:r>
            <a:endParaRPr sz="4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356151-C49E-379A-21DA-DB62C8C6206C}"/>
              </a:ext>
            </a:extLst>
          </p:cNvPr>
          <p:cNvSpPr txBox="1"/>
          <p:nvPr/>
        </p:nvSpPr>
        <p:spPr>
          <a:xfrm>
            <a:off x="7817224" y="4169581"/>
            <a:ext cx="32095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2"/>
                </a:solidFill>
              </a:rPr>
              <a:t>Smithsonian Institution Photo: Watson Davis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3DD325-506C-BC73-56A3-299ACEF45740}"/>
              </a:ext>
            </a:extLst>
          </p:cNvPr>
          <p:cNvSpPr txBox="1"/>
          <p:nvPr/>
        </p:nvSpPr>
        <p:spPr>
          <a:xfrm>
            <a:off x="9635490" y="6397413"/>
            <a:ext cx="2456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© 2025. ASE &amp; Big Ideas for 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CEDA8E-FD58-831B-6647-149711D27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104" y="370721"/>
            <a:ext cx="2896496" cy="37760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DA1949-EA23-2B39-07A8-4DA6FE02F4E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" y="2240504"/>
            <a:ext cx="6307342" cy="42007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D965AC-C1DC-1BF9-3D1D-6F93C8EAA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Understanding evolution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6101BE-E44A-431D-4228-6FBB3F3A0EF9}"/>
              </a:ext>
            </a:extLst>
          </p:cNvPr>
          <p:cNvSpPr txBox="1"/>
          <p:nvPr/>
        </p:nvSpPr>
        <p:spPr>
          <a:xfrm>
            <a:off x="9635490" y="6397413"/>
            <a:ext cx="2456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© 2025. ASE &amp; Big Ideas for RE</a:t>
            </a:r>
          </a:p>
        </p:txBody>
      </p:sp>
    </p:spTree>
    <p:extLst>
      <p:ext uri="{BB962C8B-B14F-4D97-AF65-F5344CB8AC3E}">
        <p14:creationId xmlns:p14="http://schemas.microsoft.com/office/powerpoint/2010/main" val="4746257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A16988A4411D43993AF1AD54B21A42" ma:contentTypeVersion="18" ma:contentTypeDescription="Create a new document." ma:contentTypeScope="" ma:versionID="7d3cd43ba70f36fa3c37690c706d8f06">
  <xsd:schema xmlns:xsd="http://www.w3.org/2001/XMLSchema" xmlns:xs="http://www.w3.org/2001/XMLSchema" xmlns:p="http://schemas.microsoft.com/office/2006/metadata/properties" xmlns:ns2="595e4c87-8aad-4424-8d13-4e1a0ac8f772" xmlns:ns3="a06a9706-ad8f-4101-9ff4-bb1986540cca" targetNamespace="http://schemas.microsoft.com/office/2006/metadata/properties" ma:root="true" ma:fieldsID="98fd641a8cfad8eba1586fc43b07f76d" ns2:_="" ns3:_="">
    <xsd:import namespace="595e4c87-8aad-4424-8d13-4e1a0ac8f772"/>
    <xsd:import namespace="a06a9706-ad8f-4101-9ff4-bb1986540c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e4c87-8aad-4424-8d13-4e1a0ac8f7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b860b5a-276f-4e20-a60a-049ecf2d2c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6a9706-ad8f-4101-9ff4-bb1986540c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c8a0f90-a25b-428a-ba85-bf7ee30a594a}" ma:internalName="TaxCatchAll" ma:showField="CatchAllData" ma:web="a06a9706-ad8f-4101-9ff4-bb1986540c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5e4c87-8aad-4424-8d13-4e1a0ac8f772">
      <Terms xmlns="http://schemas.microsoft.com/office/infopath/2007/PartnerControls"/>
    </lcf76f155ced4ddcb4097134ff3c332f>
    <TaxCatchAll xmlns="a06a9706-ad8f-4101-9ff4-bb1986540cca" xsi:nil="true"/>
  </documentManagement>
</p:properties>
</file>

<file path=customXml/itemProps1.xml><?xml version="1.0" encoding="utf-8"?>
<ds:datastoreItem xmlns:ds="http://schemas.openxmlformats.org/officeDocument/2006/customXml" ds:itemID="{0ACBE740-15E2-43B0-B596-E54630BA448E}"/>
</file>

<file path=customXml/itemProps2.xml><?xml version="1.0" encoding="utf-8"?>
<ds:datastoreItem xmlns:ds="http://schemas.openxmlformats.org/officeDocument/2006/customXml" ds:itemID="{E330A792-BD5D-4EDF-84E7-4BC8194D95DA}"/>
</file>

<file path=customXml/itemProps3.xml><?xml version="1.0" encoding="utf-8"?>
<ds:datastoreItem xmlns:ds="http://schemas.openxmlformats.org/officeDocument/2006/customXml" ds:itemID="{EB886AC1-8E94-4005-AF7E-FAAFC06C95A5}"/>
</file>

<file path=docProps/app.xml><?xml version="1.0" encoding="utf-8"?>
<Properties xmlns="http://schemas.openxmlformats.org/officeDocument/2006/extended-properties" xmlns:vt="http://schemas.openxmlformats.org/officeDocument/2006/docPropsVTypes">
  <Template>{FBAFC24D-3959-4941-BC57-4B953C448F8D}tf10001121</Template>
  <TotalTime>27712</TotalTime>
  <Words>1220</Words>
  <Application>Microsoft Macintosh PowerPoint</Application>
  <PresentationFormat>Widescreen</PresentationFormat>
  <Paragraphs>109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Verdana</vt:lpstr>
      <vt:lpstr>Wingdings 2</vt:lpstr>
      <vt:lpstr>Quotable</vt:lpstr>
      <vt:lpstr>Evolution and/or creation: The Scopes Monkey Trial 100 years on</vt:lpstr>
      <vt:lpstr>Evolution and/or creation: The Scopes Monkey Trial 100 years on</vt:lpstr>
      <vt:lpstr>The Law in the State of Tennessee in 1925</vt:lpstr>
      <vt:lpstr>The ‘Monkey’ Trial explained</vt:lpstr>
      <vt:lpstr>Big Ideas in Science and RE</vt:lpstr>
      <vt:lpstr>Big Ideas for the topic</vt:lpstr>
      <vt:lpstr>Unit Overview</vt:lpstr>
      <vt:lpstr>PowerPoint Presentation</vt:lpstr>
      <vt:lpstr>Understanding evolution</vt:lpstr>
      <vt:lpstr>Big Idea 6 in RE: ‘The Big Picture’</vt:lpstr>
      <vt:lpstr>Sample activity</vt:lpstr>
      <vt:lpstr>Social Darwinism</vt:lpstr>
      <vt:lpstr>Students’ own worldviews</vt:lpstr>
      <vt:lpstr>Why Scopes is still important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PAPA HAYDN’S MUSICAL CREATURES</dc:title>
  <dc:creator>Barbara Wintersgill</dc:creator>
  <cp:lastModifiedBy>Dave Francis</cp:lastModifiedBy>
  <cp:revision>134</cp:revision>
  <cp:lastPrinted>2025-01-08T15:20:01Z</cp:lastPrinted>
  <dcterms:created xsi:type="dcterms:W3CDTF">2020-08-04T11:11:39Z</dcterms:created>
  <dcterms:modified xsi:type="dcterms:W3CDTF">2025-01-08T15:28:41Z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1535167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S10.3.1</vt:lpwstr>
  </property>
  <property fmtid="{D5CDD505-2E9C-101B-9397-08002B2CF9AE}" pid="5" name="ContentTypeId">
    <vt:lpwstr>0x010100D6A16988A4411D43993AF1AD54B21A42</vt:lpwstr>
  </property>
</Properties>
</file>