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9" r:id="rId4"/>
    <p:sldId id="260" r:id="rId5"/>
    <p:sldId id="266" r:id="rId6"/>
    <p:sldId id="262" r:id="rId7"/>
    <p:sldId id="265" r:id="rId8"/>
    <p:sldId id="267" r:id="rId9"/>
    <p:sldId id="264" r:id="rId1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7D72C56-ADE2-4C3E-9D90-BC4723334189}">
  <a:tblStyle styleId="{A7D72C56-ADE2-4C3E-9D90-BC472333418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82"/>
    <p:restoredTop sz="79000" autoAdjust="0"/>
  </p:normalViewPr>
  <p:slideViewPr>
    <p:cSldViewPr snapToGrid="0">
      <p:cViewPr varScale="1">
        <p:scale>
          <a:sx n="65" d="100"/>
          <a:sy n="65" d="100"/>
        </p:scale>
        <p:origin x="728" y="200"/>
      </p:cViewPr>
      <p:guideLst/>
    </p:cSldViewPr>
  </p:slideViewPr>
  <p:notesTextViewPr>
    <p:cViewPr>
      <p:scale>
        <a:sx n="1" d="1"/>
        <a:sy n="1" d="1"/>
      </p:scale>
      <p:origin x="0" y="-25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23863" y="704850"/>
            <a:ext cx="6256337" cy="3519488"/>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The focus of this module is to consider different ways of presenting practical activities to pupils.  It is designed to taken 60 minutes, although you may wish to take longer</a:t>
            </a:r>
          </a:p>
        </p:txBody>
      </p:sp>
      <p:sp>
        <p:nvSpPr>
          <p:cNvPr id="82" name="Shape 82"/>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3 minutes.</a:t>
            </a:r>
          </a:p>
          <a:p>
            <a:pPr marL="0" indent="0">
              <a:buNone/>
            </a:pPr>
            <a:endParaRPr lang="en-GB" dirty="0"/>
          </a:p>
          <a:p>
            <a:pPr marL="0" indent="0">
              <a:buNone/>
            </a:pPr>
            <a:r>
              <a:rPr lang="en-GB" dirty="0"/>
              <a:t>In a nutshell this module looks at why we use practical activities to teach science, look in some detail at the different aspects on practical activities. And consider how we can maximise their effectiveness </a:t>
            </a:r>
            <a:endParaRPr dirty="0"/>
          </a:p>
        </p:txBody>
      </p:sp>
      <p:sp>
        <p:nvSpPr>
          <p:cNvPr id="89" name="Shape 89"/>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10 minutes.  </a:t>
            </a:r>
          </a:p>
          <a:p>
            <a:pPr marL="0" indent="0">
              <a:buNone/>
            </a:pPr>
            <a:r>
              <a:rPr lang="en-GB" dirty="0"/>
              <a:t>Arrange participants in pairs and provide each pair with a copy of Card sort Task 1 sheet</a:t>
            </a:r>
          </a:p>
          <a:p>
            <a:pPr marL="0" indent="0">
              <a:buNone/>
            </a:pPr>
            <a:r>
              <a:rPr lang="en-GB" dirty="0"/>
              <a:t>Allow 4-5 minutes for the allocation of numbers to the Venn diagram before moving participants on to considering general criteria  for deciding on the most appropriate ways to manage or present different activities.</a:t>
            </a:r>
          </a:p>
          <a:p>
            <a:pPr marL="0" indent="0">
              <a:buNone/>
            </a:pPr>
            <a:r>
              <a:rPr lang="en-GB" dirty="0"/>
              <a:t>Check the level of agreement between different pairs for allocating the activities.</a:t>
            </a:r>
          </a:p>
          <a:p>
            <a:pPr marL="0" indent="0">
              <a:buNone/>
            </a:pPr>
            <a:r>
              <a:rPr lang="en-GB" dirty="0"/>
              <a:t>Draw up a list of general criteria for deciding the most effective way of presenting  different practical science activities.</a:t>
            </a:r>
          </a:p>
        </p:txBody>
      </p:sp>
      <p:sp>
        <p:nvSpPr>
          <p:cNvPr id="103" name="Shape 103"/>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10 minutes.  </a:t>
            </a:r>
          </a:p>
          <a:p>
            <a:pPr marL="0" indent="0">
              <a:buNone/>
            </a:pPr>
            <a:r>
              <a:rPr lang="en-GB" dirty="0"/>
              <a:t>Requires the use of Concept cartoons Task 2 sheet</a:t>
            </a:r>
          </a:p>
          <a:p>
            <a:pPr marL="0" indent="0">
              <a:buNone/>
            </a:pPr>
            <a:r>
              <a:rPr lang="en-GB" dirty="0"/>
              <a:t>Grouping participants into threes could enhance the quality of discussion, and also reduce the number of copies of the handouts required</a:t>
            </a:r>
          </a:p>
          <a:p>
            <a:pPr marL="0" indent="0">
              <a:buNone/>
            </a:pPr>
            <a:r>
              <a:rPr lang="en-GB" dirty="0"/>
              <a:t>Through discussion, create a list of strengths and weaknesses for each of the three approaches</a:t>
            </a:r>
          </a:p>
          <a:p>
            <a:pPr marL="0" indent="0">
              <a:buNone/>
            </a:pPr>
            <a:r>
              <a:rPr lang="en-GB" dirty="0"/>
              <a:t>Agree when each approach would be justified, and what could be done in terms of class management to help overcome any weaknesses in the approach</a:t>
            </a:r>
          </a:p>
        </p:txBody>
      </p:sp>
      <p:sp>
        <p:nvSpPr>
          <p:cNvPr id="110" name="Shape 110"/>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12 minutes.  </a:t>
            </a:r>
          </a:p>
          <a:p>
            <a:pPr marL="0" indent="0">
              <a:buNone/>
            </a:pPr>
            <a:r>
              <a:rPr lang="en-GB" dirty="0"/>
              <a:t>The presenter needs to have prepared a number of potential demonstrations for use in this activity.</a:t>
            </a:r>
          </a:p>
          <a:p>
            <a:pPr marL="0" indent="0">
              <a:buNone/>
            </a:pPr>
            <a:r>
              <a:rPr lang="en-GB" dirty="0"/>
              <a:t>The timing required will depend on the range of materials to hand.</a:t>
            </a:r>
          </a:p>
          <a:p>
            <a:pPr marL="0" indent="0">
              <a:buNone/>
            </a:pPr>
            <a:r>
              <a:rPr lang="en-GB" dirty="0"/>
              <a:t>See the presenter notes for some suggested activities for you to demonstrate to participants.</a:t>
            </a:r>
          </a:p>
          <a:p>
            <a:pPr marL="0" indent="0">
              <a:buNone/>
            </a:pPr>
            <a:r>
              <a:rPr lang="en-GB" dirty="0"/>
              <a:t>Allow time for discussion and recording of a set of criteria for selecting demonstration as the preferred method of presenting an activity</a:t>
            </a:r>
          </a:p>
          <a:p>
            <a:pPr marL="0" indent="0">
              <a:buNone/>
            </a:pPr>
            <a:r>
              <a:rPr lang="en-GB" dirty="0"/>
              <a:t>Allow time for discussion and recording of a number of ‘tips’ for making demonstrations more effective.</a:t>
            </a:r>
          </a:p>
          <a:p>
            <a:pPr marL="0" indent="0">
              <a:buNone/>
            </a:pPr>
            <a:endParaRPr lang="en-GB" dirty="0"/>
          </a:p>
          <a:p>
            <a:pPr marL="0" indent="0">
              <a:buNone/>
            </a:pPr>
            <a:endParaRPr lang="en-GB" dirty="0"/>
          </a:p>
        </p:txBody>
      </p:sp>
      <p:sp>
        <p:nvSpPr>
          <p:cNvPr id="110" name="Shape 110"/>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4188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10 minutes. Provide each participant with Thinking about challenge Task </a:t>
            </a:r>
            <a:r>
              <a:rPr lang="en-GB"/>
              <a:t>4 sheet</a:t>
            </a:r>
            <a:endParaRPr lang="en-GB"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Point out that activities in zone A may be challenging to carry out but are focussed on simple concepts, whilst those in zone D may be simpler to achieve but depend on more complex scientific understanding.</a:t>
            </a:r>
          </a:p>
          <a:p>
            <a:pPr marL="0" indent="0">
              <a:buNone/>
            </a:pPr>
            <a:r>
              <a:rPr lang="en-GB" dirty="0"/>
              <a:t>Allow individuals a couple of minutes to complete the sorting task before moving people into pairs or small groups for the remainder of the activity.</a:t>
            </a:r>
          </a:p>
          <a:p>
            <a:pPr marL="0" indent="0">
              <a:buNone/>
            </a:pPr>
            <a:r>
              <a:rPr lang="en-GB" dirty="0"/>
              <a:t>Discuss whether activities should be planned and presented that occupy zones C and B</a:t>
            </a:r>
          </a:p>
          <a:p>
            <a:pPr marL="0" indent="0">
              <a:buNone/>
            </a:pPr>
            <a:r>
              <a:rPr lang="en-GB" dirty="0"/>
              <a:t>Record suggested ideas for how an activity could be: a) adapted to focus on skills development; and b) adapted to focus on developing scientific understanding.</a:t>
            </a:r>
          </a:p>
        </p:txBody>
      </p:sp>
      <p:sp>
        <p:nvSpPr>
          <p:cNvPr id="125" name="Shape 125"/>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5 minutes.  </a:t>
            </a:r>
          </a:p>
          <a:p>
            <a:pPr marL="0" indent="0">
              <a:buNone/>
            </a:pPr>
            <a:r>
              <a:rPr lang="en-GB" dirty="0"/>
              <a:t>You will need to decide whether this activity should be carried out individually or in small groups depending on the participants present.</a:t>
            </a:r>
          </a:p>
          <a:p>
            <a:pPr marL="0" indent="0">
              <a:buNone/>
            </a:pPr>
            <a:r>
              <a:rPr lang="en-GB" dirty="0"/>
              <a:t>Provide some example statements if participants need help starting, remembering that they will contribute to the final policy document but at this stage they only have the status of draft statements.</a:t>
            </a:r>
          </a:p>
        </p:txBody>
      </p:sp>
      <p:sp>
        <p:nvSpPr>
          <p:cNvPr id="96" name="Shape 96"/>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4614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5 minutes.</a:t>
            </a:r>
          </a:p>
          <a:p>
            <a:pPr marL="0" indent="0">
              <a:buNone/>
            </a:pPr>
            <a:r>
              <a:rPr lang="en-GB" dirty="0"/>
              <a:t>Now compare the principle statements drawn up by the different groups and compile a single list. Include all suggestions, at this stage.</a:t>
            </a:r>
          </a:p>
          <a:p>
            <a:pPr marL="0" indent="0">
              <a:buNone/>
            </a:pPr>
            <a:r>
              <a:rPr lang="en-GB" dirty="0"/>
              <a:t>Then through discussion eliminate some of the suggestions, identify three principles that  are the top priority for inclusion in the policy and three principles as ‘reserves’.</a:t>
            </a:r>
            <a:endParaRPr dirty="0"/>
          </a:p>
        </p:txBody>
      </p:sp>
      <p:sp>
        <p:nvSpPr>
          <p:cNvPr id="139" name="Shape 139"/>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845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GB" dirty="0"/>
              <a:t>5 minutes.</a:t>
            </a:r>
          </a:p>
          <a:p>
            <a:pPr marL="0" indent="0">
              <a:buNone/>
            </a:pPr>
            <a:r>
              <a:rPr lang="en-GB" dirty="0"/>
              <a:t>This slide is crucial as this is the link from the CPD activities into the development of a policy and it is unlikely that this can be entirely done during the CPD session.  It is likely that team leader(s) need to spend some time on this subsequently.  Nevertheless it is important to show that this is being done and to ask for suggestions.  It is, in essence, a plenary slide.</a:t>
            </a:r>
          </a:p>
          <a:p>
            <a:pPr marL="0" indent="0">
              <a:buNone/>
            </a:pPr>
            <a:r>
              <a:rPr lang="en-GB" dirty="0"/>
              <a:t>Thank participants for their ideas, contributions and active involvement.  State what the next stage in developing an effective policy will be.</a:t>
            </a:r>
            <a:endParaRPr dirty="0"/>
          </a:p>
        </p:txBody>
      </p:sp>
      <p:sp>
        <p:nvSpPr>
          <p:cNvPr id="139" name="Shape 139"/>
          <p:cNvSpPr>
            <a:spLocks noGrp="1" noRot="1" noChangeAspect="1"/>
          </p:cNvSpPr>
          <p:nvPr>
            <p:ph type="sldImg" idx="2"/>
          </p:nvPr>
        </p:nvSpPr>
        <p:spPr>
          <a:xfrm>
            <a:off x="422275" y="704850"/>
            <a:ext cx="6257925" cy="35194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Shape 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 name="Shape 2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7" name="Shape 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en-GB" sz="6000" b="0" i="0" u="none" strike="noStrike" cap="none" dirty="0">
                <a:solidFill>
                  <a:schemeClr val="dk1"/>
                </a:solidFill>
                <a:latin typeface="Calibri"/>
                <a:ea typeface="Calibri"/>
                <a:cs typeface="Calibri"/>
                <a:sym typeface="Calibri"/>
              </a:rPr>
              <a:t>Planning and implementing practical science</a:t>
            </a:r>
            <a:endParaRPr dirty="0"/>
          </a:p>
        </p:txBody>
      </p:sp>
      <p:sp>
        <p:nvSpPr>
          <p:cNvPr id="85" name="Shape 8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400"/>
              <a:buFont typeface="Arial"/>
              <a:buNone/>
            </a:pPr>
            <a:r>
              <a:rPr lang="en-GB" dirty="0"/>
              <a:t>Good Practical Science - Making it happen</a:t>
            </a:r>
            <a:endParaRPr dirty="0"/>
          </a:p>
          <a:p>
            <a:pPr marL="0" marR="0" lvl="0" indent="0" algn="ctr" rtl="0">
              <a:lnSpc>
                <a:spcPct val="90000"/>
              </a:lnSpc>
              <a:spcBef>
                <a:spcPts val="0"/>
              </a:spcBef>
              <a:spcAft>
                <a:spcPts val="0"/>
              </a:spcAft>
              <a:buClr>
                <a:schemeClr val="dk1"/>
              </a:buClr>
              <a:buSzPts val="2400"/>
              <a:buFont typeface="Arial"/>
              <a:buNone/>
            </a:pPr>
            <a:r>
              <a:rPr lang="en-GB" dirty="0"/>
              <a:t>Writing a policy</a:t>
            </a:r>
            <a:endParaRPr dirty="0"/>
          </a:p>
        </p:txBody>
      </p:sp>
      <p:pic>
        <p:nvPicPr>
          <p:cNvPr id="86" name="Shape 86"/>
          <p:cNvPicPr preferRelativeResize="0"/>
          <p:nvPr/>
        </p:nvPicPr>
        <p:blipFill>
          <a:blip r:embed="rId3">
            <a:alphaModFix/>
          </a:blip>
          <a:stretch>
            <a:fillRect/>
          </a:stretch>
        </p:blipFill>
        <p:spPr>
          <a:xfrm>
            <a:off x="11366500" y="0"/>
            <a:ext cx="825500" cy="6858000"/>
          </a:xfrm>
          <a:prstGeom prst="rect">
            <a:avLst/>
          </a:prstGeom>
          <a:noFill/>
          <a:ln>
            <a:noFill/>
          </a:ln>
        </p:spPr>
      </p:pic>
      <p:sp>
        <p:nvSpPr>
          <p:cNvPr id="2" name="TextBox 1">
            <a:extLst>
              <a:ext uri="{FF2B5EF4-FFF2-40B4-BE49-F238E27FC236}">
                <a16:creationId xmlns:a16="http://schemas.microsoft.com/office/drawing/2014/main" id="{E85FFB12-4429-491A-A9C6-C05E46CB3C59}"/>
              </a:ext>
            </a:extLst>
          </p:cNvPr>
          <p:cNvSpPr txBox="1"/>
          <p:nvPr/>
        </p:nvSpPr>
        <p:spPr>
          <a:xfrm>
            <a:off x="3443176" y="5050465"/>
            <a:ext cx="5305647" cy="830997"/>
          </a:xfrm>
          <a:prstGeom prst="rect">
            <a:avLst/>
          </a:prstGeom>
          <a:noFill/>
        </p:spPr>
        <p:txBody>
          <a:bodyPr wrap="square" rtlCol="0">
            <a:spAutoFit/>
          </a:bodyPr>
          <a:lstStyle/>
          <a:p>
            <a:pPr algn="ctr"/>
            <a:r>
              <a:rPr lang="en-GB" sz="2400" dirty="0">
                <a:latin typeface="Calibri" panose="020F0502020204030204" pitchFamily="34" charset="0"/>
                <a:cs typeface="Calibri" panose="020F0502020204030204" pitchFamily="34" charset="0"/>
              </a:rPr>
              <a:t>Supported by the Gatsby Charitable Foundation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a:solidFill>
                  <a:schemeClr val="dk1"/>
                </a:solidFill>
                <a:latin typeface="Calibri"/>
                <a:ea typeface="Calibri"/>
                <a:cs typeface="Calibri"/>
                <a:sym typeface="Calibri"/>
              </a:rPr>
              <a:t>Outcomes</a:t>
            </a:r>
            <a:endParaRPr/>
          </a:p>
        </p:txBody>
      </p:sp>
      <p:sp>
        <p:nvSpPr>
          <p:cNvPr id="92" name="Shape 9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Font typeface="Arial"/>
              <a:buNone/>
            </a:pPr>
            <a:r>
              <a:rPr lang="en-GB" sz="2800" b="0" i="0" u="none" strike="noStrike" cap="none" dirty="0">
                <a:solidFill>
                  <a:schemeClr val="dk1"/>
                </a:solidFill>
                <a:latin typeface="Calibri"/>
                <a:ea typeface="Calibri"/>
                <a:cs typeface="Calibri"/>
                <a:sym typeface="Calibri"/>
              </a:rPr>
              <a:t>The outcomes of this session are to:</a:t>
            </a:r>
            <a:endParaRPr dirty="0"/>
          </a:p>
          <a:p>
            <a:pPr lvl="0"/>
            <a:r>
              <a:rPr lang="en-GB" dirty="0"/>
              <a:t>Compare the role of demonstrations, group work and individual activity in science lessons</a:t>
            </a:r>
          </a:p>
          <a:p>
            <a:pPr lvl="0"/>
            <a:r>
              <a:rPr lang="en-GB" dirty="0"/>
              <a:t>Consider ways of managing the level of challenge presented in a practical activity </a:t>
            </a:r>
          </a:p>
          <a:p>
            <a:pPr lvl="0"/>
            <a:r>
              <a:rPr lang="en-GB" dirty="0"/>
              <a:t>Agree principles for planning and implementing practical science activities with colleagues. </a:t>
            </a:r>
          </a:p>
        </p:txBody>
      </p:sp>
      <p:pic>
        <p:nvPicPr>
          <p:cNvPr id="93" name="Shape 93"/>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Task 1 – Demonstration, group or individual activity?</a:t>
            </a:r>
            <a:endParaRPr dirty="0"/>
          </a:p>
        </p:txBody>
      </p:sp>
      <p:sp>
        <p:nvSpPr>
          <p:cNvPr id="106" name="Shape 106"/>
          <p:cNvSpPr txBox="1">
            <a:spLocks noGrp="1"/>
          </p:cNvSpPr>
          <p:nvPr>
            <p:ph type="body" idx="1"/>
          </p:nvPr>
        </p:nvSpPr>
        <p:spPr>
          <a:xfrm>
            <a:off x="838200" y="1949106"/>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chemeClr val="dk1"/>
              </a:buClr>
              <a:buSzPts val="2590"/>
              <a:buNone/>
            </a:pPr>
            <a:r>
              <a:rPr lang="en-GB" dirty="0"/>
              <a:t>You are provided with a list of 15 practical activities that are sometimes used when teaching secondary science.</a:t>
            </a:r>
          </a:p>
          <a:p>
            <a:pPr marL="0" marR="0" lvl="0" indent="0" algn="l" rtl="0">
              <a:lnSpc>
                <a:spcPct val="80000"/>
              </a:lnSpc>
              <a:spcBef>
                <a:spcPts val="0"/>
              </a:spcBef>
              <a:spcAft>
                <a:spcPts val="0"/>
              </a:spcAft>
              <a:buClr>
                <a:schemeClr val="dk1"/>
              </a:buClr>
              <a:buSzPts val="2590"/>
              <a:buNone/>
            </a:pPr>
            <a:endParaRPr lang="en-GB" dirty="0"/>
          </a:p>
          <a:p>
            <a:pPr marL="0" marR="0" lvl="0" indent="0" algn="l" rtl="0">
              <a:lnSpc>
                <a:spcPct val="80000"/>
              </a:lnSpc>
              <a:spcBef>
                <a:spcPts val="0"/>
              </a:spcBef>
              <a:spcAft>
                <a:spcPts val="0"/>
              </a:spcAft>
              <a:buClr>
                <a:schemeClr val="dk1"/>
              </a:buClr>
              <a:buSzPts val="2590"/>
              <a:buNone/>
            </a:pPr>
            <a:r>
              <a:rPr lang="en-GB" dirty="0"/>
              <a:t>Decide for each activity whether it is most effective  when presented as a demonstration, a group activity or an individual activity.</a:t>
            </a:r>
          </a:p>
          <a:p>
            <a:pPr marL="0" marR="0" lvl="0" indent="0" algn="l" rtl="0">
              <a:lnSpc>
                <a:spcPct val="80000"/>
              </a:lnSpc>
              <a:spcBef>
                <a:spcPts val="0"/>
              </a:spcBef>
              <a:spcAft>
                <a:spcPts val="0"/>
              </a:spcAft>
              <a:buClr>
                <a:schemeClr val="dk1"/>
              </a:buClr>
              <a:buSzPts val="2590"/>
              <a:buNone/>
            </a:pPr>
            <a:endParaRPr lang="en-GB" dirty="0"/>
          </a:p>
          <a:p>
            <a:pPr marL="0" marR="0" lvl="0" indent="0" algn="l" rtl="0">
              <a:lnSpc>
                <a:spcPct val="80000"/>
              </a:lnSpc>
              <a:spcBef>
                <a:spcPts val="0"/>
              </a:spcBef>
              <a:spcAft>
                <a:spcPts val="0"/>
              </a:spcAft>
              <a:buClr>
                <a:schemeClr val="dk1"/>
              </a:buClr>
              <a:buSzPts val="2590"/>
              <a:buNone/>
            </a:pPr>
            <a:r>
              <a:rPr lang="en-GB" dirty="0"/>
              <a:t>Indicate your response by placing the activity number in the appropriate part of the Venn diagram.</a:t>
            </a:r>
          </a:p>
          <a:p>
            <a:pPr marL="0" marR="0" lvl="0" indent="0" algn="l" rtl="0">
              <a:lnSpc>
                <a:spcPct val="80000"/>
              </a:lnSpc>
              <a:spcBef>
                <a:spcPts val="0"/>
              </a:spcBef>
              <a:spcAft>
                <a:spcPts val="0"/>
              </a:spcAft>
              <a:buClr>
                <a:schemeClr val="dk1"/>
              </a:buClr>
              <a:buSzPts val="2590"/>
              <a:buNone/>
            </a:pPr>
            <a:endParaRPr lang="en-GB" dirty="0"/>
          </a:p>
          <a:p>
            <a:pPr marL="0" marR="0" lvl="0" indent="0" algn="l" rtl="0">
              <a:lnSpc>
                <a:spcPct val="80000"/>
              </a:lnSpc>
              <a:spcBef>
                <a:spcPts val="0"/>
              </a:spcBef>
              <a:spcAft>
                <a:spcPts val="0"/>
              </a:spcAft>
              <a:buClr>
                <a:schemeClr val="dk1"/>
              </a:buClr>
              <a:buSzPts val="2590"/>
              <a:buNone/>
            </a:pPr>
            <a:r>
              <a:rPr lang="en-GB" dirty="0"/>
              <a:t>What criteria were used in making decisions about each activity?</a:t>
            </a:r>
            <a:endParaRPr dirty="0"/>
          </a:p>
        </p:txBody>
      </p:sp>
      <p:pic>
        <p:nvPicPr>
          <p:cNvPr id="107" name="Shape 107"/>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Task 2 – Concept cartoons</a:t>
            </a:r>
            <a:endParaRPr dirty="0"/>
          </a:p>
        </p:txBody>
      </p:sp>
      <p:sp>
        <p:nvSpPr>
          <p:cNvPr id="113" name="Shape 113"/>
          <p:cNvSpPr txBox="1">
            <a:spLocks noGrp="1"/>
          </p:cNvSpPr>
          <p:nvPr>
            <p:ph type="body" idx="1"/>
          </p:nvPr>
        </p:nvSpPr>
        <p:spPr>
          <a:xfrm>
            <a:off x="838200" y="1690688"/>
            <a:ext cx="10515600" cy="4351338"/>
          </a:xfrm>
          <a:prstGeom prst="rect">
            <a:avLst/>
          </a:prstGeom>
          <a:noFill/>
          <a:ln>
            <a:noFill/>
          </a:ln>
        </p:spPr>
        <p:txBody>
          <a:bodyPr spcFirstLastPara="1" wrap="square" lIns="91425" tIns="45700" rIns="91425" bIns="45700" anchor="t" anchorCtr="0">
            <a:noAutofit/>
          </a:bodyPr>
          <a:lstStyle/>
          <a:p>
            <a:pPr marL="50800" indent="0">
              <a:buNone/>
            </a:pPr>
            <a:r>
              <a:rPr lang="en-GB" dirty="0"/>
              <a:t>Three concept cartoons are provided portraying different ways of organising practical science – individual working, small group working and demonstration. </a:t>
            </a:r>
          </a:p>
          <a:p>
            <a:r>
              <a:rPr lang="en-GB" dirty="0"/>
              <a:t>Consider the comments on each cartoon and discuss the extent to which you think each would be true in a secondary science classroom situation. </a:t>
            </a:r>
          </a:p>
          <a:p>
            <a:r>
              <a:rPr lang="en-GB" dirty="0"/>
              <a:t>Discuss your justifications for using each of the ways of organising practical activity, listing some of the strengths and weaknesses of each one. </a:t>
            </a:r>
          </a:p>
          <a:p>
            <a:r>
              <a:rPr lang="en-GB" dirty="0"/>
              <a:t>Agree ways of reducing the challenges of particular approaches, and of maximising the strengths. </a:t>
            </a:r>
          </a:p>
          <a:p>
            <a:pPr marL="50800" lvl="0" indent="0">
              <a:buNone/>
            </a:pPr>
            <a:endParaRPr lang="en-GB" dirty="0"/>
          </a:p>
          <a:p>
            <a:pPr marL="50800" lvl="0" indent="0">
              <a:buNone/>
            </a:pPr>
            <a:endParaRPr lang="en-GB" dirty="0"/>
          </a:p>
          <a:p>
            <a:pPr indent="-457200"/>
            <a:endParaRPr sz="2800" b="0" i="0" u="none" strike="noStrike" cap="none" dirty="0">
              <a:solidFill>
                <a:schemeClr val="dk1"/>
              </a:solidFill>
              <a:latin typeface="Calibri"/>
              <a:ea typeface="Calibri"/>
              <a:cs typeface="Calibri"/>
              <a:sym typeface="Calibri"/>
            </a:endParaRPr>
          </a:p>
        </p:txBody>
      </p:sp>
      <p:pic>
        <p:nvPicPr>
          <p:cNvPr id="115" name="Shape 115"/>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Task </a:t>
            </a:r>
            <a:r>
              <a:rPr lang="en-GB" dirty="0"/>
              <a:t>3</a:t>
            </a:r>
            <a:r>
              <a:rPr lang="en-GB" sz="4400" b="0" i="0" u="none" strike="noStrike" cap="none" dirty="0">
                <a:solidFill>
                  <a:schemeClr val="dk1"/>
                </a:solidFill>
                <a:latin typeface="Calibri"/>
                <a:ea typeface="Calibri"/>
                <a:cs typeface="Calibri"/>
                <a:sym typeface="Calibri"/>
              </a:rPr>
              <a:t> – The use of demonstrations</a:t>
            </a:r>
            <a:endParaRPr dirty="0"/>
          </a:p>
        </p:txBody>
      </p:sp>
      <p:sp>
        <p:nvSpPr>
          <p:cNvPr id="113" name="Shape 113"/>
          <p:cNvSpPr txBox="1">
            <a:spLocks noGrp="1"/>
          </p:cNvSpPr>
          <p:nvPr>
            <p:ph type="body" idx="1"/>
          </p:nvPr>
        </p:nvSpPr>
        <p:spPr>
          <a:xfrm>
            <a:off x="838200" y="1690688"/>
            <a:ext cx="10515600" cy="4351338"/>
          </a:xfrm>
          <a:prstGeom prst="rect">
            <a:avLst/>
          </a:prstGeom>
          <a:noFill/>
          <a:ln>
            <a:noFill/>
          </a:ln>
        </p:spPr>
        <p:txBody>
          <a:bodyPr spcFirstLastPara="1" wrap="square" lIns="91425" tIns="45700" rIns="91425" bIns="45700" anchor="t" anchorCtr="0">
            <a:noAutofit/>
          </a:bodyPr>
          <a:lstStyle/>
          <a:p>
            <a:pPr marL="50800" indent="0">
              <a:buNone/>
            </a:pPr>
            <a:r>
              <a:rPr lang="en-GB" dirty="0"/>
              <a:t>For each of the activities presented, decide on whether the activity should be presented as </a:t>
            </a:r>
            <a:r>
              <a:rPr lang="en-GB"/>
              <a:t>a teacher-led </a:t>
            </a:r>
            <a:r>
              <a:rPr lang="en-GB" dirty="0"/>
              <a:t>demonstration. </a:t>
            </a:r>
          </a:p>
          <a:p>
            <a:pPr marL="50800" indent="0">
              <a:buNone/>
            </a:pPr>
            <a:endParaRPr lang="en-GB" dirty="0"/>
          </a:p>
          <a:p>
            <a:pPr marL="50800" indent="0">
              <a:buNone/>
            </a:pPr>
            <a:r>
              <a:rPr lang="en-GB" dirty="0"/>
              <a:t>Identify  a list of criteria  for selecting demonstration as the preferred method of presenting the activity. </a:t>
            </a:r>
          </a:p>
          <a:p>
            <a:pPr marL="50800" indent="0">
              <a:buNone/>
            </a:pPr>
            <a:endParaRPr lang="en-GB" dirty="0"/>
          </a:p>
          <a:p>
            <a:pPr marL="50800" indent="0">
              <a:buNone/>
            </a:pPr>
            <a:r>
              <a:rPr lang="en-GB" dirty="0"/>
              <a:t>Discuss how demonstrations can be made more effective at helping pupils learn science.</a:t>
            </a:r>
          </a:p>
          <a:p>
            <a:pPr marL="50800" lvl="0" indent="0">
              <a:buNone/>
            </a:pPr>
            <a:endParaRPr lang="en-GB" dirty="0"/>
          </a:p>
          <a:p>
            <a:pPr marL="50800" lvl="0" indent="0">
              <a:buNone/>
            </a:pPr>
            <a:endParaRPr lang="en-GB" dirty="0"/>
          </a:p>
          <a:p>
            <a:pPr indent="-457200"/>
            <a:endParaRPr sz="2800" b="0" i="0" u="none" strike="noStrike" cap="none" dirty="0">
              <a:solidFill>
                <a:schemeClr val="dk1"/>
              </a:solidFill>
              <a:latin typeface="Calibri"/>
              <a:ea typeface="Calibri"/>
              <a:cs typeface="Calibri"/>
              <a:sym typeface="Calibri"/>
            </a:endParaRPr>
          </a:p>
        </p:txBody>
      </p:sp>
      <p:pic>
        <p:nvPicPr>
          <p:cNvPr id="115" name="Shape 115"/>
          <p:cNvPicPr preferRelativeResize="0"/>
          <p:nvPr/>
        </p:nvPicPr>
        <p:blipFill>
          <a:blip r:embed="rId3">
            <a:alphaModFix/>
          </a:blip>
          <a:stretch>
            <a:fillRect/>
          </a:stretch>
        </p:blipFill>
        <p:spPr>
          <a:xfrm>
            <a:off x="11366500" y="0"/>
            <a:ext cx="825500" cy="6858000"/>
          </a:xfrm>
          <a:prstGeom prst="rect">
            <a:avLst/>
          </a:prstGeom>
          <a:noFill/>
          <a:ln>
            <a:noFill/>
          </a:ln>
        </p:spPr>
      </p:pic>
    </p:spTree>
    <p:extLst>
      <p:ext uri="{BB962C8B-B14F-4D97-AF65-F5344CB8AC3E}">
        <p14:creationId xmlns:p14="http://schemas.microsoft.com/office/powerpoint/2010/main" val="232709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Task 4 – thinking about challenge</a:t>
            </a:r>
            <a:endParaRPr dirty="0"/>
          </a:p>
        </p:txBody>
      </p:sp>
      <p:sp>
        <p:nvSpPr>
          <p:cNvPr id="128" name="Shape 128"/>
          <p:cNvSpPr txBox="1">
            <a:spLocks noGrp="1"/>
          </p:cNvSpPr>
          <p:nvPr>
            <p:ph type="body" idx="1"/>
          </p:nvPr>
        </p:nvSpPr>
        <p:spPr>
          <a:xfrm>
            <a:off x="850900" y="1445761"/>
            <a:ext cx="10515600" cy="4611932"/>
          </a:xfrm>
          <a:prstGeom prst="rect">
            <a:avLst/>
          </a:prstGeom>
          <a:noFill/>
          <a:ln>
            <a:noFill/>
          </a:ln>
        </p:spPr>
        <p:txBody>
          <a:bodyPr spcFirstLastPara="1" wrap="square" lIns="91425" tIns="45700" rIns="91425" bIns="45700" anchor="t" anchorCtr="0">
            <a:noAutofit/>
          </a:bodyPr>
          <a:lstStyle/>
          <a:p>
            <a:pPr marL="50800" indent="0">
              <a:buNone/>
            </a:pPr>
            <a:r>
              <a:rPr lang="en-GB" dirty="0"/>
              <a:t>You are provided with a list of practical science activities, and a grid.</a:t>
            </a:r>
          </a:p>
          <a:p>
            <a:pPr lvl="0"/>
            <a:r>
              <a:rPr lang="en-GB" dirty="0"/>
              <a:t>Consider each of the practical activities and sort them into four categories (A, B, C and D) according to their position on the grid. Assume that the practical activities would be carried out by twelve-year-old pupils who were not particularly familiar with the procedures or the underpinning science.</a:t>
            </a:r>
          </a:p>
          <a:p>
            <a:pPr lvl="0"/>
            <a:r>
              <a:rPr lang="en-GB" dirty="0"/>
              <a:t>Compare your categorisation of the activities with that of a colleague and spend a few minutes discussing any differences in your responses to this task.</a:t>
            </a:r>
          </a:p>
          <a:p>
            <a:pPr lvl="0"/>
            <a:r>
              <a:rPr lang="en-GB" dirty="0"/>
              <a:t>Agree your criteria for allocating practical activities to one of the zones on the grid, so that other teachers could make similar judgements</a:t>
            </a:r>
          </a:p>
          <a:p>
            <a:pPr marL="685800" marR="0" lvl="1" indent="-76200" algn="l" rtl="0">
              <a:lnSpc>
                <a:spcPct val="90000"/>
              </a:lnSpc>
              <a:spcBef>
                <a:spcPts val="500"/>
              </a:spcBef>
              <a:spcAft>
                <a:spcPts val="0"/>
              </a:spcAft>
              <a:buClr>
                <a:schemeClr val="dk1"/>
              </a:buClr>
              <a:buSzPts val="2400"/>
              <a:buFont typeface="Arial"/>
              <a:buNone/>
            </a:pPr>
            <a:endParaRPr sz="2400" b="0" i="0" u="none" strike="noStrike" cap="none" dirty="0">
              <a:solidFill>
                <a:schemeClr val="dk1"/>
              </a:solidFill>
              <a:latin typeface="Calibri"/>
              <a:ea typeface="Calibri"/>
              <a:cs typeface="Calibri"/>
              <a:sym typeface="Calibri"/>
            </a:endParaRPr>
          </a:p>
        </p:txBody>
      </p:sp>
      <p:pic>
        <p:nvPicPr>
          <p:cNvPr id="129" name="Shape 129"/>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a:solidFill>
                  <a:schemeClr val="dk1"/>
                </a:solidFill>
                <a:latin typeface="Calibri"/>
                <a:ea typeface="Calibri"/>
                <a:cs typeface="Calibri"/>
                <a:sym typeface="Calibri"/>
              </a:rPr>
              <a:t>Principles</a:t>
            </a:r>
            <a:endParaRPr/>
          </a:p>
        </p:txBody>
      </p:sp>
      <p:sp>
        <p:nvSpPr>
          <p:cNvPr id="99" name="Shape 99"/>
          <p:cNvSpPr txBox="1">
            <a:spLocks noGrp="1"/>
          </p:cNvSpPr>
          <p:nvPr>
            <p:ph type="body" idx="1"/>
          </p:nvPr>
        </p:nvSpPr>
        <p:spPr>
          <a:xfrm>
            <a:off x="838200" y="1528444"/>
            <a:ext cx="10515600" cy="479234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None/>
            </a:pPr>
            <a:r>
              <a:rPr lang="en-GB" sz="2800" b="0" i="0" u="none" strike="noStrike" cap="none" dirty="0">
                <a:solidFill>
                  <a:schemeClr val="dk1"/>
                </a:solidFill>
                <a:latin typeface="Calibri"/>
                <a:ea typeface="Calibri"/>
                <a:cs typeface="Calibri"/>
                <a:sym typeface="Calibri"/>
              </a:rPr>
              <a:t>From the discussions and activities covered by this module, write down some statements </a:t>
            </a:r>
            <a:r>
              <a:rPr lang="en-GB" dirty="0"/>
              <a:t>(</a:t>
            </a:r>
            <a:r>
              <a:rPr lang="en-GB" sz="2800" b="0" i="0" u="none" strike="noStrike" cap="none" dirty="0">
                <a:solidFill>
                  <a:schemeClr val="dk1"/>
                </a:solidFill>
                <a:latin typeface="Calibri"/>
                <a:ea typeface="Calibri"/>
                <a:cs typeface="Calibri"/>
                <a:sym typeface="Calibri"/>
              </a:rPr>
              <a:t>principles) that summarise some of the points that arose in this session.</a:t>
            </a:r>
          </a:p>
          <a:p>
            <a:pPr marL="0" marR="0" lvl="0" indent="0" algn="l" rtl="0">
              <a:lnSpc>
                <a:spcPct val="90000"/>
              </a:lnSpc>
              <a:spcBef>
                <a:spcPts val="0"/>
              </a:spcBef>
              <a:spcAft>
                <a:spcPts val="0"/>
              </a:spcAft>
              <a:buClr>
                <a:schemeClr val="dk1"/>
              </a:buClr>
              <a:buSzPts val="2800"/>
              <a:buNone/>
            </a:pPr>
            <a:r>
              <a:rPr lang="en-GB" dirty="0"/>
              <a:t>For example, in your situation:</a:t>
            </a:r>
          </a:p>
          <a:p>
            <a:pPr marL="228600" marR="0" lvl="0" indent="-228600" algn="l" rtl="0">
              <a:lnSpc>
                <a:spcPct val="90000"/>
              </a:lnSpc>
              <a:spcBef>
                <a:spcPts val="0"/>
              </a:spcBef>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When should practical activities be presented as individual activities, group activities or carried out as teacher demonstrations</a:t>
            </a:r>
          </a:p>
          <a:p>
            <a:pPr marL="228600" marR="0" lvl="0" indent="-228600" algn="l" rtl="0">
              <a:lnSpc>
                <a:spcPct val="90000"/>
              </a:lnSpc>
              <a:spcBef>
                <a:spcPts val="0"/>
              </a:spcBef>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How can beginning teachers be made aware of the shortcomings of some of the different ways of presenting practical activities</a:t>
            </a:r>
          </a:p>
          <a:p>
            <a:pPr marL="228600" marR="0" lvl="0" indent="-228600" algn="l" rtl="0">
              <a:lnSpc>
                <a:spcPct val="90000"/>
              </a:lnSpc>
              <a:spcBef>
                <a:spcPts val="0"/>
              </a:spcBef>
              <a:buClr>
                <a:schemeClr val="dk1"/>
              </a:buClr>
              <a:buSzPts val="2800"/>
              <a:buFont typeface="Arial"/>
              <a:buChar char="•"/>
            </a:pPr>
            <a:r>
              <a:rPr lang="en-GB" dirty="0"/>
              <a:t>How can an activity be adapted to maximise its effectiveness at teaching either procedural skills or developing conceptual understanding</a:t>
            </a:r>
          </a:p>
          <a:p>
            <a:pPr marL="228600" marR="0" lvl="0" indent="-228600" algn="l" rtl="0">
              <a:lnSpc>
                <a:spcPct val="90000"/>
              </a:lnSpc>
              <a:spcBef>
                <a:spcPts val="0"/>
              </a:spcBef>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How will you know if the way an activity was presented was successful in terms of pupil learning?</a:t>
            </a:r>
            <a:endParaRPr dirty="0"/>
          </a:p>
        </p:txBody>
      </p:sp>
      <p:pic>
        <p:nvPicPr>
          <p:cNvPr id="100" name="Shape 100"/>
          <p:cNvPicPr preferRelativeResize="0"/>
          <p:nvPr/>
        </p:nvPicPr>
        <p:blipFill>
          <a:blip r:embed="rId3">
            <a:alphaModFix/>
          </a:blip>
          <a:stretch>
            <a:fillRect/>
          </a:stretch>
        </p:blipFill>
        <p:spPr>
          <a:xfrm>
            <a:off x="11366500" y="0"/>
            <a:ext cx="825500" cy="6858000"/>
          </a:xfrm>
          <a:prstGeom prst="rect">
            <a:avLst/>
          </a:prstGeom>
          <a:noFill/>
          <a:ln>
            <a:noFill/>
          </a:ln>
        </p:spPr>
      </p:pic>
    </p:spTree>
    <p:extLst>
      <p:ext uri="{BB962C8B-B14F-4D97-AF65-F5344CB8AC3E}">
        <p14:creationId xmlns:p14="http://schemas.microsoft.com/office/powerpoint/2010/main" val="73788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a:solidFill>
                  <a:schemeClr val="dk1"/>
                </a:solidFill>
                <a:latin typeface="Calibri"/>
                <a:ea typeface="Calibri"/>
                <a:cs typeface="Calibri"/>
                <a:sym typeface="Calibri"/>
              </a:rPr>
              <a:t>From principles to policy</a:t>
            </a:r>
            <a:endParaRPr/>
          </a:p>
        </p:txBody>
      </p:sp>
      <p:sp>
        <p:nvSpPr>
          <p:cNvPr id="142" name="Shape 1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None/>
            </a:pPr>
            <a:r>
              <a:rPr lang="en-GB" sz="2800" b="0" i="0" u="none" strike="noStrike" cap="none" dirty="0">
                <a:solidFill>
                  <a:schemeClr val="dk1"/>
                </a:solidFill>
                <a:latin typeface="Calibri"/>
                <a:ea typeface="Calibri"/>
                <a:cs typeface="Calibri"/>
                <a:sym typeface="Calibri"/>
              </a:rPr>
              <a:t>Compare the statements (principles) generated in the last activity by different individuals and groups.</a:t>
            </a:r>
          </a:p>
          <a:p>
            <a:pPr marL="0" marR="0" lvl="0" indent="0" algn="l" rtl="0">
              <a:lnSpc>
                <a:spcPct val="90000"/>
              </a:lnSpc>
              <a:spcBef>
                <a:spcPts val="0"/>
              </a:spcBef>
              <a:spcAft>
                <a:spcPts val="0"/>
              </a:spcAft>
              <a:buClr>
                <a:schemeClr val="dk1"/>
              </a:buClr>
              <a:buSzPts val="2800"/>
              <a:buNone/>
            </a:pPr>
            <a:endParaRPr lang="en-GB" dirty="0"/>
          </a:p>
          <a:p>
            <a:pPr marL="0" marR="0" lvl="0" indent="0" algn="l" rtl="0">
              <a:lnSpc>
                <a:spcPct val="90000"/>
              </a:lnSpc>
              <a:spcBef>
                <a:spcPts val="0"/>
              </a:spcBef>
              <a:spcAft>
                <a:spcPts val="0"/>
              </a:spcAft>
              <a:buClr>
                <a:schemeClr val="dk1"/>
              </a:buClr>
              <a:buSzPts val="2800"/>
              <a:buNone/>
            </a:pPr>
            <a:r>
              <a:rPr lang="en-GB" sz="2800" dirty="0"/>
              <a:t>Reach a consensus on which three are priorities for inclusion in a written policy, another three that could be included if space allowed.</a:t>
            </a:r>
            <a:endParaRPr sz="2800" dirty="0"/>
          </a:p>
        </p:txBody>
      </p:sp>
      <p:pic>
        <p:nvPicPr>
          <p:cNvPr id="143" name="Shape 143"/>
          <p:cNvPicPr preferRelativeResize="0"/>
          <p:nvPr/>
        </p:nvPicPr>
        <p:blipFill>
          <a:blip r:embed="rId3">
            <a:alphaModFix/>
          </a:blip>
          <a:stretch>
            <a:fillRect/>
          </a:stretch>
        </p:blipFill>
        <p:spPr>
          <a:xfrm>
            <a:off x="11366500" y="0"/>
            <a:ext cx="825500" cy="6858000"/>
          </a:xfrm>
          <a:prstGeom prst="rect">
            <a:avLst/>
          </a:prstGeom>
          <a:noFill/>
          <a:ln>
            <a:noFill/>
          </a:ln>
        </p:spPr>
      </p:pic>
    </p:spTree>
    <p:extLst>
      <p:ext uri="{BB962C8B-B14F-4D97-AF65-F5344CB8AC3E}">
        <p14:creationId xmlns:p14="http://schemas.microsoft.com/office/powerpoint/2010/main" val="1508130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a:solidFill>
                  <a:schemeClr val="dk1"/>
                </a:solidFill>
                <a:latin typeface="Calibri"/>
                <a:ea typeface="Calibri"/>
                <a:cs typeface="Calibri"/>
                <a:sym typeface="Calibri"/>
              </a:rPr>
              <a:t>From principles to policy</a:t>
            </a:r>
            <a:endParaRPr/>
          </a:p>
        </p:txBody>
      </p:sp>
      <p:sp>
        <p:nvSpPr>
          <p:cNvPr id="142" name="Shape 1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None/>
            </a:pPr>
            <a:r>
              <a:rPr lang="en-GB" sz="2800" b="0" i="0" u="none" strike="noStrike" cap="none" dirty="0">
                <a:solidFill>
                  <a:schemeClr val="dk1"/>
                </a:solidFill>
                <a:latin typeface="Calibri"/>
                <a:ea typeface="Calibri"/>
                <a:cs typeface="Calibri"/>
                <a:sym typeface="Calibri"/>
              </a:rPr>
              <a:t>Now consider the implications of these discussions for the development of policy.  In particular, </a:t>
            </a:r>
            <a:r>
              <a:rPr lang="en-GB" sz="2800" b="0" i="0" u="none" strike="noStrike" cap="none">
                <a:solidFill>
                  <a:schemeClr val="dk1"/>
                </a:solidFill>
                <a:latin typeface="Calibri"/>
                <a:ea typeface="Calibri"/>
                <a:cs typeface="Calibri"/>
                <a:sym typeface="Calibri"/>
              </a:rPr>
              <a:t>decide:</a:t>
            </a:r>
          </a:p>
          <a:p>
            <a:pPr marL="0" marR="0" lvl="0" indent="0" algn="l" rtl="0">
              <a:lnSpc>
                <a:spcPct val="90000"/>
              </a:lnSpc>
              <a:spcBef>
                <a:spcPts val="0"/>
              </a:spcBef>
              <a:spcAft>
                <a:spcPts val="0"/>
              </a:spcAft>
              <a:buClr>
                <a:schemeClr val="dk1"/>
              </a:buClr>
              <a:buSzPts val="2800"/>
              <a:buNone/>
            </a:pPr>
            <a:endParaRPr dirty="0"/>
          </a:p>
          <a:p>
            <a:pPr marL="685800" marR="0" lvl="1" indent="-228600" algn="l" rtl="0">
              <a:lnSpc>
                <a:spcPct val="90000"/>
              </a:lnSpc>
              <a:spcBef>
                <a:spcPts val="500"/>
              </a:spcBef>
              <a:spcAft>
                <a:spcPts val="0"/>
              </a:spcAft>
              <a:buClr>
                <a:schemeClr val="dk1"/>
              </a:buClr>
              <a:buSzPts val="2400"/>
              <a:buFont typeface="Arial"/>
              <a:buChar char="•"/>
            </a:pPr>
            <a:r>
              <a:rPr lang="en-GB" sz="2800" b="0" i="0" u="none" strike="noStrike" cap="none" dirty="0">
                <a:solidFill>
                  <a:schemeClr val="dk1"/>
                </a:solidFill>
                <a:latin typeface="Calibri"/>
                <a:ea typeface="Calibri"/>
                <a:cs typeface="Calibri"/>
                <a:sym typeface="Calibri"/>
              </a:rPr>
              <a:t>The overarching principles to embed in the policy</a:t>
            </a:r>
            <a:endParaRPr sz="2800" dirty="0"/>
          </a:p>
          <a:p>
            <a:pPr marL="685800" marR="0" lvl="1" indent="-228600" algn="l" rtl="0">
              <a:lnSpc>
                <a:spcPct val="90000"/>
              </a:lnSpc>
              <a:spcBef>
                <a:spcPts val="500"/>
              </a:spcBef>
              <a:spcAft>
                <a:spcPts val="0"/>
              </a:spcAft>
              <a:buClr>
                <a:schemeClr val="dk1"/>
              </a:buClr>
              <a:buSzPts val="2400"/>
              <a:buFont typeface="Arial"/>
              <a:buChar char="•"/>
            </a:pPr>
            <a:r>
              <a:rPr lang="en-GB" sz="2800" b="0" i="0" u="none" strike="noStrike" cap="none" dirty="0">
                <a:solidFill>
                  <a:schemeClr val="dk1"/>
                </a:solidFill>
                <a:latin typeface="Calibri"/>
                <a:ea typeface="Calibri"/>
                <a:cs typeface="Calibri"/>
                <a:sym typeface="Calibri"/>
              </a:rPr>
              <a:t>How the curriculum may need to be reviewed in particular instances</a:t>
            </a:r>
            <a:endParaRPr sz="2800" dirty="0"/>
          </a:p>
          <a:p>
            <a:pPr marL="685800" marR="0" lvl="1" indent="-228600" algn="l" rtl="0">
              <a:lnSpc>
                <a:spcPct val="90000"/>
              </a:lnSpc>
              <a:spcBef>
                <a:spcPts val="500"/>
              </a:spcBef>
              <a:spcAft>
                <a:spcPts val="0"/>
              </a:spcAft>
              <a:buClr>
                <a:schemeClr val="dk1"/>
              </a:buClr>
              <a:buSzPts val="2400"/>
              <a:buFont typeface="Arial"/>
              <a:buChar char="•"/>
            </a:pPr>
            <a:r>
              <a:rPr lang="en-GB" sz="2800" b="0" i="0" u="none" strike="noStrike" cap="none" dirty="0">
                <a:solidFill>
                  <a:schemeClr val="dk1"/>
                </a:solidFill>
                <a:latin typeface="Calibri"/>
                <a:ea typeface="Calibri"/>
                <a:cs typeface="Calibri"/>
                <a:sym typeface="Calibri"/>
              </a:rPr>
              <a:t>How teachers should undertake this and how they should be supported in so doing</a:t>
            </a:r>
            <a:endParaRPr sz="2800" dirty="0"/>
          </a:p>
          <a:p>
            <a:pPr marL="685800" marR="0" lvl="1" indent="-228600" algn="l" rtl="0">
              <a:lnSpc>
                <a:spcPct val="90000"/>
              </a:lnSpc>
              <a:spcBef>
                <a:spcPts val="500"/>
              </a:spcBef>
              <a:spcAft>
                <a:spcPts val="0"/>
              </a:spcAft>
              <a:buClr>
                <a:schemeClr val="dk1"/>
              </a:buClr>
              <a:buSzPts val="2400"/>
              <a:buFont typeface="Arial"/>
              <a:buChar char="•"/>
            </a:pPr>
            <a:r>
              <a:rPr lang="en-GB" sz="2800" b="0" i="0" u="none" strike="noStrike" cap="none" dirty="0">
                <a:solidFill>
                  <a:schemeClr val="dk1"/>
                </a:solidFill>
                <a:latin typeface="Calibri"/>
                <a:ea typeface="Calibri"/>
                <a:cs typeface="Calibri"/>
                <a:sym typeface="Calibri"/>
              </a:rPr>
              <a:t>How the effectiveness of the policy is to be evaluated</a:t>
            </a:r>
            <a:endParaRPr sz="2800" dirty="0"/>
          </a:p>
        </p:txBody>
      </p:sp>
      <p:pic>
        <p:nvPicPr>
          <p:cNvPr id="143" name="Shape 143"/>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1315</Words>
  <Application>Microsoft Macintosh PowerPoint</Application>
  <PresentationFormat>Widescreen</PresentationFormat>
  <Paragraphs>87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Planning and implementing practical science</vt:lpstr>
      <vt:lpstr>Outcomes</vt:lpstr>
      <vt:lpstr>Task 1 – Demonstration, group or individual activity?</vt:lpstr>
      <vt:lpstr>Task 2 – Concept cartoons</vt:lpstr>
      <vt:lpstr>Task 3 – The use of demonstrations</vt:lpstr>
      <vt:lpstr>Task 4 – thinking about challenge</vt:lpstr>
      <vt:lpstr>Principles</vt:lpstr>
      <vt:lpstr>From principles to policy</vt:lpstr>
      <vt:lpstr>From principles to policy</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dc:title>
  <cp:lastModifiedBy>Richard Needham</cp:lastModifiedBy>
  <cp:revision>40</cp:revision>
  <cp:lastPrinted>2018-06-12T15:47:30Z</cp:lastPrinted>
  <dcterms:modified xsi:type="dcterms:W3CDTF">2018-08-24T09:45:10Z</dcterms:modified>
</cp:coreProperties>
</file>