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8" r:id="rId3"/>
    <p:sldId id="259" r:id="rId4"/>
    <p:sldId id="260" r:id="rId5"/>
    <p:sldId id="261" r:id="rId6"/>
    <p:sldId id="262" r:id="rId7"/>
    <p:sldId id="263" r:id="rId8"/>
    <p:sldId id="264" r:id="rId9"/>
  </p:sldIdLst>
  <p:sldSz cx="12192000" cy="6858000"/>
  <p:notesSz cx="6881813" cy="100028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A7D72C56-ADE2-4C3E-9D90-BC4723334189}">
  <a:tblStyle styleId="{A7D72C56-ADE2-4C3E-9D90-BC4723334189}"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84114" autoAdjust="0"/>
  </p:normalViewPr>
  <p:slideViewPr>
    <p:cSldViewPr snapToGrid="0">
      <p:cViewPr>
        <p:scale>
          <a:sx n="100" d="100"/>
          <a:sy n="100" d="100"/>
        </p:scale>
        <p:origin x="-954"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1A6CEC-3148-4D2D-85DA-00347783E9D0}"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en-GB"/>
        </a:p>
      </dgm:t>
    </dgm:pt>
    <dgm:pt modelId="{E7E5EE03-7CA2-4D2D-9375-A9BAB54E6B90}">
      <dgm:prSet phldrT="[Text]"/>
      <dgm:spPr/>
      <dgm:t>
        <a:bodyPr/>
        <a:lstStyle/>
        <a:p>
          <a:r>
            <a:rPr lang="en-GB" dirty="0"/>
            <a:t>A teacher’s attitude and practice in relation to practical science</a:t>
          </a:r>
        </a:p>
      </dgm:t>
    </dgm:pt>
    <dgm:pt modelId="{C4603FED-B6DE-4A56-BE15-F4F8F0653A3E}" type="parTrans" cxnId="{55CA3750-5DF6-47E4-A881-8FB3C99B4EBF}">
      <dgm:prSet/>
      <dgm:spPr/>
      <dgm:t>
        <a:bodyPr/>
        <a:lstStyle/>
        <a:p>
          <a:endParaRPr lang="en-GB"/>
        </a:p>
      </dgm:t>
    </dgm:pt>
    <dgm:pt modelId="{CAB1D7CE-B50F-430D-BA2D-8BB2ADBA5734}" type="sibTrans" cxnId="{55CA3750-5DF6-47E4-A881-8FB3C99B4EBF}">
      <dgm:prSet/>
      <dgm:spPr/>
      <dgm:t>
        <a:bodyPr/>
        <a:lstStyle/>
        <a:p>
          <a:endParaRPr lang="en-GB"/>
        </a:p>
      </dgm:t>
    </dgm:pt>
    <dgm:pt modelId="{876473C3-272A-469C-9F52-DF9B429E02D5}">
      <dgm:prSet phldrT="[Text]"/>
      <dgm:spPr/>
      <dgm:t>
        <a:bodyPr/>
        <a:lstStyle/>
        <a:p>
          <a:r>
            <a:rPr lang="en-GB" dirty="0"/>
            <a:t>Own experience, education and values</a:t>
          </a:r>
        </a:p>
      </dgm:t>
    </dgm:pt>
    <dgm:pt modelId="{46766FAD-C944-4A86-9AB5-FB6126C3797E}" type="parTrans" cxnId="{68D3978A-C443-4151-83A2-96B5840DD0E5}">
      <dgm:prSet/>
      <dgm:spPr/>
      <dgm:t>
        <a:bodyPr/>
        <a:lstStyle/>
        <a:p>
          <a:endParaRPr lang="en-GB"/>
        </a:p>
      </dgm:t>
    </dgm:pt>
    <dgm:pt modelId="{70C187EE-4598-4140-87E1-07B5E939D1A4}" type="sibTrans" cxnId="{68D3978A-C443-4151-83A2-96B5840DD0E5}">
      <dgm:prSet/>
      <dgm:spPr/>
      <dgm:t>
        <a:bodyPr/>
        <a:lstStyle/>
        <a:p>
          <a:endParaRPr lang="en-GB"/>
        </a:p>
      </dgm:t>
    </dgm:pt>
    <dgm:pt modelId="{C2D5BBAC-07CD-4398-8925-27FD13F4DEA3}">
      <dgm:prSet phldrT="[Text]"/>
      <dgm:spPr/>
      <dgm:t>
        <a:bodyPr/>
        <a:lstStyle/>
        <a:p>
          <a:r>
            <a:rPr lang="en-GB" dirty="0"/>
            <a:t>Input from various other agencies, past and present, e.g. NS, QCA, ASE and Gatsby</a:t>
          </a:r>
        </a:p>
      </dgm:t>
    </dgm:pt>
    <dgm:pt modelId="{C0A4FDC2-44F2-444F-9874-BA6439267912}" type="parTrans" cxnId="{C23D9AB6-46E5-4E5A-83EF-F584D349305C}">
      <dgm:prSet/>
      <dgm:spPr/>
      <dgm:t>
        <a:bodyPr/>
        <a:lstStyle/>
        <a:p>
          <a:endParaRPr lang="en-GB"/>
        </a:p>
      </dgm:t>
    </dgm:pt>
    <dgm:pt modelId="{A6BB8B0C-6530-4486-871F-CBB98CB67DAA}" type="sibTrans" cxnId="{C23D9AB6-46E5-4E5A-83EF-F584D349305C}">
      <dgm:prSet/>
      <dgm:spPr/>
      <dgm:t>
        <a:bodyPr/>
        <a:lstStyle/>
        <a:p>
          <a:endParaRPr lang="en-GB"/>
        </a:p>
      </dgm:t>
    </dgm:pt>
    <dgm:pt modelId="{56D477D6-0644-4FAA-A695-AC11F39E43DB}">
      <dgm:prSet phldrT="[Text]"/>
      <dgm:spPr/>
      <dgm:t>
        <a:bodyPr/>
        <a:lstStyle/>
        <a:p>
          <a:r>
            <a:rPr lang="en-GB" dirty="0"/>
            <a:t>Exam board requirements and regulations</a:t>
          </a:r>
        </a:p>
      </dgm:t>
    </dgm:pt>
    <dgm:pt modelId="{49D0E93C-7334-498A-85F7-68A17ADA92E8}" type="parTrans" cxnId="{986C7345-3C03-482B-86F9-2BA111791E16}">
      <dgm:prSet/>
      <dgm:spPr/>
      <dgm:t>
        <a:bodyPr/>
        <a:lstStyle/>
        <a:p>
          <a:endParaRPr lang="en-GB"/>
        </a:p>
      </dgm:t>
    </dgm:pt>
    <dgm:pt modelId="{3C91EB5E-6095-4F6A-A930-AB6CBCCFD21E}" type="sibTrans" cxnId="{986C7345-3C03-482B-86F9-2BA111791E16}">
      <dgm:prSet/>
      <dgm:spPr/>
      <dgm:t>
        <a:bodyPr/>
        <a:lstStyle/>
        <a:p>
          <a:endParaRPr lang="en-GB"/>
        </a:p>
      </dgm:t>
    </dgm:pt>
    <dgm:pt modelId="{4B0D2E02-871D-47F2-9038-726A76A0F24D}" type="pres">
      <dgm:prSet presAssocID="{6A1A6CEC-3148-4D2D-85DA-00347783E9D0}" presName="Name0" presStyleCnt="0">
        <dgm:presLayoutVars>
          <dgm:chMax val="1"/>
          <dgm:chPref val="1"/>
          <dgm:dir/>
          <dgm:animOne val="branch"/>
          <dgm:animLvl val="lvl"/>
        </dgm:presLayoutVars>
      </dgm:prSet>
      <dgm:spPr/>
      <dgm:t>
        <a:bodyPr/>
        <a:lstStyle/>
        <a:p>
          <a:endParaRPr lang="en-GB"/>
        </a:p>
      </dgm:t>
    </dgm:pt>
    <dgm:pt modelId="{9BAF5C96-3EEC-4BB1-A7BC-A44D116F7E77}" type="pres">
      <dgm:prSet presAssocID="{E7E5EE03-7CA2-4D2D-9375-A9BAB54E6B90}" presName="singleCycle" presStyleCnt="0"/>
      <dgm:spPr/>
    </dgm:pt>
    <dgm:pt modelId="{A4664E72-AD1B-4F78-9A5D-CFE9A0CE07BC}" type="pres">
      <dgm:prSet presAssocID="{E7E5EE03-7CA2-4D2D-9375-A9BAB54E6B90}" presName="singleCenter" presStyleLbl="node1" presStyleIdx="0" presStyleCnt="4" custScaleX="139668" custScaleY="149718">
        <dgm:presLayoutVars>
          <dgm:chMax val="7"/>
          <dgm:chPref val="7"/>
        </dgm:presLayoutVars>
      </dgm:prSet>
      <dgm:spPr/>
      <dgm:t>
        <a:bodyPr/>
        <a:lstStyle/>
        <a:p>
          <a:endParaRPr lang="en-GB"/>
        </a:p>
      </dgm:t>
    </dgm:pt>
    <dgm:pt modelId="{7EAC1034-50AD-4167-B75B-625F12FC8E04}" type="pres">
      <dgm:prSet presAssocID="{46766FAD-C944-4A86-9AB5-FB6126C3797E}" presName="Name56" presStyleLbl="parChTrans1D2" presStyleIdx="0" presStyleCnt="3"/>
      <dgm:spPr/>
      <dgm:t>
        <a:bodyPr/>
        <a:lstStyle/>
        <a:p>
          <a:endParaRPr lang="en-GB"/>
        </a:p>
      </dgm:t>
    </dgm:pt>
    <dgm:pt modelId="{2C64EB25-9F48-4636-9F59-68975806F8BF}" type="pres">
      <dgm:prSet presAssocID="{876473C3-272A-469C-9F52-DF9B429E02D5}" presName="text0" presStyleLbl="node1" presStyleIdx="1" presStyleCnt="4" custScaleX="167340" custScaleY="176930">
        <dgm:presLayoutVars>
          <dgm:bulletEnabled val="1"/>
        </dgm:presLayoutVars>
      </dgm:prSet>
      <dgm:spPr/>
      <dgm:t>
        <a:bodyPr/>
        <a:lstStyle/>
        <a:p>
          <a:endParaRPr lang="en-GB"/>
        </a:p>
      </dgm:t>
    </dgm:pt>
    <dgm:pt modelId="{813EC26B-CB05-45C3-942F-A1A3FA12FB3C}" type="pres">
      <dgm:prSet presAssocID="{C0A4FDC2-44F2-444F-9874-BA6439267912}" presName="Name56" presStyleLbl="parChTrans1D2" presStyleIdx="1" presStyleCnt="3"/>
      <dgm:spPr/>
      <dgm:t>
        <a:bodyPr/>
        <a:lstStyle/>
        <a:p>
          <a:endParaRPr lang="en-GB"/>
        </a:p>
      </dgm:t>
    </dgm:pt>
    <dgm:pt modelId="{30F04C91-63B0-4DA3-A6FC-493E6C64EF69}" type="pres">
      <dgm:prSet presAssocID="{C2D5BBAC-07CD-4398-8925-27FD13F4DEA3}" presName="text0" presStyleLbl="node1" presStyleIdx="2" presStyleCnt="4" custScaleX="221347" custScaleY="211669" custRadScaleRad="154133" custRadScaleInc="-27137">
        <dgm:presLayoutVars>
          <dgm:bulletEnabled val="1"/>
        </dgm:presLayoutVars>
      </dgm:prSet>
      <dgm:spPr/>
      <dgm:t>
        <a:bodyPr/>
        <a:lstStyle/>
        <a:p>
          <a:endParaRPr lang="en-GB"/>
        </a:p>
      </dgm:t>
    </dgm:pt>
    <dgm:pt modelId="{9178E881-784C-4B64-9929-4C40E5ADBF5C}" type="pres">
      <dgm:prSet presAssocID="{49D0E93C-7334-498A-85F7-68A17ADA92E8}" presName="Name56" presStyleLbl="parChTrans1D2" presStyleIdx="2" presStyleCnt="3"/>
      <dgm:spPr/>
      <dgm:t>
        <a:bodyPr/>
        <a:lstStyle/>
        <a:p>
          <a:endParaRPr lang="en-GB"/>
        </a:p>
      </dgm:t>
    </dgm:pt>
    <dgm:pt modelId="{7BE78A79-5C85-4D47-9017-B5720D6ED24B}" type="pres">
      <dgm:prSet presAssocID="{56D477D6-0644-4FAA-A695-AC11F39E43DB}" presName="text0" presStyleLbl="node1" presStyleIdx="3" presStyleCnt="4" custScaleX="211621" custScaleY="220534" custRadScaleRad="150257" custRadScaleInc="28245">
        <dgm:presLayoutVars>
          <dgm:bulletEnabled val="1"/>
        </dgm:presLayoutVars>
      </dgm:prSet>
      <dgm:spPr/>
      <dgm:t>
        <a:bodyPr/>
        <a:lstStyle/>
        <a:p>
          <a:endParaRPr lang="en-GB"/>
        </a:p>
      </dgm:t>
    </dgm:pt>
  </dgm:ptLst>
  <dgm:cxnLst>
    <dgm:cxn modelId="{55CA3750-5DF6-47E4-A881-8FB3C99B4EBF}" srcId="{6A1A6CEC-3148-4D2D-85DA-00347783E9D0}" destId="{E7E5EE03-7CA2-4D2D-9375-A9BAB54E6B90}" srcOrd="0" destOrd="0" parTransId="{C4603FED-B6DE-4A56-BE15-F4F8F0653A3E}" sibTransId="{CAB1D7CE-B50F-430D-BA2D-8BB2ADBA5734}"/>
    <dgm:cxn modelId="{C23D9AB6-46E5-4E5A-83EF-F584D349305C}" srcId="{E7E5EE03-7CA2-4D2D-9375-A9BAB54E6B90}" destId="{C2D5BBAC-07CD-4398-8925-27FD13F4DEA3}" srcOrd="1" destOrd="0" parTransId="{C0A4FDC2-44F2-444F-9874-BA6439267912}" sibTransId="{A6BB8B0C-6530-4486-871F-CBB98CB67DAA}"/>
    <dgm:cxn modelId="{A13D665B-1EE5-471A-945D-97550FB37A94}" type="presOf" srcId="{C0A4FDC2-44F2-444F-9874-BA6439267912}" destId="{813EC26B-CB05-45C3-942F-A1A3FA12FB3C}" srcOrd="0" destOrd="0" presId="urn:microsoft.com/office/officeart/2008/layout/RadialCluster"/>
    <dgm:cxn modelId="{F4116017-5A79-45E2-A951-5537F1AFC5BD}" type="presOf" srcId="{6A1A6CEC-3148-4D2D-85DA-00347783E9D0}" destId="{4B0D2E02-871D-47F2-9038-726A76A0F24D}" srcOrd="0" destOrd="0" presId="urn:microsoft.com/office/officeart/2008/layout/RadialCluster"/>
    <dgm:cxn modelId="{68D3978A-C443-4151-83A2-96B5840DD0E5}" srcId="{E7E5EE03-7CA2-4D2D-9375-A9BAB54E6B90}" destId="{876473C3-272A-469C-9F52-DF9B429E02D5}" srcOrd="0" destOrd="0" parTransId="{46766FAD-C944-4A86-9AB5-FB6126C3797E}" sibTransId="{70C187EE-4598-4140-87E1-07B5E939D1A4}"/>
    <dgm:cxn modelId="{C2CB67BA-11B4-47BD-BEB1-10947BE057B2}" type="presOf" srcId="{E7E5EE03-7CA2-4D2D-9375-A9BAB54E6B90}" destId="{A4664E72-AD1B-4F78-9A5D-CFE9A0CE07BC}" srcOrd="0" destOrd="0" presId="urn:microsoft.com/office/officeart/2008/layout/RadialCluster"/>
    <dgm:cxn modelId="{E04DCD1C-DF25-4B17-8CA0-833FB166D381}" type="presOf" srcId="{876473C3-272A-469C-9F52-DF9B429E02D5}" destId="{2C64EB25-9F48-4636-9F59-68975806F8BF}" srcOrd="0" destOrd="0" presId="urn:microsoft.com/office/officeart/2008/layout/RadialCluster"/>
    <dgm:cxn modelId="{986C7345-3C03-482B-86F9-2BA111791E16}" srcId="{E7E5EE03-7CA2-4D2D-9375-A9BAB54E6B90}" destId="{56D477D6-0644-4FAA-A695-AC11F39E43DB}" srcOrd="2" destOrd="0" parTransId="{49D0E93C-7334-498A-85F7-68A17ADA92E8}" sibTransId="{3C91EB5E-6095-4F6A-A930-AB6CBCCFD21E}"/>
    <dgm:cxn modelId="{9F24BBF0-EBE3-4E3C-ADB0-3571D1BD1F0E}" type="presOf" srcId="{C2D5BBAC-07CD-4398-8925-27FD13F4DEA3}" destId="{30F04C91-63B0-4DA3-A6FC-493E6C64EF69}" srcOrd="0" destOrd="0" presId="urn:microsoft.com/office/officeart/2008/layout/RadialCluster"/>
    <dgm:cxn modelId="{018AED1D-696F-4418-B4D1-6913F709C066}" type="presOf" srcId="{49D0E93C-7334-498A-85F7-68A17ADA92E8}" destId="{9178E881-784C-4B64-9929-4C40E5ADBF5C}" srcOrd="0" destOrd="0" presId="urn:microsoft.com/office/officeart/2008/layout/RadialCluster"/>
    <dgm:cxn modelId="{855EC6B8-F4CD-4597-B4F8-BE1563560A6D}" type="presOf" srcId="{56D477D6-0644-4FAA-A695-AC11F39E43DB}" destId="{7BE78A79-5C85-4D47-9017-B5720D6ED24B}" srcOrd="0" destOrd="0" presId="urn:microsoft.com/office/officeart/2008/layout/RadialCluster"/>
    <dgm:cxn modelId="{B6D05ED5-D247-499C-ABC4-29F896740024}" type="presOf" srcId="{46766FAD-C944-4A86-9AB5-FB6126C3797E}" destId="{7EAC1034-50AD-4167-B75B-625F12FC8E04}" srcOrd="0" destOrd="0" presId="urn:microsoft.com/office/officeart/2008/layout/RadialCluster"/>
    <dgm:cxn modelId="{37DAF916-5F46-4C23-9C50-C79A0DA4402D}" type="presParOf" srcId="{4B0D2E02-871D-47F2-9038-726A76A0F24D}" destId="{9BAF5C96-3EEC-4BB1-A7BC-A44D116F7E77}" srcOrd="0" destOrd="0" presId="urn:microsoft.com/office/officeart/2008/layout/RadialCluster"/>
    <dgm:cxn modelId="{03CD2C01-73DA-422C-B82E-AB6D2507BFAA}" type="presParOf" srcId="{9BAF5C96-3EEC-4BB1-A7BC-A44D116F7E77}" destId="{A4664E72-AD1B-4F78-9A5D-CFE9A0CE07BC}" srcOrd="0" destOrd="0" presId="urn:microsoft.com/office/officeart/2008/layout/RadialCluster"/>
    <dgm:cxn modelId="{FFC69811-01A0-4CB2-8788-1C03EF493D64}" type="presParOf" srcId="{9BAF5C96-3EEC-4BB1-A7BC-A44D116F7E77}" destId="{7EAC1034-50AD-4167-B75B-625F12FC8E04}" srcOrd="1" destOrd="0" presId="urn:microsoft.com/office/officeart/2008/layout/RadialCluster"/>
    <dgm:cxn modelId="{5F467EB6-628D-437B-9CD8-C94B4B536F03}" type="presParOf" srcId="{9BAF5C96-3EEC-4BB1-A7BC-A44D116F7E77}" destId="{2C64EB25-9F48-4636-9F59-68975806F8BF}" srcOrd="2" destOrd="0" presId="urn:microsoft.com/office/officeart/2008/layout/RadialCluster"/>
    <dgm:cxn modelId="{D301B430-5B02-47D9-A64E-7D6D81452F32}" type="presParOf" srcId="{9BAF5C96-3EEC-4BB1-A7BC-A44D116F7E77}" destId="{813EC26B-CB05-45C3-942F-A1A3FA12FB3C}" srcOrd="3" destOrd="0" presId="urn:microsoft.com/office/officeart/2008/layout/RadialCluster"/>
    <dgm:cxn modelId="{E33E95F2-F28A-4F16-911C-D0A93A4B46D5}" type="presParOf" srcId="{9BAF5C96-3EEC-4BB1-A7BC-A44D116F7E77}" destId="{30F04C91-63B0-4DA3-A6FC-493E6C64EF69}" srcOrd="4" destOrd="0" presId="urn:microsoft.com/office/officeart/2008/layout/RadialCluster"/>
    <dgm:cxn modelId="{C33C5D5A-6D29-4E6D-910B-A21A9FA1DF0D}" type="presParOf" srcId="{9BAF5C96-3EEC-4BB1-A7BC-A44D116F7E77}" destId="{9178E881-784C-4B64-9929-4C40E5ADBF5C}" srcOrd="5" destOrd="0" presId="urn:microsoft.com/office/officeart/2008/layout/RadialCluster"/>
    <dgm:cxn modelId="{E9265101-EDE6-4B56-8827-6083CD8B93C2}" type="presParOf" srcId="{9BAF5C96-3EEC-4BB1-A7BC-A44D116F7E77}" destId="{7BE78A79-5C85-4D47-9017-B5720D6ED24B}" srcOrd="6" destOrd="0" presId="urn:microsoft.com/office/officeart/2008/layout/RadialCluster"/>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664E72-AD1B-4F78-9A5D-CFE9A0CE07BC}">
      <dsp:nvSpPr>
        <dsp:cNvPr id="0" name=""/>
        <dsp:cNvSpPr/>
      </dsp:nvSpPr>
      <dsp:spPr>
        <a:xfrm>
          <a:off x="3821440" y="2102738"/>
          <a:ext cx="2389327" cy="256125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1200150">
            <a:lnSpc>
              <a:spcPct val="90000"/>
            </a:lnSpc>
            <a:spcBef>
              <a:spcPct val="0"/>
            </a:spcBef>
            <a:spcAft>
              <a:spcPct val="35000"/>
            </a:spcAft>
          </a:pPr>
          <a:r>
            <a:rPr lang="en-GB" sz="2700" kern="1200" dirty="0"/>
            <a:t>A teacher’s attitude and practice in relation to practical science</a:t>
          </a:r>
        </a:p>
      </dsp:txBody>
      <dsp:txXfrm>
        <a:off x="3938077" y="2219375"/>
        <a:ext cx="2156053" cy="2327980"/>
      </dsp:txXfrm>
    </dsp:sp>
    <dsp:sp modelId="{7EAC1034-50AD-4167-B75B-625F12FC8E04}">
      <dsp:nvSpPr>
        <dsp:cNvPr id="0" name=""/>
        <dsp:cNvSpPr/>
      </dsp:nvSpPr>
      <dsp:spPr>
        <a:xfrm rot="16200000">
          <a:off x="4849178" y="1935812"/>
          <a:ext cx="333851" cy="0"/>
        </a:xfrm>
        <a:custGeom>
          <a:avLst/>
          <a:gdLst/>
          <a:ahLst/>
          <a:cxnLst/>
          <a:rect l="0" t="0" r="0" b="0"/>
          <a:pathLst>
            <a:path>
              <a:moveTo>
                <a:pt x="0" y="0"/>
              </a:moveTo>
              <a:lnTo>
                <a:pt x="333851"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64EB25-9F48-4636-9F59-68975806F8BF}">
      <dsp:nvSpPr>
        <dsp:cNvPr id="0" name=""/>
        <dsp:cNvSpPr/>
      </dsp:nvSpPr>
      <dsp:spPr>
        <a:xfrm>
          <a:off x="4057093" y="-259053"/>
          <a:ext cx="1918020" cy="20279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GB" sz="2400" kern="1200" dirty="0"/>
            <a:t>Own experience, education and values</a:t>
          </a:r>
        </a:p>
      </dsp:txBody>
      <dsp:txXfrm>
        <a:off x="4150723" y="-165423"/>
        <a:ext cx="1730760" cy="1840679"/>
      </dsp:txXfrm>
    </dsp:sp>
    <dsp:sp modelId="{813EC26B-CB05-45C3-942F-A1A3FA12FB3C}">
      <dsp:nvSpPr>
        <dsp:cNvPr id="0" name=""/>
        <dsp:cNvSpPr/>
      </dsp:nvSpPr>
      <dsp:spPr>
        <a:xfrm rot="850588">
          <a:off x="6189720" y="3854401"/>
          <a:ext cx="1382234" cy="0"/>
        </a:xfrm>
        <a:custGeom>
          <a:avLst/>
          <a:gdLst/>
          <a:ahLst/>
          <a:cxnLst/>
          <a:rect l="0" t="0" r="0" b="0"/>
          <a:pathLst>
            <a:path>
              <a:moveTo>
                <a:pt x="0" y="0"/>
              </a:moveTo>
              <a:lnTo>
                <a:pt x="1382234"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F04C91-63B0-4DA3-A6FC-493E6C64EF69}">
      <dsp:nvSpPr>
        <dsp:cNvPr id="0" name=""/>
        <dsp:cNvSpPr/>
      </dsp:nvSpPr>
      <dsp:spPr>
        <a:xfrm>
          <a:off x="7550907" y="3131036"/>
          <a:ext cx="2537039" cy="242611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lvl="0" algn="ctr" defTabSz="1022350">
            <a:lnSpc>
              <a:spcPct val="90000"/>
            </a:lnSpc>
            <a:spcBef>
              <a:spcPct val="0"/>
            </a:spcBef>
            <a:spcAft>
              <a:spcPct val="35000"/>
            </a:spcAft>
          </a:pPr>
          <a:r>
            <a:rPr lang="en-GB" sz="2300" kern="1200" dirty="0"/>
            <a:t>Input from various other agencies, past and present, e.g. NS, QCA, ASE and Gatsby</a:t>
          </a:r>
        </a:p>
      </dsp:txBody>
      <dsp:txXfrm>
        <a:off x="7669340" y="3249469"/>
        <a:ext cx="2300173" cy="2189245"/>
      </dsp:txXfrm>
    </dsp:sp>
    <dsp:sp modelId="{9178E881-784C-4B64-9929-4C40E5ADBF5C}">
      <dsp:nvSpPr>
        <dsp:cNvPr id="0" name=""/>
        <dsp:cNvSpPr/>
      </dsp:nvSpPr>
      <dsp:spPr>
        <a:xfrm rot="10008063">
          <a:off x="2406624" y="3827235"/>
          <a:ext cx="1433753" cy="0"/>
        </a:xfrm>
        <a:custGeom>
          <a:avLst/>
          <a:gdLst/>
          <a:ahLst/>
          <a:cxnLst/>
          <a:rect l="0" t="0" r="0" b="0"/>
          <a:pathLst>
            <a:path>
              <a:moveTo>
                <a:pt x="0" y="0"/>
              </a:moveTo>
              <a:lnTo>
                <a:pt x="143375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E78A79-5C85-4D47-9017-B5720D6ED24B}">
      <dsp:nvSpPr>
        <dsp:cNvPr id="0" name=""/>
        <dsp:cNvSpPr/>
      </dsp:nvSpPr>
      <dsp:spPr>
        <a:xfrm>
          <a:off x="0" y="3011492"/>
          <a:ext cx="2425561" cy="252772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1200150">
            <a:lnSpc>
              <a:spcPct val="90000"/>
            </a:lnSpc>
            <a:spcBef>
              <a:spcPct val="0"/>
            </a:spcBef>
            <a:spcAft>
              <a:spcPct val="35000"/>
            </a:spcAft>
          </a:pPr>
          <a:r>
            <a:rPr lang="en-GB" sz="2700" kern="1200" dirty="0"/>
            <a:t>Exam board requirements and regulations</a:t>
          </a:r>
        </a:p>
      </dsp:txBody>
      <dsp:txXfrm>
        <a:off x="118406" y="3129898"/>
        <a:ext cx="2188749" cy="2290909"/>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09538" y="750888"/>
            <a:ext cx="6664325" cy="37496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8182" y="4751349"/>
            <a:ext cx="5505450" cy="4501277"/>
          </a:xfrm>
          <a:prstGeom prst="rect">
            <a:avLst/>
          </a:prstGeom>
          <a:noFill/>
          <a:ln>
            <a:noFill/>
          </a:ln>
        </p:spPr>
        <p:txBody>
          <a:bodyPr spcFirstLastPara="1" wrap="square" lIns="94213" tIns="94213" rIns="94213" bIns="94213"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573582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8182" y="4751349"/>
            <a:ext cx="5505450" cy="4501277"/>
          </a:xfrm>
          <a:prstGeom prst="rect">
            <a:avLst/>
          </a:prstGeom>
        </p:spPr>
        <p:txBody>
          <a:bodyPr spcFirstLastPara="1" wrap="square" lIns="94213" tIns="94213" rIns="94213" bIns="94213" anchor="t" anchorCtr="0">
            <a:noAutofit/>
          </a:bodyPr>
          <a:lstStyle/>
          <a:p>
            <a:pPr marL="0" indent="0">
              <a:buNone/>
            </a:pPr>
            <a:r>
              <a:rPr lang="en-GB" dirty="0"/>
              <a:t>10 minutes.  This presentation is designed to provide a background and introduction to the Gatsby funded ASE project supporting the development of effective policies in schools relating to practical work. It introduces the project, its aims, structure and intended outcomes.  Before commencing this session please ask schools to complete the data collection and self assessment sheet.</a:t>
            </a:r>
          </a:p>
          <a:p>
            <a:pPr marL="0" indent="0">
              <a:buNone/>
            </a:pPr>
            <a:r>
              <a:rPr lang="en-GB" dirty="0"/>
              <a:t>This presentation as it stands is likely to be deliverable in around 35 minutes.</a:t>
            </a:r>
          </a:p>
        </p:txBody>
      </p:sp>
      <p:sp>
        <p:nvSpPr>
          <p:cNvPr id="82" name="Shape 82"/>
          <p:cNvSpPr>
            <a:spLocks noGrp="1" noRot="1" noChangeAspect="1"/>
          </p:cNvSpPr>
          <p:nvPr>
            <p:ph type="sldImg" idx="2"/>
          </p:nvPr>
        </p:nvSpPr>
        <p:spPr>
          <a:xfrm>
            <a:off x="107950" y="750888"/>
            <a:ext cx="6665913" cy="37496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txBox="1">
            <a:spLocks noGrp="1"/>
          </p:cNvSpPr>
          <p:nvPr>
            <p:ph type="body" idx="1"/>
          </p:nvPr>
        </p:nvSpPr>
        <p:spPr>
          <a:xfrm>
            <a:off x="688182" y="4751349"/>
            <a:ext cx="5505450" cy="4501277"/>
          </a:xfrm>
          <a:prstGeom prst="rect">
            <a:avLst/>
          </a:prstGeom>
        </p:spPr>
        <p:txBody>
          <a:bodyPr spcFirstLastPara="1" wrap="square" lIns="94213" tIns="94213" rIns="94213" bIns="94213" anchor="t" anchorCtr="0">
            <a:noAutofit/>
          </a:bodyPr>
          <a:lstStyle/>
          <a:p>
            <a:pPr marL="0" indent="0">
              <a:buNone/>
            </a:pPr>
            <a:r>
              <a:rPr lang="en-GB" dirty="0"/>
              <a:t>3 minutes.  This slide explains what the role of a trial school is in this programme.  This will have been communicated to schools beforehand but use this opportunity to reinforce these and to deal with any questions.</a:t>
            </a:r>
            <a:endParaRPr dirty="0"/>
          </a:p>
        </p:txBody>
      </p:sp>
      <p:sp>
        <p:nvSpPr>
          <p:cNvPr id="96" name="Shape 96"/>
          <p:cNvSpPr>
            <a:spLocks noGrp="1" noRot="1" noChangeAspect="1"/>
          </p:cNvSpPr>
          <p:nvPr>
            <p:ph type="sldImg" idx="2"/>
          </p:nvPr>
        </p:nvSpPr>
        <p:spPr>
          <a:xfrm>
            <a:off x="107950" y="750888"/>
            <a:ext cx="6665913" cy="37496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8182" y="4751349"/>
            <a:ext cx="5505450" cy="4501277"/>
          </a:xfrm>
          <a:prstGeom prst="rect">
            <a:avLst/>
          </a:prstGeom>
        </p:spPr>
        <p:txBody>
          <a:bodyPr spcFirstLastPara="1" wrap="square" lIns="94213" tIns="94213" rIns="94213" bIns="94213" anchor="t" anchorCtr="0">
            <a:noAutofit/>
          </a:bodyPr>
          <a:lstStyle/>
          <a:p>
            <a:pPr marL="0" indent="0">
              <a:buNone/>
            </a:pPr>
            <a:r>
              <a:rPr lang="en-GB" dirty="0"/>
              <a:t>3 minutes.  The purpose is to draw out that although schools tend to be very conscious of the exam board requirements, this isn’t the only influence.   Inputs from various agencies have influenced practice over the years. These various influences are worth considering as they are likely to have a bearing on how practical activities are planned, run and evaluated by various teachers.</a:t>
            </a:r>
            <a:endParaRPr dirty="0"/>
          </a:p>
        </p:txBody>
      </p:sp>
      <p:sp>
        <p:nvSpPr>
          <p:cNvPr id="103" name="Shape 103"/>
          <p:cNvSpPr>
            <a:spLocks noGrp="1" noRot="1" noChangeAspect="1"/>
          </p:cNvSpPr>
          <p:nvPr>
            <p:ph type="sldImg" idx="2"/>
          </p:nvPr>
        </p:nvSpPr>
        <p:spPr>
          <a:xfrm>
            <a:off x="107950" y="750888"/>
            <a:ext cx="6665913" cy="37496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8182" y="4751349"/>
            <a:ext cx="5505450" cy="4501277"/>
          </a:xfrm>
          <a:prstGeom prst="rect">
            <a:avLst/>
          </a:prstGeom>
        </p:spPr>
        <p:txBody>
          <a:bodyPr spcFirstLastPara="1" wrap="square" lIns="94213" tIns="94213" rIns="94213" bIns="94213" anchor="t" anchorCtr="0">
            <a:noAutofit/>
          </a:bodyPr>
          <a:lstStyle/>
          <a:p>
            <a:pPr marL="0" indent="0">
              <a:buNone/>
            </a:pPr>
            <a:r>
              <a:rPr lang="en-GB" dirty="0"/>
              <a:t>3 minutes.  This slide is important as it explains the structure of the materials.  There are several points worth making:</a:t>
            </a:r>
          </a:p>
          <a:p>
            <a:pPr marL="171450" indent="-171450"/>
            <a:r>
              <a:rPr lang="en-GB" dirty="0"/>
              <a:t>The various components are listed; departments need to decide which of these to spend time on and which will be a better investment of their attention. There is no expectation that everybody uses everything.</a:t>
            </a:r>
          </a:p>
          <a:p>
            <a:pPr marL="171450" indent="-171450"/>
            <a:r>
              <a:rPr lang="en-GB" dirty="0"/>
              <a:t>Similarly, a subject team might want to approach the development of a policy in different ways.  These components shouldn’t preclude other considerations.</a:t>
            </a:r>
          </a:p>
          <a:p>
            <a:pPr marL="171450" indent="-171450"/>
            <a:r>
              <a:rPr lang="en-GB" dirty="0"/>
              <a:t>The order can be changed and shouldn’t be regarded as immutable. </a:t>
            </a:r>
            <a:endParaRPr dirty="0"/>
          </a:p>
        </p:txBody>
      </p:sp>
      <p:sp>
        <p:nvSpPr>
          <p:cNvPr id="110" name="Shape 110"/>
          <p:cNvSpPr>
            <a:spLocks noGrp="1" noRot="1" noChangeAspect="1"/>
          </p:cNvSpPr>
          <p:nvPr>
            <p:ph type="sldImg" idx="2"/>
          </p:nvPr>
        </p:nvSpPr>
        <p:spPr>
          <a:xfrm>
            <a:off x="107950" y="750888"/>
            <a:ext cx="6665913" cy="37496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688182" y="4751349"/>
            <a:ext cx="5505450" cy="4501277"/>
          </a:xfrm>
          <a:prstGeom prst="rect">
            <a:avLst/>
          </a:prstGeom>
        </p:spPr>
        <p:txBody>
          <a:bodyPr spcFirstLastPara="1" wrap="square" lIns="94213" tIns="94213" rIns="94213" bIns="94213" anchor="t" anchorCtr="0">
            <a:noAutofit/>
          </a:bodyPr>
          <a:lstStyle/>
          <a:p>
            <a:pPr marL="0" indent="0">
              <a:buNone/>
            </a:pPr>
            <a:r>
              <a:rPr lang="en-GB" dirty="0"/>
              <a:t>3 minutes. What is crucially important is what happens in the classroom.  What schools undertaking this project are expected to do is to consider what their actual practice is and should be.  This doesn’t mean that the written policy is irrelevant; there should be a close relationship.  The policy should be the way that practice is established, clarified and reviewed.  Emphasise as well that the policy (and therefore practice) needs to be reconciled with a number of other factors.  Also explore the idea that there has to be a process for revisiting a policy and that establishing this has to be part of the development as well.</a:t>
            </a:r>
            <a:endParaRPr dirty="0"/>
          </a:p>
        </p:txBody>
      </p:sp>
      <p:sp>
        <p:nvSpPr>
          <p:cNvPr id="118" name="Shape 118"/>
          <p:cNvSpPr>
            <a:spLocks noGrp="1" noRot="1" noChangeAspect="1"/>
          </p:cNvSpPr>
          <p:nvPr>
            <p:ph type="sldImg" idx="2"/>
          </p:nvPr>
        </p:nvSpPr>
        <p:spPr>
          <a:xfrm>
            <a:off x="107950" y="750888"/>
            <a:ext cx="6665913" cy="37496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txBox="1">
            <a:spLocks noGrp="1"/>
          </p:cNvSpPr>
          <p:nvPr>
            <p:ph type="body" idx="1"/>
          </p:nvPr>
        </p:nvSpPr>
        <p:spPr>
          <a:xfrm>
            <a:off x="688182" y="4751349"/>
            <a:ext cx="5505450" cy="4501277"/>
          </a:xfrm>
          <a:prstGeom prst="rect">
            <a:avLst/>
          </a:prstGeom>
        </p:spPr>
        <p:txBody>
          <a:bodyPr spcFirstLastPara="1" wrap="square" lIns="94213" tIns="94213" rIns="94213" bIns="94213" anchor="t" anchorCtr="0">
            <a:noAutofit/>
          </a:bodyPr>
          <a:lstStyle/>
          <a:p>
            <a:pPr marL="0" indent="0">
              <a:buNone/>
            </a:pPr>
            <a:r>
              <a:rPr lang="en-GB" dirty="0"/>
              <a:t>3 minutes.  This draws attention to the five purposes of practical science as identified in the ‘Good Practical Science’ report.  Emphasise that this project is synchronised with these.  It is worthwhile pointing out that the materials tend to draw more strongly on the first three in explicit terms.  However it shouldn’t be assumed that the other two are deemed insignificant and schools are encouraged to develop policy and practice to support all five.</a:t>
            </a:r>
            <a:endParaRPr dirty="0"/>
          </a:p>
        </p:txBody>
      </p:sp>
      <p:sp>
        <p:nvSpPr>
          <p:cNvPr id="125" name="Shape 125"/>
          <p:cNvSpPr>
            <a:spLocks noGrp="1" noRot="1" noChangeAspect="1"/>
          </p:cNvSpPr>
          <p:nvPr>
            <p:ph type="sldImg" idx="2"/>
          </p:nvPr>
        </p:nvSpPr>
        <p:spPr>
          <a:xfrm>
            <a:off x="107950" y="750888"/>
            <a:ext cx="6665913" cy="37496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688182" y="4751349"/>
            <a:ext cx="5505450" cy="4501277"/>
          </a:xfrm>
          <a:prstGeom prst="rect">
            <a:avLst/>
          </a:prstGeom>
        </p:spPr>
        <p:txBody>
          <a:bodyPr spcFirstLastPara="1" wrap="square" lIns="94213" tIns="94213" rIns="94213" bIns="94213" anchor="t" anchorCtr="0">
            <a:noAutofit/>
          </a:bodyPr>
          <a:lstStyle/>
          <a:p>
            <a:pPr marL="0" indent="0">
              <a:buNone/>
            </a:pPr>
            <a:r>
              <a:rPr lang="en-GB" dirty="0"/>
              <a:t>3 minutes. </a:t>
            </a:r>
            <a:r>
              <a:rPr lang="en-US" dirty="0"/>
              <a:t>The apparatus and techniques summary is our precis of the key components of the new GCSE specifications.  </a:t>
            </a:r>
            <a:r>
              <a:rPr lang="en-US"/>
              <a:t>This </a:t>
            </a:r>
            <a:r>
              <a:rPr lang="en-US" dirty="0"/>
              <a:t>project isn’t primarily intended as a way for schools to </a:t>
            </a:r>
            <a:r>
              <a:rPr lang="en-US" dirty="0" err="1"/>
              <a:t>maximise</a:t>
            </a:r>
            <a:r>
              <a:rPr lang="en-US" dirty="0"/>
              <a:t> the marks their students get on exam questions assessing practical skills.  However, schools participating in this project and developing more effective policies in relation to practical work will be strengthening their practice in the longer term and this should lead to a range of benefits in relation to student outcomes in a range of areas.</a:t>
            </a:r>
          </a:p>
          <a:p>
            <a:pPr marL="0" indent="0">
              <a:buNone/>
            </a:pPr>
            <a:endParaRPr dirty="0"/>
          </a:p>
        </p:txBody>
      </p:sp>
      <p:sp>
        <p:nvSpPr>
          <p:cNvPr id="132" name="Shape 132"/>
          <p:cNvSpPr>
            <a:spLocks noGrp="1" noRot="1" noChangeAspect="1"/>
          </p:cNvSpPr>
          <p:nvPr>
            <p:ph type="sldImg" idx="2"/>
          </p:nvPr>
        </p:nvSpPr>
        <p:spPr>
          <a:xfrm>
            <a:off x="107950" y="750888"/>
            <a:ext cx="6665913" cy="37496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txBox="1">
            <a:spLocks noGrp="1"/>
          </p:cNvSpPr>
          <p:nvPr>
            <p:ph type="body" idx="1"/>
          </p:nvPr>
        </p:nvSpPr>
        <p:spPr>
          <a:xfrm>
            <a:off x="688182" y="4751349"/>
            <a:ext cx="5505450" cy="4501277"/>
          </a:xfrm>
          <a:prstGeom prst="rect">
            <a:avLst/>
          </a:prstGeom>
        </p:spPr>
        <p:txBody>
          <a:bodyPr spcFirstLastPara="1" wrap="square" lIns="94213" tIns="94213" rIns="94213" bIns="94213" anchor="t" anchorCtr="0">
            <a:noAutofit/>
          </a:bodyPr>
          <a:lstStyle/>
          <a:p>
            <a:pPr marL="0" indent="0">
              <a:buNone/>
            </a:pPr>
            <a:r>
              <a:rPr lang="en-GB" dirty="0"/>
              <a:t>2 minutes</a:t>
            </a:r>
          </a:p>
          <a:p>
            <a:pPr marL="0" indent="0">
              <a:buNone/>
            </a:pPr>
            <a:endParaRPr lang="en-GB" dirty="0"/>
          </a:p>
          <a:p>
            <a:pPr marL="0" indent="0">
              <a:buNone/>
            </a:pPr>
            <a:r>
              <a:rPr lang="en-GB" dirty="0"/>
              <a:t>This slide has hyperlinks to a number of the resources referenced in the project; it is provided less for exploring at this point and more for follow up by individual team members if appropriate.</a:t>
            </a:r>
            <a:endParaRPr dirty="0"/>
          </a:p>
        </p:txBody>
      </p:sp>
      <p:sp>
        <p:nvSpPr>
          <p:cNvPr id="139" name="Shape 139"/>
          <p:cNvSpPr>
            <a:spLocks noGrp="1" noRot="1" noChangeAspect="1"/>
          </p:cNvSpPr>
          <p:nvPr>
            <p:ph type="sldImg" idx="2"/>
          </p:nvPr>
        </p:nvSpPr>
        <p:spPr>
          <a:xfrm>
            <a:off x="107950" y="750888"/>
            <a:ext cx="6665913" cy="37496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Shape 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0" name="Shape 7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6" name="Shape 7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Shape 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 name="Shape 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Shape 2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8" name="Shape 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Shape 3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 name="Shape 3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Shape 4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Shape 5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Shape 5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3" name="Shape 63"/>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Shape 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www.nuffieldfoundation.org/practical-biology" TargetMode="External"/><Relationship Id="rId3" Type="http://schemas.openxmlformats.org/officeDocument/2006/relationships/hyperlink" Target="http://www.gatsby.org.uk/GoodPracticalScience" TargetMode="External"/><Relationship Id="rId7" Type="http://schemas.openxmlformats.org/officeDocument/2006/relationships/hyperlink" Target="http://www.stem.org.uk/resources/elibrary/resource/29133/assessing-pupils-progress-app-science-material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www.stem.org.uk/elibrary/resource/31705" TargetMode="External"/><Relationship Id="rId11" Type="http://schemas.openxmlformats.org/officeDocument/2006/relationships/image" Target="../media/image1.png"/><Relationship Id="rId5" Type="http://schemas.openxmlformats.org/officeDocument/2006/relationships/hyperlink" Target="http://www.score-education.org/policy-themes/curriculum/practical-work-in-science" TargetMode="External"/><Relationship Id="rId10" Type="http://schemas.openxmlformats.org/officeDocument/2006/relationships/hyperlink" Target="http://www.practicalphysics.org/" TargetMode="External"/><Relationship Id="rId4" Type="http://schemas.openxmlformats.org/officeDocument/2006/relationships/hyperlink" Target="http://www.gettingpractical.org.uk/index.php" TargetMode="External"/><Relationship Id="rId9" Type="http://schemas.openxmlformats.org/officeDocument/2006/relationships/hyperlink" Target="http://www.rsc.org/learn-chemistry/resource/listing?searchtext=&amp;fcategory=all&amp;filter=all&amp;reference=nuffpract&amp;Keyword=KCN0000000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chemeClr val="dk1"/>
              </a:buClr>
              <a:buSzPts val="6000"/>
              <a:buFont typeface="Calibri"/>
              <a:buNone/>
            </a:pPr>
            <a:r>
              <a:rPr lang="en-GB" sz="6000" b="0" i="0" u="none" strike="noStrike" cap="none" dirty="0">
                <a:solidFill>
                  <a:schemeClr val="dk1"/>
                </a:solidFill>
                <a:latin typeface="Calibri"/>
                <a:ea typeface="Calibri"/>
                <a:cs typeface="Calibri"/>
                <a:sym typeface="Calibri"/>
              </a:rPr>
              <a:t>Introduction</a:t>
            </a:r>
            <a:endParaRPr dirty="0"/>
          </a:p>
        </p:txBody>
      </p:sp>
      <p:sp>
        <p:nvSpPr>
          <p:cNvPr id="85" name="Shape 8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chemeClr val="dk1"/>
              </a:buClr>
              <a:buSzPts val="2400"/>
              <a:buFont typeface="Arial"/>
              <a:buNone/>
            </a:pPr>
            <a:r>
              <a:rPr lang="en-GB"/>
              <a:t>Good Practical Science - Making it happen</a:t>
            </a:r>
            <a:endParaRPr/>
          </a:p>
          <a:p>
            <a:pPr marL="0" marR="0" lvl="0" indent="0" algn="ctr" rtl="0">
              <a:lnSpc>
                <a:spcPct val="90000"/>
              </a:lnSpc>
              <a:spcBef>
                <a:spcPts val="0"/>
              </a:spcBef>
              <a:spcAft>
                <a:spcPts val="0"/>
              </a:spcAft>
              <a:buClr>
                <a:schemeClr val="dk1"/>
              </a:buClr>
              <a:buSzPts val="2400"/>
              <a:buFont typeface="Arial"/>
              <a:buNone/>
            </a:pPr>
            <a:r>
              <a:rPr lang="en-GB"/>
              <a:t>Writing a policy</a:t>
            </a:r>
            <a:endParaRPr/>
          </a:p>
        </p:txBody>
      </p:sp>
      <p:pic>
        <p:nvPicPr>
          <p:cNvPr id="86" name="Shape 86"/>
          <p:cNvPicPr preferRelativeResize="0"/>
          <p:nvPr/>
        </p:nvPicPr>
        <p:blipFill>
          <a:blip r:embed="rId3">
            <a:alphaModFix/>
          </a:blip>
          <a:stretch>
            <a:fillRect/>
          </a:stretch>
        </p:blipFill>
        <p:spPr>
          <a:xfrm>
            <a:off x="11366500" y="0"/>
            <a:ext cx="825500" cy="6858000"/>
          </a:xfrm>
          <a:prstGeom prst="rect">
            <a:avLst/>
          </a:prstGeom>
          <a:noFill/>
          <a:ln>
            <a:noFill/>
          </a:ln>
        </p:spPr>
      </p:pic>
      <p:sp>
        <p:nvSpPr>
          <p:cNvPr id="5" name="TextBox 4">
            <a:extLst>
              <a:ext uri="{FF2B5EF4-FFF2-40B4-BE49-F238E27FC236}">
                <a16:creationId xmlns:a16="http://schemas.microsoft.com/office/drawing/2014/main" xmlns="" id="{ED80B3EA-ED62-4F7E-A99C-22422CEBC64B}"/>
              </a:ext>
            </a:extLst>
          </p:cNvPr>
          <p:cNvSpPr txBox="1"/>
          <p:nvPr/>
        </p:nvSpPr>
        <p:spPr>
          <a:xfrm>
            <a:off x="3443176" y="5655042"/>
            <a:ext cx="5305647" cy="830997"/>
          </a:xfrm>
          <a:prstGeom prst="rect">
            <a:avLst/>
          </a:prstGeom>
          <a:noFill/>
        </p:spPr>
        <p:txBody>
          <a:bodyPr wrap="square" rtlCol="0">
            <a:spAutoFit/>
          </a:bodyPr>
          <a:lstStyle/>
          <a:p>
            <a:pPr algn="ctr"/>
            <a:r>
              <a:rPr lang="en-GB" sz="2400" dirty="0">
                <a:latin typeface="Calibri" panose="020F0502020204030204" pitchFamily="34" charset="0"/>
                <a:cs typeface="Calibri" panose="020F0502020204030204" pitchFamily="34" charset="0"/>
              </a:rPr>
              <a:t>Supported by the Gatsby Charitable Foundation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GB" dirty="0"/>
              <a:t>Your role</a:t>
            </a:r>
            <a:endParaRPr dirty="0"/>
          </a:p>
        </p:txBody>
      </p:sp>
      <p:sp>
        <p:nvSpPr>
          <p:cNvPr id="99" name="Shape 99"/>
          <p:cNvSpPr txBox="1">
            <a:spLocks noGrp="1"/>
          </p:cNvSpPr>
          <p:nvPr>
            <p:ph type="body" idx="1"/>
          </p:nvPr>
        </p:nvSpPr>
        <p:spPr>
          <a:xfrm>
            <a:off x="838200" y="1528444"/>
            <a:ext cx="9873343" cy="4792345"/>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800"/>
              <a:buFont typeface="Arial"/>
              <a:buChar char="•"/>
            </a:pPr>
            <a:r>
              <a:rPr lang="en-GB" sz="2800" b="0" i="0" u="none" strike="noStrike" cap="none" dirty="0">
                <a:solidFill>
                  <a:schemeClr val="dk1"/>
                </a:solidFill>
                <a:latin typeface="Calibri"/>
                <a:ea typeface="Calibri"/>
                <a:cs typeface="Calibri"/>
                <a:sym typeface="Calibri"/>
              </a:rPr>
              <a:t>The intention of this project is to produce an effective way of supporting secondary schools in developing a policy relating to practical work in science.</a:t>
            </a:r>
          </a:p>
          <a:p>
            <a:pPr marL="228600" marR="0" lvl="0" indent="-228600" algn="l" rtl="0">
              <a:lnSpc>
                <a:spcPct val="90000"/>
              </a:lnSpc>
              <a:spcBef>
                <a:spcPts val="0"/>
              </a:spcBef>
              <a:spcAft>
                <a:spcPts val="0"/>
              </a:spcAft>
              <a:buClr>
                <a:schemeClr val="dk1"/>
              </a:buClr>
              <a:buSzPts val="2800"/>
              <a:buFont typeface="Arial"/>
              <a:buChar char="•"/>
            </a:pPr>
            <a:r>
              <a:rPr lang="en-GB" dirty="0"/>
              <a:t>Trial schools have several roles to play in supporting this:</a:t>
            </a:r>
          </a:p>
          <a:p>
            <a:pPr marL="685800" lvl="1" indent="-228600">
              <a:spcBef>
                <a:spcPts val="0"/>
              </a:spcBef>
              <a:buSzPts val="2800"/>
            </a:pPr>
            <a:r>
              <a:rPr lang="en-GB" dirty="0"/>
              <a:t>Trying out resources and activities and commenting upon their effectiveness in terms of how well they support policy development.</a:t>
            </a:r>
          </a:p>
          <a:p>
            <a:pPr marL="685800" lvl="1" indent="-228600">
              <a:spcBef>
                <a:spcPts val="0"/>
              </a:spcBef>
              <a:buSzPts val="2800"/>
            </a:pPr>
            <a:r>
              <a:rPr lang="en-GB" dirty="0"/>
              <a:t>Evaluating resources from the point of view of session leaders, i.e. whether they are fit for purpose in supporting school based CPD.</a:t>
            </a:r>
          </a:p>
          <a:p>
            <a:pPr marL="685800" lvl="1" indent="-228600">
              <a:spcBef>
                <a:spcPts val="0"/>
              </a:spcBef>
              <a:buSzPts val="2800"/>
            </a:pPr>
            <a:r>
              <a:rPr lang="en-GB" dirty="0"/>
              <a:t>Commenting upon the suitability of resources to be used more widely, i.e. by schools other than those being part of the pilot.</a:t>
            </a:r>
          </a:p>
          <a:p>
            <a:pPr marL="685800" lvl="1" indent="-228600">
              <a:spcBef>
                <a:spcPts val="0"/>
              </a:spcBef>
              <a:buSzPts val="2800"/>
            </a:pPr>
            <a:endParaRPr dirty="0"/>
          </a:p>
        </p:txBody>
      </p:sp>
      <p:pic>
        <p:nvPicPr>
          <p:cNvPr id="100" name="Shape 100"/>
          <p:cNvPicPr preferRelativeResize="0"/>
          <p:nvPr/>
        </p:nvPicPr>
        <p:blipFill>
          <a:blip r:embed="rId3">
            <a:alphaModFix/>
          </a:blip>
          <a:stretch>
            <a:fillRect/>
          </a:stretch>
        </p:blipFill>
        <p:spPr>
          <a:xfrm>
            <a:off x="11366500" y="0"/>
            <a:ext cx="825500" cy="6858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903514" y="1410154"/>
            <a:ext cx="3799114"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GB" dirty="0"/>
              <a:t>Influences on the teacher of practical science</a:t>
            </a:r>
            <a:endParaRPr dirty="0"/>
          </a:p>
        </p:txBody>
      </p:sp>
      <p:pic>
        <p:nvPicPr>
          <p:cNvPr id="107" name="Shape 107"/>
          <p:cNvPicPr preferRelativeResize="0"/>
          <p:nvPr/>
        </p:nvPicPr>
        <p:blipFill>
          <a:blip r:embed="rId3">
            <a:alphaModFix/>
          </a:blip>
          <a:stretch>
            <a:fillRect/>
          </a:stretch>
        </p:blipFill>
        <p:spPr>
          <a:xfrm>
            <a:off x="11366500" y="0"/>
            <a:ext cx="825500" cy="6858000"/>
          </a:xfrm>
          <a:prstGeom prst="rect">
            <a:avLst/>
          </a:prstGeom>
          <a:noFill/>
          <a:ln>
            <a:noFill/>
          </a:ln>
        </p:spPr>
      </p:pic>
      <p:graphicFrame>
        <p:nvGraphicFramePr>
          <p:cNvPr id="4" name="Diagram 3">
            <a:extLst>
              <a:ext uri="{FF2B5EF4-FFF2-40B4-BE49-F238E27FC236}">
                <a16:creationId xmlns:a16="http://schemas.microsoft.com/office/drawing/2014/main" xmlns="" id="{F30542BA-E75E-4204-A98E-743EED02E46F}"/>
              </a:ext>
            </a:extLst>
          </p:cNvPr>
          <p:cNvGraphicFramePr/>
          <p:nvPr>
            <p:extLst>
              <p:ext uri="{D42A27DB-BD31-4B8C-83A1-F6EECF244321}">
                <p14:modId xmlns:p14="http://schemas.microsoft.com/office/powerpoint/2010/main" val="630657763"/>
              </p:ext>
            </p:extLst>
          </p:nvPr>
        </p:nvGraphicFramePr>
        <p:xfrm>
          <a:off x="838199" y="435935"/>
          <a:ext cx="10087947" cy="57023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3" name="Straight Arrow Connector 2">
            <a:extLst>
              <a:ext uri="{FF2B5EF4-FFF2-40B4-BE49-F238E27FC236}">
                <a16:creationId xmlns:a16="http://schemas.microsoft.com/office/drawing/2014/main" xmlns="" id="{2FE7BC57-2247-42C1-9D3A-75F6D36AAAB5}"/>
              </a:ext>
            </a:extLst>
          </p:cNvPr>
          <p:cNvCxnSpPr>
            <a:cxnSpLocks/>
          </p:cNvCxnSpPr>
          <p:nvPr/>
        </p:nvCxnSpPr>
        <p:spPr>
          <a:xfrm>
            <a:off x="5847907" y="2179675"/>
            <a:ext cx="0" cy="40403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xmlns="" id="{B4C4B48A-4DC1-4FC8-9DCE-4EB7703DE334}"/>
              </a:ext>
            </a:extLst>
          </p:cNvPr>
          <p:cNvCxnSpPr>
            <a:cxnSpLocks/>
          </p:cNvCxnSpPr>
          <p:nvPr/>
        </p:nvCxnSpPr>
        <p:spPr>
          <a:xfrm flipH="1" flipV="1">
            <a:off x="7006856" y="4082903"/>
            <a:ext cx="1364511" cy="32960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xmlns="" id="{C3306F62-256C-4DCA-8114-449FCDBF1937}"/>
              </a:ext>
            </a:extLst>
          </p:cNvPr>
          <p:cNvCxnSpPr>
            <a:cxnSpLocks/>
          </p:cNvCxnSpPr>
          <p:nvPr/>
        </p:nvCxnSpPr>
        <p:spPr>
          <a:xfrm flipV="1">
            <a:off x="3242930" y="4082903"/>
            <a:ext cx="1459698" cy="32960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838200" y="-18661"/>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GB" sz="4400" b="0" i="0" u="none" strike="noStrike" cap="none" dirty="0">
                <a:solidFill>
                  <a:schemeClr val="dk1"/>
                </a:solidFill>
                <a:latin typeface="Calibri"/>
                <a:ea typeface="Calibri"/>
                <a:cs typeface="Calibri"/>
                <a:sym typeface="Calibri"/>
              </a:rPr>
              <a:t>Components of the resources</a:t>
            </a:r>
            <a:endParaRPr dirty="0"/>
          </a:p>
        </p:txBody>
      </p:sp>
      <p:sp>
        <p:nvSpPr>
          <p:cNvPr id="113" name="Shape 113"/>
          <p:cNvSpPr txBox="1">
            <a:spLocks noGrp="1"/>
          </p:cNvSpPr>
          <p:nvPr>
            <p:ph type="body" idx="1"/>
          </p:nvPr>
        </p:nvSpPr>
        <p:spPr>
          <a:xfrm>
            <a:off x="825500" y="967209"/>
            <a:ext cx="10515600" cy="4351338"/>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None/>
            </a:pPr>
            <a:r>
              <a:rPr lang="en-GB" sz="2400" b="0" i="0" u="none" strike="noStrike" cap="none" dirty="0">
                <a:solidFill>
                  <a:schemeClr val="dk1"/>
                </a:solidFill>
                <a:latin typeface="Calibri"/>
                <a:ea typeface="Calibri"/>
                <a:cs typeface="Calibri"/>
                <a:sym typeface="Calibri"/>
              </a:rPr>
              <a:t>Designed to be:</a:t>
            </a:r>
          </a:p>
          <a:p>
            <a:pPr marL="228600" marR="0" lvl="0" indent="-228600" algn="l" rtl="0">
              <a:lnSpc>
                <a:spcPct val="90000"/>
              </a:lnSpc>
              <a:spcBef>
                <a:spcPts val="0"/>
              </a:spcBef>
              <a:spcAft>
                <a:spcPts val="0"/>
              </a:spcAft>
              <a:buClr>
                <a:schemeClr val="dk1"/>
              </a:buClr>
              <a:buSzPts val="2800"/>
              <a:buFont typeface="Arial"/>
              <a:buChar char="•"/>
            </a:pPr>
            <a:r>
              <a:rPr lang="en-GB" sz="2400" dirty="0"/>
              <a:t>Used flexibly</a:t>
            </a:r>
          </a:p>
          <a:p>
            <a:pPr marL="228600" marR="0" lvl="0" indent="-228600" algn="l" rtl="0">
              <a:lnSpc>
                <a:spcPct val="90000"/>
              </a:lnSpc>
              <a:spcBef>
                <a:spcPts val="0"/>
              </a:spcBef>
              <a:spcAft>
                <a:spcPts val="0"/>
              </a:spcAft>
              <a:buClr>
                <a:schemeClr val="dk1"/>
              </a:buClr>
              <a:buSzPts val="2800"/>
              <a:buFont typeface="Arial"/>
              <a:buChar char="•"/>
            </a:pPr>
            <a:r>
              <a:rPr lang="en-GB" sz="2400" dirty="0"/>
              <a:t>Led by school based staff</a:t>
            </a:r>
          </a:p>
          <a:p>
            <a:pPr marL="228600" marR="0" lvl="0" indent="-228600" algn="l" rtl="0">
              <a:lnSpc>
                <a:spcPct val="90000"/>
              </a:lnSpc>
              <a:spcBef>
                <a:spcPts val="0"/>
              </a:spcBef>
              <a:spcAft>
                <a:spcPts val="0"/>
              </a:spcAft>
              <a:buClr>
                <a:schemeClr val="dk1"/>
              </a:buClr>
              <a:buSzPts val="2800"/>
              <a:buFont typeface="Arial"/>
              <a:buChar char="•"/>
            </a:pPr>
            <a:r>
              <a:rPr lang="en-GB" sz="2400" dirty="0"/>
              <a:t>Instrumental in the development of an effective policy</a:t>
            </a:r>
            <a:endParaRPr sz="2400" dirty="0"/>
          </a:p>
          <a:p>
            <a:pPr marL="0" marR="0" lvl="0" indent="0" algn="l" rtl="0">
              <a:lnSpc>
                <a:spcPct val="90000"/>
              </a:lnSpc>
              <a:spcBef>
                <a:spcPts val="1000"/>
              </a:spcBef>
              <a:spcAft>
                <a:spcPts val="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p:txBody>
      </p:sp>
      <p:pic>
        <p:nvPicPr>
          <p:cNvPr id="115" name="Shape 115"/>
          <p:cNvPicPr preferRelativeResize="0"/>
          <p:nvPr/>
        </p:nvPicPr>
        <p:blipFill>
          <a:blip r:embed="rId3">
            <a:alphaModFix/>
          </a:blip>
          <a:stretch>
            <a:fillRect/>
          </a:stretch>
        </p:blipFill>
        <p:spPr>
          <a:xfrm>
            <a:off x="11366500" y="0"/>
            <a:ext cx="825500" cy="6858000"/>
          </a:xfrm>
          <a:prstGeom prst="rect">
            <a:avLst/>
          </a:prstGeom>
          <a:noFill/>
          <a:ln>
            <a:noFill/>
          </a:ln>
        </p:spPr>
      </p:pic>
      <p:graphicFrame>
        <p:nvGraphicFramePr>
          <p:cNvPr id="2" name="Table 1">
            <a:extLst>
              <a:ext uri="{FF2B5EF4-FFF2-40B4-BE49-F238E27FC236}">
                <a16:creationId xmlns:a16="http://schemas.microsoft.com/office/drawing/2014/main" xmlns="" id="{44452B94-B26E-4AC5-8300-10E9558172CA}"/>
              </a:ext>
            </a:extLst>
          </p:cNvPr>
          <p:cNvGraphicFramePr>
            <a:graphicFrameLocks noGrp="1"/>
          </p:cNvGraphicFramePr>
          <p:nvPr>
            <p:extLst>
              <p:ext uri="{D42A27DB-BD31-4B8C-83A1-F6EECF244321}">
                <p14:modId xmlns:p14="http://schemas.microsoft.com/office/powerpoint/2010/main" val="1476375295"/>
              </p:ext>
            </p:extLst>
          </p:nvPr>
        </p:nvGraphicFramePr>
        <p:xfrm>
          <a:off x="467833" y="2423400"/>
          <a:ext cx="10669549" cy="4402455"/>
        </p:xfrm>
        <a:graphic>
          <a:graphicData uri="http://schemas.openxmlformats.org/drawingml/2006/table">
            <a:tbl>
              <a:tblPr bandRow="1">
                <a:tableStyleId>{A7D72C56-ADE2-4C3E-9D90-BC4723334189}</a:tableStyleId>
              </a:tblPr>
              <a:tblGrid>
                <a:gridCol w="893134">
                  <a:extLst>
                    <a:ext uri="{9D8B030D-6E8A-4147-A177-3AD203B41FA5}">
                      <a16:colId xmlns:a16="http://schemas.microsoft.com/office/drawing/2014/main" xmlns="" val="4198777467"/>
                    </a:ext>
                  </a:extLst>
                </a:gridCol>
                <a:gridCol w="1917492">
                  <a:extLst>
                    <a:ext uri="{9D8B030D-6E8A-4147-A177-3AD203B41FA5}">
                      <a16:colId xmlns:a16="http://schemas.microsoft.com/office/drawing/2014/main" xmlns="" val="3561912884"/>
                    </a:ext>
                  </a:extLst>
                </a:gridCol>
                <a:gridCol w="7858923">
                  <a:extLst>
                    <a:ext uri="{9D8B030D-6E8A-4147-A177-3AD203B41FA5}">
                      <a16:colId xmlns:a16="http://schemas.microsoft.com/office/drawing/2014/main" xmlns="" val="333282695"/>
                    </a:ext>
                  </a:extLst>
                </a:gridCol>
              </a:tblGrid>
              <a:tr h="266205">
                <a:tc>
                  <a: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rPr>
                        <a:t>Module</a:t>
                      </a:r>
                    </a:p>
                  </a:txBody>
                  <a:tcPr marL="68580" marR="68580" marT="0" marB="0"/>
                </a:tc>
                <a:tc>
                  <a:txBody>
                    <a:bodyPr/>
                    <a:lstStyle/>
                    <a:p>
                      <a:pPr>
                        <a:lnSpc>
                          <a:spcPct val="107000"/>
                        </a:lnSpc>
                        <a:spcAft>
                          <a:spcPts val="800"/>
                        </a:spcAft>
                      </a:pPr>
                      <a:r>
                        <a:rPr lang="en-GB" sz="1800">
                          <a:effectLst/>
                        </a:rPr>
                        <a:t>Title</a:t>
                      </a:r>
                      <a:endParaRPr lang="en-GB" sz="180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dirty="0">
                          <a:effectLst/>
                        </a:rPr>
                        <a:t>Function</a:t>
                      </a:r>
                      <a:endParaRPr lang="en-GB" sz="1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936372350"/>
                  </a:ext>
                </a:extLst>
              </a:tr>
              <a:tr h="402318">
                <a:tc>
                  <a:txBody>
                    <a:bodyPr/>
                    <a:lstStyle/>
                    <a:p>
                      <a:pPr algn="ctr">
                        <a:lnSpc>
                          <a:spcPct val="107000"/>
                        </a:lnSpc>
                        <a:spcAft>
                          <a:spcPts val="800"/>
                        </a:spcAft>
                      </a:pPr>
                      <a:r>
                        <a:rPr lang="en-GB" sz="1800">
                          <a:effectLst/>
                        </a:rPr>
                        <a:t>1</a:t>
                      </a:r>
                      <a:endParaRPr lang="en-GB" sz="180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rPr>
                        <a:t>Introduction</a:t>
                      </a:r>
                    </a:p>
                  </a:txBody>
                  <a:tcPr marL="68580" marR="68580" marT="0" marB="0"/>
                </a:tc>
                <a:tc>
                  <a: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rPr>
                        <a:t>To explain the background to the project, its aims, structure and intended outcomes.</a:t>
                      </a:r>
                    </a:p>
                  </a:txBody>
                  <a:tcPr marL="68580" marR="68580" marT="0" marB="0"/>
                </a:tc>
                <a:extLst>
                  <a:ext uri="{0D108BD9-81ED-4DB2-BD59-A6C34878D82A}">
                    <a16:rowId xmlns:a16="http://schemas.microsoft.com/office/drawing/2014/main" xmlns="" val="889012588"/>
                  </a:ext>
                </a:extLst>
              </a:tr>
              <a:tr h="415555">
                <a:tc>
                  <a:txBody>
                    <a:bodyPr/>
                    <a:lstStyle/>
                    <a:p>
                      <a:pPr algn="ctr">
                        <a:lnSpc>
                          <a:spcPct val="107000"/>
                        </a:lnSpc>
                        <a:spcAft>
                          <a:spcPts val="800"/>
                        </a:spcAft>
                      </a:pPr>
                      <a:r>
                        <a:rPr lang="en-GB" sz="1800">
                          <a:effectLst/>
                        </a:rPr>
                        <a:t>2</a:t>
                      </a:r>
                      <a:endParaRPr lang="en-GB" sz="180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dirty="0">
                          <a:effectLst/>
                        </a:rPr>
                        <a:t>Purposes</a:t>
                      </a:r>
                      <a:endParaRPr lang="en-GB" sz="1800" dirty="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a:effectLst/>
                        </a:rPr>
                        <a:t>To explore the purposes of practical science so that the policy developed reflects and supports the full range.</a:t>
                      </a:r>
                      <a:endParaRPr lang="en-GB" sz="18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3230056"/>
                  </a:ext>
                </a:extLst>
              </a:tr>
              <a:tr h="538433">
                <a:tc>
                  <a:txBody>
                    <a:bodyPr/>
                    <a:lstStyle/>
                    <a:p>
                      <a:pPr algn="ctr">
                        <a:lnSpc>
                          <a:spcPct val="107000"/>
                        </a:lnSpc>
                        <a:spcAft>
                          <a:spcPts val="800"/>
                        </a:spcAft>
                      </a:pPr>
                      <a:r>
                        <a:rPr lang="en-GB" sz="1800">
                          <a:effectLst/>
                        </a:rPr>
                        <a:t>3</a:t>
                      </a:r>
                      <a:endParaRPr lang="en-GB" sz="180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dirty="0">
                          <a:effectLst/>
                        </a:rPr>
                        <a:t>Planning </a:t>
                      </a:r>
                      <a:endParaRPr lang="en-GB" sz="1800" dirty="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dirty="0">
                          <a:effectLst/>
                        </a:rPr>
                        <a:t>To develop an understanding of how practical science could be incorporated and provided for in the curriculum.</a:t>
                      </a:r>
                      <a:endParaRPr lang="en-GB" sz="1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879480047"/>
                  </a:ext>
                </a:extLst>
              </a:tr>
              <a:tr h="538433">
                <a:tc>
                  <a:txBody>
                    <a:bodyPr/>
                    <a:lstStyle/>
                    <a:p>
                      <a:pPr algn="ctr">
                        <a:lnSpc>
                          <a:spcPct val="107000"/>
                        </a:lnSpc>
                        <a:spcAft>
                          <a:spcPts val="800"/>
                        </a:spcAft>
                      </a:pPr>
                      <a:r>
                        <a:rPr lang="en-GB" sz="1800">
                          <a:effectLst/>
                        </a:rPr>
                        <a:t>4</a:t>
                      </a:r>
                      <a:endParaRPr lang="en-GB" sz="180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dirty="0">
                          <a:effectLst/>
                        </a:rPr>
                        <a:t>Progression</a:t>
                      </a:r>
                      <a:endParaRPr lang="en-GB" sz="1800" dirty="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a:effectLst/>
                        </a:rPr>
                        <a:t>To explore how practical science should become progressively more challenging through the secondary phase and considering policy implications.</a:t>
                      </a:r>
                      <a:endParaRPr lang="en-GB" sz="18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2578070000"/>
                  </a:ext>
                </a:extLst>
              </a:tr>
              <a:tr h="415555">
                <a:tc>
                  <a:txBody>
                    <a:bodyPr/>
                    <a:lstStyle/>
                    <a:p>
                      <a:pPr algn="ctr">
                        <a:lnSpc>
                          <a:spcPct val="107000"/>
                        </a:lnSpc>
                        <a:spcAft>
                          <a:spcPts val="800"/>
                        </a:spcAft>
                      </a:pPr>
                      <a:r>
                        <a:rPr lang="en-GB" sz="1800">
                          <a:effectLst/>
                        </a:rPr>
                        <a:t>5</a:t>
                      </a:r>
                      <a:endParaRPr lang="en-GB" sz="180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dirty="0">
                          <a:effectLst/>
                        </a:rPr>
                        <a:t>Inclusion</a:t>
                      </a:r>
                      <a:endParaRPr lang="en-GB" sz="1800" dirty="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a:effectLst/>
                        </a:rPr>
                        <a:t>To consider how principles and practice relating to inclusion of students impact upon policy on practical work in science.</a:t>
                      </a:r>
                      <a:endParaRPr lang="en-GB" sz="18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867403570"/>
                  </a:ext>
                </a:extLst>
              </a:tr>
              <a:tr h="538433">
                <a:tc>
                  <a:txBody>
                    <a:bodyPr/>
                    <a:lstStyle/>
                    <a:p>
                      <a:pPr algn="ctr">
                        <a:lnSpc>
                          <a:spcPct val="107000"/>
                        </a:lnSpc>
                        <a:spcAft>
                          <a:spcPts val="800"/>
                        </a:spcAft>
                      </a:pPr>
                      <a:r>
                        <a:rPr lang="en-GB" sz="1800">
                          <a:effectLst/>
                        </a:rPr>
                        <a:t>6</a:t>
                      </a:r>
                      <a:endParaRPr lang="en-GB" sz="180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dirty="0">
                          <a:effectLst/>
                        </a:rPr>
                        <a:t>Support</a:t>
                      </a:r>
                      <a:endParaRPr lang="en-GB" sz="1800" dirty="0">
                        <a:effectLst/>
                        <a:latin typeface="Calibri" panose="020F050202020403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en-GB" sz="1800" dirty="0">
                          <a:effectLst/>
                        </a:rPr>
                        <a:t>To explore the implications for teaching and non-teaching staff of delivering practical science effectively and developing supporting policy.</a:t>
                      </a:r>
                      <a:endParaRPr lang="en-GB" sz="1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85921112"/>
                  </a:ext>
                </a:extLst>
              </a:tr>
              <a:tr h="538433">
                <a:tc>
                  <a:txBody>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rPr>
                        <a:t>7</a:t>
                      </a:r>
                    </a:p>
                  </a:txBody>
                  <a:tcPr marL="68580" marR="68580" marT="0" marB="0"/>
                </a:tc>
                <a:tc>
                  <a: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rPr>
                        <a:t>Producing a policy</a:t>
                      </a:r>
                    </a:p>
                  </a:txBody>
                  <a:tcPr marL="68580" marR="68580" marT="0" marB="0"/>
                </a:tc>
                <a:tc>
                  <a:txBody>
                    <a:bodyPr/>
                    <a:lstStyle/>
                    <a:p>
                      <a:pPr marL="0" marR="0" lvl="0" indent="0" algn="l" defTabSz="914400" rtl="0" eaLnBrk="1" fontAlgn="auto" latinLnBrk="0" hangingPunct="1">
                        <a:lnSpc>
                          <a:spcPct val="107000"/>
                        </a:lnSpc>
                        <a:spcBef>
                          <a:spcPts val="0"/>
                        </a:spcBef>
                        <a:spcAft>
                          <a:spcPts val="800"/>
                        </a:spcAft>
                        <a:buClr>
                          <a:srgbClr val="000000"/>
                        </a:buClr>
                        <a:buSzTx/>
                        <a:buFont typeface="Arial"/>
                        <a:buNone/>
                        <a:tabLst/>
                        <a:defRPr/>
                      </a:pPr>
                      <a:r>
                        <a:rPr lang="en-GB" sz="1800" dirty="0">
                          <a:effectLst/>
                        </a:rPr>
                        <a:t>To support the process and skills of developing policy statements that have a positive impact upon </a:t>
                      </a:r>
                      <a:r>
                        <a:rPr lang="en-GB" sz="1800">
                          <a:effectLst/>
                        </a:rPr>
                        <a:t>practice.</a:t>
                      </a:r>
                      <a:endParaRPr lang="en-GB" sz="1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3943530417"/>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838200" y="197174"/>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GB" sz="4400" b="0" i="0" u="none" strike="noStrike" cap="none" dirty="0">
                <a:solidFill>
                  <a:schemeClr val="dk1"/>
                </a:solidFill>
                <a:latin typeface="Calibri"/>
                <a:ea typeface="Calibri"/>
                <a:cs typeface="Calibri"/>
                <a:sym typeface="Calibri"/>
              </a:rPr>
              <a:t>Key points about a policy</a:t>
            </a:r>
            <a:endParaRPr dirty="0"/>
          </a:p>
        </p:txBody>
      </p:sp>
      <p:sp>
        <p:nvSpPr>
          <p:cNvPr id="121" name="Shape 121"/>
          <p:cNvSpPr txBox="1">
            <a:spLocks noGrp="1"/>
          </p:cNvSpPr>
          <p:nvPr>
            <p:ph type="body" idx="1"/>
          </p:nvPr>
        </p:nvSpPr>
        <p:spPr>
          <a:xfrm>
            <a:off x="838200" y="1253331"/>
            <a:ext cx="10515600" cy="4351338"/>
          </a:xfrm>
          <a:prstGeom prst="rect">
            <a:avLst/>
          </a:prstGeom>
          <a:noFill/>
          <a:ln>
            <a:noFill/>
          </a:ln>
        </p:spPr>
        <p:txBody>
          <a:bodyPr spcFirstLastPara="1" wrap="square" lIns="91425" tIns="45700" rIns="91425" bIns="45700" anchor="t" anchorCtr="0">
            <a:noAutofit/>
          </a:bodyPr>
          <a:lstStyle/>
          <a:p>
            <a:pPr lvl="0"/>
            <a:r>
              <a:rPr lang="en-GB" dirty="0"/>
              <a:t>A policy is what actually guides and informs practice.  If what a department does in practice is informed by certain values and assumptions, then it is this that is the real policy. </a:t>
            </a:r>
          </a:p>
          <a:p>
            <a:pPr lvl="0"/>
            <a:r>
              <a:rPr lang="en-GB" dirty="0"/>
              <a:t>A policy should be developed from a variety of influences and constraints, such as:</a:t>
            </a:r>
          </a:p>
          <a:p>
            <a:pPr lvl="1"/>
            <a:r>
              <a:rPr lang="en-GB" dirty="0"/>
              <a:t>Whole school policies</a:t>
            </a:r>
          </a:p>
          <a:p>
            <a:pPr lvl="1"/>
            <a:r>
              <a:rPr lang="en-GB" dirty="0"/>
              <a:t>Health &amp; safety regulations</a:t>
            </a:r>
          </a:p>
          <a:p>
            <a:pPr lvl="1"/>
            <a:r>
              <a:rPr lang="en-GB" dirty="0"/>
              <a:t>Awarding body requirements</a:t>
            </a:r>
          </a:p>
          <a:p>
            <a:pPr lvl="1"/>
            <a:r>
              <a:rPr lang="en-GB" dirty="0"/>
              <a:t>Values and attitudes of team members</a:t>
            </a:r>
          </a:p>
          <a:p>
            <a:pPr lvl="0"/>
            <a:r>
              <a:rPr lang="en-GB" dirty="0"/>
              <a:t>Policies need to be revisited and refreshed:</a:t>
            </a:r>
          </a:p>
          <a:p>
            <a:pPr lvl="1"/>
            <a:r>
              <a:rPr lang="en-GB" dirty="0"/>
              <a:t>To ensure they are still appropriate </a:t>
            </a:r>
          </a:p>
          <a:p>
            <a:pPr lvl="1"/>
            <a:r>
              <a:rPr lang="en-GB" dirty="0"/>
              <a:t>To ensure that team members, including new members, are familiar with them</a:t>
            </a:r>
          </a:p>
          <a:p>
            <a:pPr marL="228600" marR="0" lvl="0" indent="-228600" algn="l" rtl="0">
              <a:lnSpc>
                <a:spcPct val="80000"/>
              </a:lnSpc>
              <a:spcBef>
                <a:spcPts val="0"/>
              </a:spcBef>
              <a:spcAft>
                <a:spcPts val="0"/>
              </a:spcAft>
              <a:buClr>
                <a:schemeClr val="dk1"/>
              </a:buClr>
              <a:buSzPts val="2800"/>
              <a:buFont typeface="Arial"/>
              <a:buChar char="•"/>
            </a:pPr>
            <a:endParaRPr dirty="0"/>
          </a:p>
        </p:txBody>
      </p:sp>
      <p:pic>
        <p:nvPicPr>
          <p:cNvPr id="122" name="Shape 122"/>
          <p:cNvPicPr preferRelativeResize="0"/>
          <p:nvPr/>
        </p:nvPicPr>
        <p:blipFill>
          <a:blip r:embed="rId3">
            <a:alphaModFix/>
          </a:blip>
          <a:stretch>
            <a:fillRect/>
          </a:stretch>
        </p:blipFill>
        <p:spPr>
          <a:xfrm>
            <a:off x="11366500" y="0"/>
            <a:ext cx="825500" cy="68580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GB" dirty="0"/>
              <a:t>Purposes of practical science</a:t>
            </a:r>
            <a:endParaRPr dirty="0"/>
          </a:p>
        </p:txBody>
      </p:sp>
      <p:sp>
        <p:nvSpPr>
          <p:cNvPr id="128" name="Shape 128"/>
          <p:cNvSpPr txBox="1">
            <a:spLocks noGrp="1"/>
          </p:cNvSpPr>
          <p:nvPr>
            <p:ph type="body" idx="1"/>
          </p:nvPr>
        </p:nvSpPr>
        <p:spPr>
          <a:xfrm>
            <a:off x="838200" y="1565031"/>
            <a:ext cx="10125269" cy="4611932"/>
          </a:xfrm>
          <a:prstGeom prst="rect">
            <a:avLst/>
          </a:prstGeom>
          <a:noFill/>
          <a:ln>
            <a:noFill/>
          </a:ln>
        </p:spPr>
        <p:txBody>
          <a:bodyPr spcFirstLastPara="1" wrap="square" lIns="91425" tIns="45700" rIns="91425" bIns="45700" anchor="t" anchorCtr="0">
            <a:noAutofit/>
          </a:bodyPr>
          <a:lstStyle/>
          <a:p>
            <a:pPr lvl="0"/>
            <a:r>
              <a:rPr lang="en-GB" dirty="0"/>
              <a:t>To teach the principles of scientific enquiry.</a:t>
            </a:r>
          </a:p>
          <a:p>
            <a:pPr lvl="0"/>
            <a:r>
              <a:rPr lang="en-GB" dirty="0"/>
              <a:t>To improve understanding of theory through practical experience.</a:t>
            </a:r>
          </a:p>
          <a:p>
            <a:pPr lvl="0"/>
            <a:r>
              <a:rPr lang="en-GB" dirty="0"/>
              <a:t>To teach specific practical skills, such as measurement and observation, that may be useful in future study or employment.</a:t>
            </a:r>
          </a:p>
          <a:p>
            <a:pPr lvl="0"/>
            <a:r>
              <a:rPr lang="en-GB" dirty="0"/>
              <a:t>To motivate and engage students.</a:t>
            </a:r>
          </a:p>
          <a:p>
            <a:pPr lvl="0"/>
            <a:r>
              <a:rPr lang="en-GB" dirty="0"/>
              <a:t>To develop higher level skills and attributes such as communication, teamwork and perseverance.</a:t>
            </a:r>
          </a:p>
          <a:p>
            <a:pPr lvl="0"/>
            <a:endParaRPr lang="en-GB" dirty="0"/>
          </a:p>
          <a:p>
            <a:pPr marL="50800" lvl="0" indent="0">
              <a:buNone/>
            </a:pPr>
            <a:r>
              <a:rPr lang="en-GB" dirty="0"/>
              <a:t>Good Practical Science, Gatsby Foundation, 2017</a:t>
            </a:r>
          </a:p>
          <a:p>
            <a:pPr marL="685800" marR="0" lvl="1" indent="-76200" algn="l" rtl="0">
              <a:lnSpc>
                <a:spcPct val="90000"/>
              </a:lnSpc>
              <a:spcBef>
                <a:spcPts val="500"/>
              </a:spcBef>
              <a:spcAft>
                <a:spcPts val="0"/>
              </a:spcAft>
              <a:buClr>
                <a:schemeClr val="dk1"/>
              </a:buClr>
              <a:buSzPts val="2400"/>
              <a:buFont typeface="Arial"/>
              <a:buNone/>
            </a:pPr>
            <a:endParaRPr sz="2400" b="0" i="0" u="none" strike="noStrike" cap="none" dirty="0">
              <a:solidFill>
                <a:schemeClr val="dk1"/>
              </a:solidFill>
              <a:latin typeface="Calibri"/>
              <a:ea typeface="Calibri"/>
              <a:cs typeface="Calibri"/>
              <a:sym typeface="Calibri"/>
            </a:endParaRPr>
          </a:p>
        </p:txBody>
      </p:sp>
      <p:pic>
        <p:nvPicPr>
          <p:cNvPr id="129" name="Shape 129"/>
          <p:cNvPicPr preferRelativeResize="0"/>
          <p:nvPr/>
        </p:nvPicPr>
        <p:blipFill>
          <a:blip r:embed="rId3">
            <a:alphaModFix/>
          </a:blip>
          <a:stretch>
            <a:fillRect/>
          </a:stretch>
        </p:blipFill>
        <p:spPr>
          <a:xfrm>
            <a:off x="11366500" y="0"/>
            <a:ext cx="825500" cy="6858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GB" sz="4400" b="0" i="0" u="none" strike="noStrike" cap="none" dirty="0">
                <a:solidFill>
                  <a:schemeClr val="dk1"/>
                </a:solidFill>
                <a:latin typeface="Calibri"/>
                <a:ea typeface="Calibri"/>
                <a:cs typeface="Calibri"/>
                <a:sym typeface="Calibri"/>
              </a:rPr>
              <a:t>Resources</a:t>
            </a:r>
            <a:endParaRPr dirty="0"/>
          </a:p>
        </p:txBody>
      </p:sp>
      <p:sp>
        <p:nvSpPr>
          <p:cNvPr id="135" name="Shape 135"/>
          <p:cNvSpPr txBox="1">
            <a:spLocks noGrp="1"/>
          </p:cNvSpPr>
          <p:nvPr>
            <p:ph type="body" idx="1"/>
          </p:nvPr>
        </p:nvSpPr>
        <p:spPr>
          <a:xfrm>
            <a:off x="838200" y="1825625"/>
            <a:ext cx="9919996" cy="4351338"/>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None/>
            </a:pPr>
            <a:r>
              <a:rPr lang="en-GB" sz="2800" b="0" i="0" u="none" strike="noStrike" cap="none" dirty="0">
                <a:solidFill>
                  <a:schemeClr val="dk1"/>
                </a:solidFill>
                <a:latin typeface="Calibri"/>
                <a:ea typeface="Calibri"/>
                <a:cs typeface="Calibri"/>
                <a:sym typeface="Calibri"/>
              </a:rPr>
              <a:t>In addition to resources for different modules:</a:t>
            </a:r>
          </a:p>
          <a:p>
            <a:pPr marL="228600" marR="0" lvl="0" indent="-228600" algn="l" rtl="0">
              <a:lnSpc>
                <a:spcPct val="90000"/>
              </a:lnSpc>
              <a:spcBef>
                <a:spcPts val="0"/>
              </a:spcBef>
              <a:spcAft>
                <a:spcPts val="0"/>
              </a:spcAft>
              <a:buClr>
                <a:schemeClr val="dk1"/>
              </a:buClr>
              <a:buSzPts val="2800"/>
              <a:buFont typeface="Arial"/>
              <a:buChar char="•"/>
            </a:pPr>
            <a:r>
              <a:rPr lang="en-GB" dirty="0"/>
              <a:t>Various practical activities suitable for use at KS3.  There is no expectation that schools should do all of these or that they shouldn’t do anything other than these.  Neither are they offered as being exemplary.  They will be used as a set of examples to promote discussion in various activities.</a:t>
            </a:r>
          </a:p>
          <a:p>
            <a:pPr marL="228600" marR="0" lvl="0" indent="-228600" algn="l" rtl="0">
              <a:lnSpc>
                <a:spcPct val="90000"/>
              </a:lnSpc>
              <a:spcBef>
                <a:spcPts val="0"/>
              </a:spcBef>
              <a:spcAft>
                <a:spcPts val="0"/>
              </a:spcAft>
              <a:buClr>
                <a:schemeClr val="dk1"/>
              </a:buClr>
              <a:buSzPts val="2800"/>
              <a:buFont typeface="Arial"/>
              <a:buChar char="•"/>
            </a:pPr>
            <a:r>
              <a:rPr lang="en-GB" dirty="0"/>
              <a:t>A summary document based on the apparatus and techniques skills that underpin all GCSE science courses.</a:t>
            </a:r>
          </a:p>
          <a:p>
            <a:pPr marL="228600" marR="0" lvl="0" indent="-228600" algn="l" rtl="0">
              <a:lnSpc>
                <a:spcPct val="90000"/>
              </a:lnSpc>
              <a:spcBef>
                <a:spcPts val="0"/>
              </a:spcBef>
              <a:spcAft>
                <a:spcPts val="0"/>
              </a:spcAft>
              <a:buClr>
                <a:schemeClr val="dk1"/>
              </a:buClr>
              <a:buSzPts val="2800"/>
              <a:buFont typeface="Arial"/>
              <a:buChar char="•"/>
            </a:pPr>
            <a:r>
              <a:rPr lang="en-GB" dirty="0"/>
              <a:t>Various documents designed to ease the capture of your experiences and facilitate to production of case studies to support other schools.</a:t>
            </a:r>
          </a:p>
        </p:txBody>
      </p:sp>
      <p:pic>
        <p:nvPicPr>
          <p:cNvPr id="136" name="Shape 136"/>
          <p:cNvPicPr preferRelativeResize="0"/>
          <p:nvPr/>
        </p:nvPicPr>
        <p:blipFill>
          <a:blip r:embed="rId3">
            <a:alphaModFix/>
          </a:blip>
          <a:stretch>
            <a:fillRect/>
          </a:stretch>
        </p:blipFill>
        <p:spPr>
          <a:xfrm>
            <a:off x="11366500" y="0"/>
            <a:ext cx="825500" cy="68580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GB" dirty="0"/>
              <a:t>References</a:t>
            </a:r>
            <a:endParaRPr dirty="0"/>
          </a:p>
        </p:txBody>
      </p:sp>
      <p:sp>
        <p:nvSpPr>
          <p:cNvPr id="142" name="Shape 142"/>
          <p:cNvSpPr txBox="1">
            <a:spLocks noGrp="1"/>
          </p:cNvSpPr>
          <p:nvPr>
            <p:ph type="body" idx="1"/>
          </p:nvPr>
        </p:nvSpPr>
        <p:spPr>
          <a:xfrm>
            <a:off x="838200" y="1517715"/>
            <a:ext cx="10515600" cy="4351338"/>
          </a:xfrm>
          <a:prstGeom prst="rect">
            <a:avLst/>
          </a:prstGeom>
          <a:noFill/>
          <a:ln>
            <a:noFill/>
          </a:ln>
        </p:spPr>
        <p:txBody>
          <a:bodyPr spcFirstLastPara="1" wrap="square" lIns="91425" tIns="45700" rIns="91425" bIns="45700" anchor="t" anchorCtr="0">
            <a:noAutofit/>
          </a:bodyPr>
          <a:lstStyle/>
          <a:p>
            <a:pPr lvl="0"/>
            <a:r>
              <a:rPr lang="en-GB" sz="2400" dirty="0">
                <a:hlinkClick r:id="rId3"/>
              </a:rPr>
              <a:t>Good Practical Science</a:t>
            </a:r>
            <a:r>
              <a:rPr lang="en-GB" sz="2400" dirty="0"/>
              <a:t>, Gatsby Foundation, 2017</a:t>
            </a:r>
          </a:p>
          <a:p>
            <a:pPr lvl="0"/>
            <a:r>
              <a:rPr lang="en-GB" sz="2400" dirty="0">
                <a:hlinkClick r:id="rId4"/>
              </a:rPr>
              <a:t>Getting practical - a framework for practical science in schools</a:t>
            </a:r>
            <a:r>
              <a:rPr lang="en-GB" sz="2400" dirty="0"/>
              <a:t>, ASE and partner organisations </a:t>
            </a:r>
          </a:p>
          <a:p>
            <a:pPr lvl="0"/>
            <a:r>
              <a:rPr lang="en-GB" sz="2400" dirty="0">
                <a:hlinkClick r:id="rId5"/>
              </a:rPr>
              <a:t>Practical Work in Science</a:t>
            </a:r>
            <a:r>
              <a:rPr lang="en-GB" sz="2400" dirty="0"/>
              <a:t>, SCORE </a:t>
            </a:r>
          </a:p>
          <a:p>
            <a:pPr lvl="0"/>
            <a:r>
              <a:rPr lang="en-GB" sz="2400" dirty="0">
                <a:hlinkClick r:id="rId6"/>
              </a:rPr>
              <a:t>National Strategies materials on How Science Works </a:t>
            </a:r>
            <a:endParaRPr lang="en-GB" sz="2400" dirty="0"/>
          </a:p>
          <a:p>
            <a:pPr lvl="0"/>
            <a:r>
              <a:rPr lang="en-GB" sz="2400" dirty="0">
                <a:hlinkClick r:id="rId7"/>
              </a:rPr>
              <a:t>Assessing Pupils’ Progress (APP) in Science</a:t>
            </a:r>
            <a:r>
              <a:rPr lang="en-GB" sz="2400" dirty="0"/>
              <a:t>, QCA </a:t>
            </a:r>
          </a:p>
          <a:p>
            <a:pPr lvl="0"/>
            <a:r>
              <a:rPr lang="en-GB" sz="2400" dirty="0"/>
              <a:t>Nuffield Foundation practical science websites:</a:t>
            </a:r>
          </a:p>
          <a:p>
            <a:pPr lvl="1"/>
            <a:r>
              <a:rPr lang="en-GB" dirty="0">
                <a:hlinkClick r:id="rId8"/>
              </a:rPr>
              <a:t>Practical Biology</a:t>
            </a:r>
            <a:endParaRPr lang="en-GB" dirty="0"/>
          </a:p>
          <a:p>
            <a:pPr lvl="1"/>
            <a:r>
              <a:rPr lang="en-GB" dirty="0">
                <a:hlinkClick r:id="rId9"/>
              </a:rPr>
              <a:t>Practical Chemistry</a:t>
            </a:r>
            <a:endParaRPr lang="en-GB" dirty="0"/>
          </a:p>
          <a:p>
            <a:pPr lvl="1"/>
            <a:r>
              <a:rPr lang="en-GB" dirty="0">
                <a:hlinkClick r:id="rId10"/>
              </a:rPr>
              <a:t>Practical Physics</a:t>
            </a:r>
            <a:endParaRPr lang="en-GB" dirty="0"/>
          </a:p>
        </p:txBody>
      </p:sp>
      <p:pic>
        <p:nvPicPr>
          <p:cNvPr id="143" name="Shape 143"/>
          <p:cNvPicPr preferRelativeResize="0"/>
          <p:nvPr/>
        </p:nvPicPr>
        <p:blipFill>
          <a:blip r:embed="rId11">
            <a:alphaModFix/>
          </a:blip>
          <a:stretch>
            <a:fillRect/>
          </a:stretch>
        </p:blipFill>
        <p:spPr>
          <a:xfrm>
            <a:off x="11366500" y="0"/>
            <a:ext cx="825500" cy="68580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1287</Words>
  <Application>Microsoft Office PowerPoint</Application>
  <PresentationFormat>Custom</PresentationFormat>
  <Paragraphs>91</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Introduction</vt:lpstr>
      <vt:lpstr>Your role</vt:lpstr>
      <vt:lpstr>Influences on the teacher of practical science</vt:lpstr>
      <vt:lpstr>Components of the resources</vt:lpstr>
      <vt:lpstr>Key points about a policy</vt:lpstr>
      <vt:lpstr>Purposes of practical science</vt:lpstr>
      <vt:lpstr>Resources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Inclusion</dc:title>
  <dc:creator>Marianne Cutler</dc:creator>
  <cp:lastModifiedBy>Karen Dyer</cp:lastModifiedBy>
  <cp:revision>30</cp:revision>
  <cp:lastPrinted>2018-06-14T08:58:42Z</cp:lastPrinted>
  <dcterms:modified xsi:type="dcterms:W3CDTF">2019-07-02T09:39:00Z</dcterms:modified>
</cp:coreProperties>
</file>