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9" r:id="rId2"/>
    <p:sldId id="262" r:id="rId3"/>
    <p:sldId id="256" r:id="rId4"/>
    <p:sldId id="257" r:id="rId5"/>
    <p:sldId id="265" r:id="rId6"/>
    <p:sldId id="273" r:id="rId7"/>
    <p:sldId id="261" r:id="rId8"/>
    <p:sldId id="270" r:id="rId9"/>
    <p:sldId id="27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 Lamb" initials="AL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88B"/>
    <a:srgbClr val="86BD24"/>
    <a:srgbClr val="00A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000" autoAdjust="0"/>
    <p:restoredTop sz="86535" autoAdjust="0"/>
  </p:normalViewPr>
  <p:slideViewPr>
    <p:cSldViewPr snapToGrid="0">
      <p:cViewPr varScale="1">
        <p:scale>
          <a:sx n="64" d="100"/>
          <a:sy n="64" d="100"/>
        </p:scale>
        <p:origin x="15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6CFD8-D152-4C12-90D2-DA98B6AEA473}" type="datetimeFigureOut">
              <a:rPr lang="en-GB" smtClean="0"/>
              <a:pPr/>
              <a:t>22/02/2016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D4B9C-D01D-41D8-8290-273F046405D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56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or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reativecommons.org/licenses/by-sa/2.5/pl" TargetMode="External"/><Relationship Id="rId5" Type="http://schemas.openxmlformats.org/officeDocument/2006/relationships/hyperlink" Target="https://en.wikipedia.org/wiki/User:Holek" TargetMode="External"/><Relationship Id="rId4" Type="http://schemas.openxmlformats.org/officeDocument/2006/relationships/hyperlink" Target="http://commons.wikimedia.org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By Bill </a:t>
            </a:r>
            <a:r>
              <a:rPr lang="en-GB" dirty="0" err="1" smtClean="0"/>
              <a:t>Tarpenning</a:t>
            </a:r>
            <a:r>
              <a:rPr lang="en-GB" dirty="0" smtClean="0"/>
              <a:t> (http://www.usda.gov/oc/photo/96cs1134.htm) [Public domain], via Wikimedia Commons</a:t>
            </a:r>
          </a:p>
          <a:p>
            <a:r>
              <a:rPr lang="en-GB" dirty="0" smtClean="0"/>
              <a:t>https://commons.wikimedia.org/wiki/File:Cabbage.jpg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D4B9C-D01D-41D8-8290-273F046405DA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895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D4B9C-D01D-41D8-8290-273F046405DA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47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By Keith Weller/USDA (www.ars.usda.gov: Image Number K5176-3) [Public domain], via Wikimedia Commons</a:t>
            </a:r>
          </a:p>
          <a:p>
            <a:endParaRPr lang="en-GB" dirty="0" smtClean="0"/>
          </a:p>
          <a:p>
            <a:r>
              <a:rPr lang="en-GB" dirty="0" smtClean="0"/>
              <a:t>https://commons.wikimedia.org/wiki/</a:t>
            </a:r>
            <a:r>
              <a:rPr lang="en-GB" dirty="0" err="1" smtClean="0"/>
              <a:t>File:Cow_female_black_white.jpg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H: minor</a:t>
            </a:r>
            <a:r>
              <a:rPr lang="en-GB" baseline="0" dirty="0" smtClean="0"/>
              <a:t> re-wording in this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alibri" panose="020F0502020204030204" pitchFamily="34" charset="0"/>
              </a:rPr>
              <a:t>The UN Sustainable Development Goals, January 2016, include halting and reversing land degradation, and restoring and promoting the sustainable use of terrestrial ecosystems. 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D4B9C-D01D-41D8-8290-273F046405D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031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Photo Credit By Elena </a:t>
            </a:r>
            <a:r>
              <a:rPr lang="en-GB" dirty="0" err="1" smtClean="0"/>
              <a:t>Filatova</a:t>
            </a:r>
            <a:r>
              <a:rPr lang="en-GB" dirty="0" smtClean="0"/>
              <a:t> [Public domain], via Wikimedia Commons</a:t>
            </a:r>
          </a:p>
          <a:p>
            <a:endParaRPr lang="en-GB" dirty="0" smtClean="0"/>
          </a:p>
          <a:p>
            <a:r>
              <a:rPr lang="en-GB" dirty="0" smtClean="0"/>
              <a:t>https://commons.wikimedia.org/wiki/File:Chernobylpowerplantradioactivity.jpg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D4B9C-D01D-41D8-8290-273F046405D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359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Photo reference and credit: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https://en.wikipedia.org/wiki/Chernobyl_disaster#/media/File:Chernobyl_placement.svg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"Chernobyl placement” </a:t>
            </a:r>
            <a:r>
              <a:rPr lang="en-GB" dirty="0" smtClean="0"/>
              <a:t>This </a:t>
            </a:r>
            <a:r>
              <a:rPr lang="en-GB" dirty="0" smtClean="0">
                <a:hlinkClick r:id="rId3"/>
              </a:rPr>
              <a:t>Wikipedia</a:t>
            </a:r>
            <a:r>
              <a:rPr lang="en-GB" dirty="0" smtClean="0"/>
              <a:t> and </a:t>
            </a:r>
            <a:r>
              <a:rPr lang="en-GB" dirty="0" smtClean="0">
                <a:hlinkClick r:id="rId4"/>
              </a:rPr>
              <a:t>Wikimedia Commons</a:t>
            </a:r>
            <a:r>
              <a:rPr lang="en-GB" dirty="0" smtClean="0"/>
              <a:t> image/multimedia is from the user </a:t>
            </a:r>
            <a:r>
              <a:rPr lang="en-GB" dirty="0" smtClean="0">
                <a:hlinkClick r:id="rId5" tooltip="en:User:Holek"/>
              </a:rPr>
              <a:t>Holek</a:t>
            </a:r>
            <a:r>
              <a:rPr lang="en-GB" dirty="0" smtClean="0"/>
              <a:t> and is freely available at //</a:t>
            </a:r>
            <a:r>
              <a:rPr lang="en-GB" dirty="0" err="1" smtClean="0"/>
              <a:t>commons.wikimedia.org</a:t>
            </a:r>
            <a:r>
              <a:rPr lang="en-GB" dirty="0" smtClean="0"/>
              <a:t>/wiki/</a:t>
            </a:r>
            <a:r>
              <a:rPr lang="en-GB" dirty="0" err="1" smtClean="0"/>
              <a:t>File:Chernobyl_placement.svg</a:t>
            </a:r>
            <a:r>
              <a:rPr lang="en-GB" dirty="0" smtClean="0"/>
              <a:t> under the </a:t>
            </a:r>
            <a:r>
              <a:rPr lang="en-GB" dirty="0" smtClean="0">
                <a:hlinkClick r:id="rId6"/>
              </a:rPr>
              <a:t>creative commons cc-by-sa 2.5 Poland</a:t>
            </a:r>
            <a:r>
              <a:rPr lang="en-GB" dirty="0" smtClean="0"/>
              <a:t> license.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D4B9C-D01D-41D8-8290-273F046405D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165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D4B9C-D01D-41D8-8290-273F046405DA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71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D4B9C-D01D-41D8-8290-273F046405DA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524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Photo courtesy of Dr Beth Penrose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D4B9C-D01D-41D8-8290-273F046405DA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408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D4B9C-D01D-41D8-8290-273F046405DA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145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D4B9C-D01D-41D8-8290-273F046405DA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21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771C-B7C1-4DD9-AAED-AE657B88E9B1}" type="datetimeFigureOut">
              <a:rPr lang="en-GB" smtClean="0"/>
              <a:pPr/>
              <a:t>22/02/2016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7D87-CFA8-49B4-9E92-B4CFD74EA4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42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771C-B7C1-4DD9-AAED-AE657B88E9B1}" type="datetimeFigureOut">
              <a:rPr lang="en-GB" smtClean="0"/>
              <a:pPr/>
              <a:t>22/02/2016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7D87-CFA8-49B4-9E92-B4CFD74EA4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15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771C-B7C1-4DD9-AAED-AE657B88E9B1}" type="datetimeFigureOut">
              <a:rPr lang="en-GB" smtClean="0"/>
              <a:pPr/>
              <a:t>22/02/2016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7D87-CFA8-49B4-9E92-B4CFD74EA4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66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771C-B7C1-4DD9-AAED-AE657B88E9B1}" type="datetimeFigureOut">
              <a:rPr lang="en-GB" smtClean="0"/>
              <a:pPr/>
              <a:t>22/02/2016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7D87-CFA8-49B4-9E92-B4CFD74EA4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0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771C-B7C1-4DD9-AAED-AE657B88E9B1}" type="datetimeFigureOut">
              <a:rPr lang="en-GB" smtClean="0"/>
              <a:pPr/>
              <a:t>22/02/2016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7D87-CFA8-49B4-9E92-B4CFD74EA4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77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771C-B7C1-4DD9-AAED-AE657B88E9B1}" type="datetimeFigureOut">
              <a:rPr lang="en-GB" smtClean="0"/>
              <a:pPr/>
              <a:t>22/02/2016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7D87-CFA8-49B4-9E92-B4CFD74EA4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09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771C-B7C1-4DD9-AAED-AE657B88E9B1}" type="datetimeFigureOut">
              <a:rPr lang="en-GB" smtClean="0"/>
              <a:pPr/>
              <a:t>22/02/2016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7D87-CFA8-49B4-9E92-B4CFD74EA4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51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771C-B7C1-4DD9-AAED-AE657B88E9B1}" type="datetimeFigureOut">
              <a:rPr lang="en-GB" smtClean="0"/>
              <a:pPr/>
              <a:t>22/02/2016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7D87-CFA8-49B4-9E92-B4CFD74EA4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41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771C-B7C1-4DD9-AAED-AE657B88E9B1}" type="datetimeFigureOut">
              <a:rPr lang="en-GB" smtClean="0"/>
              <a:pPr/>
              <a:t>22/02/2016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7D87-CFA8-49B4-9E92-B4CFD74EA4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94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771C-B7C1-4DD9-AAED-AE657B88E9B1}" type="datetimeFigureOut">
              <a:rPr lang="en-GB" smtClean="0"/>
              <a:pPr/>
              <a:t>22/02/2016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7D87-CFA8-49B4-9E92-B4CFD74EA4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72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771C-B7C1-4DD9-AAED-AE657B88E9B1}" type="datetimeFigureOut">
              <a:rPr lang="en-GB" smtClean="0"/>
              <a:pPr/>
              <a:t>22/02/2016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7D87-CFA8-49B4-9E92-B4CFD74EA4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64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771C-B7C1-4DD9-AAED-AE657B88E9B1}" type="datetimeFigureOut">
              <a:rPr lang="en-GB" smtClean="0"/>
              <a:pPr/>
              <a:t>22/02/2016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87D87-CFA8-49B4-9E92-B4CFD74EA4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69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rc.ac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ottingham.ac.uk/" TargetMode="External"/><Relationship Id="rId4" Type="http://schemas.openxmlformats.org/officeDocument/2006/relationships/hyperlink" Target="http://www.ceh.ac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morph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www.schoolscience.co.uk/nercyoutube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science-environment-15691571" TargetMode="External"/><Relationship Id="rId7" Type="http://schemas.openxmlformats.org/officeDocument/2006/relationships/hyperlink" Target="https://www.nottingham.ac.uk/biosciences/community/summer-schools/plants-and-crops-summer-school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choolscience.co.uk/planetearth" TargetMode="External"/><Relationship Id="rId5" Type="http://schemas.openxmlformats.org/officeDocument/2006/relationships/hyperlink" Target="https://www.youtube.com/watch?v=bQZO9J8rkqk" TargetMode="External"/><Relationship Id="rId4" Type="http://schemas.openxmlformats.org/officeDocument/2006/relationships/hyperlink" Target="http://news.bbc.co.uk/1/shared/spl/hi/guides/456900/456957/html/nn1page1.s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science.co.uk/planeteart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ew.org/discover/videos/beyond-gardens-film-crop-wild-relatives-projec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8" y="6349089"/>
            <a:ext cx="2541814" cy="418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76" y="6306597"/>
            <a:ext cx="2244139" cy="503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440547"/>
            <a:ext cx="9144000" cy="861774"/>
          </a:xfrm>
          <a:prstGeom prst="rect">
            <a:avLst/>
          </a:prstGeom>
          <a:solidFill>
            <a:srgbClr val="39388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This resource has been developed by the Association for Science Education for their RCUK-funded series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‘Research focused teaching resources </a:t>
            </a:r>
            <a:r>
              <a:rPr lang="en-GB" dirty="0">
                <a:solidFill>
                  <a:schemeClr val="bg1"/>
                </a:solidFill>
              </a:rPr>
              <a:t>to inspire </a:t>
            </a:r>
            <a:r>
              <a:rPr lang="en-GB" dirty="0" smtClean="0">
                <a:solidFill>
                  <a:schemeClr val="bg1"/>
                </a:solidFill>
              </a:rPr>
              <a:t>students in STEM Careers’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609753"/>
            <a:ext cx="67437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3938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Contaminated Crops</a:t>
            </a:r>
          </a:p>
          <a:p>
            <a:pPr algn="ctr"/>
            <a:endParaRPr lang="en-GB" sz="4000" b="1" dirty="0" smtClean="0">
              <a:solidFill>
                <a:srgbClr val="39388B"/>
              </a:solidFill>
              <a:latin typeface="Gotham Medium" pitchFamily="50" charset="0"/>
              <a:cs typeface="Gotham Medium" pitchFamily="50" charset="0"/>
            </a:endParaRPr>
          </a:p>
        </p:txBody>
      </p:sp>
      <p:pic>
        <p:nvPicPr>
          <p:cNvPr id="10" name="Picture 2" descr="RCUK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763" y="6368473"/>
            <a:ext cx="1420174" cy="399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le:Cabb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710" y="1584305"/>
            <a:ext cx="4114279" cy="2931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63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145" y="1081124"/>
            <a:ext cx="8409709" cy="5324535"/>
          </a:xfrm>
          <a:prstGeom prst="rect">
            <a:avLst/>
          </a:prstGeom>
          <a:ln>
            <a:solidFill>
              <a:srgbClr val="39388B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3938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Research paper</a:t>
            </a:r>
          </a:p>
          <a:p>
            <a:endParaRPr lang="en-GB" b="1" dirty="0">
              <a:solidFill>
                <a:srgbClr val="39388B"/>
              </a:solidFill>
              <a:latin typeface="Gotham Medium" pitchFamily="50" charset="0"/>
              <a:cs typeface="Gotham Medium" pitchFamily="50" charset="0"/>
            </a:endParaRPr>
          </a:p>
          <a:p>
            <a:r>
              <a:rPr lang="en-GB" sz="1600" dirty="0" smtClean="0"/>
              <a:t>B. Penrose </a:t>
            </a:r>
            <a:r>
              <a:rPr lang="en-GB" sz="1600" baseline="30000" dirty="0" smtClean="0"/>
              <a:t>1,2</a:t>
            </a:r>
            <a:r>
              <a:rPr lang="en-GB" sz="1600" dirty="0" smtClean="0"/>
              <a:t>, </a:t>
            </a:r>
            <a:r>
              <a:rPr lang="en-GB" sz="1600" dirty="0"/>
              <a:t>K.A. Johnson (</a:t>
            </a:r>
            <a:r>
              <a:rPr lang="en-GB" sz="1600" dirty="0" smtClean="0"/>
              <a:t>née Payne) </a:t>
            </a:r>
            <a:r>
              <a:rPr lang="en-GB" sz="1600" baseline="30000" dirty="0" smtClean="0"/>
              <a:t>2,3</a:t>
            </a:r>
            <a:r>
              <a:rPr lang="en-GB" sz="1600" dirty="0" smtClean="0"/>
              <a:t> </a:t>
            </a:r>
            <a:r>
              <a:rPr lang="en-GB" sz="1600" dirty="0"/>
              <a:t>A </a:t>
            </a:r>
            <a:r>
              <a:rPr lang="en-GB" sz="1600" dirty="0" smtClean="0"/>
              <a:t>Arkhipov </a:t>
            </a:r>
            <a:r>
              <a:rPr lang="en-GB" sz="1600" baseline="30000" dirty="0" smtClean="0"/>
              <a:t>4</a:t>
            </a:r>
            <a:r>
              <a:rPr lang="en-GB" sz="1600" dirty="0" smtClean="0"/>
              <a:t>, </a:t>
            </a:r>
            <a:r>
              <a:rPr lang="en-GB" sz="1600" dirty="0"/>
              <a:t>A. </a:t>
            </a:r>
            <a:r>
              <a:rPr lang="en-GB" sz="1600" dirty="0" smtClean="0"/>
              <a:t>Maksimenko </a:t>
            </a:r>
            <a:r>
              <a:rPr lang="en-GB" sz="1600" baseline="30000" dirty="0" smtClean="0"/>
              <a:t>5</a:t>
            </a:r>
            <a:r>
              <a:rPr lang="en-GB" sz="1600" dirty="0" smtClean="0"/>
              <a:t>, </a:t>
            </a:r>
            <a:r>
              <a:rPr lang="en-GB" sz="1600" dirty="0"/>
              <a:t>S. </a:t>
            </a:r>
            <a:r>
              <a:rPr lang="en-GB" sz="1600" dirty="0" smtClean="0"/>
              <a:t>Gaschak</a:t>
            </a:r>
            <a:r>
              <a:rPr lang="en-GB" sz="1600" baseline="30000" dirty="0" smtClean="0"/>
              <a:t>5</a:t>
            </a:r>
            <a:r>
              <a:rPr lang="en-GB" sz="1600" dirty="0" smtClean="0"/>
              <a:t>, </a:t>
            </a:r>
            <a:r>
              <a:rPr lang="en-GB" sz="1600" dirty="0"/>
              <a:t>M.C. </a:t>
            </a:r>
            <a:r>
              <a:rPr lang="en-GB" sz="1600" dirty="0" smtClean="0"/>
              <a:t>Meacham</a:t>
            </a:r>
            <a:r>
              <a:rPr lang="en-GB" sz="1600" baseline="30000" dirty="0" smtClean="0"/>
              <a:t>2</a:t>
            </a:r>
            <a:r>
              <a:rPr lang="en-GB" sz="1600" dirty="0" smtClean="0"/>
              <a:t>, N.J.M</a:t>
            </a:r>
            <a:r>
              <a:rPr lang="en-GB" sz="1600" dirty="0"/>
              <a:t>. </a:t>
            </a:r>
            <a:r>
              <a:rPr lang="en-GB" sz="1600" dirty="0" smtClean="0"/>
              <a:t>Crout </a:t>
            </a:r>
            <a:r>
              <a:rPr lang="en-GB" sz="1600" baseline="30000" dirty="0" smtClean="0"/>
              <a:t>2</a:t>
            </a:r>
            <a:r>
              <a:rPr lang="en-GB" sz="1600" dirty="0" smtClean="0"/>
              <a:t>, P.J.White </a:t>
            </a:r>
            <a:r>
              <a:rPr lang="en-GB" sz="1600" baseline="30000" dirty="0" smtClean="0"/>
              <a:t>6,7</a:t>
            </a:r>
            <a:r>
              <a:rPr lang="en-GB" sz="1600" dirty="0" smtClean="0"/>
              <a:t>, N.A.Beresford </a:t>
            </a:r>
            <a:r>
              <a:rPr lang="en-GB" sz="1600" baseline="30000" dirty="0" smtClean="0"/>
              <a:t>1</a:t>
            </a:r>
            <a:r>
              <a:rPr lang="en-GB" sz="1600" dirty="0" smtClean="0"/>
              <a:t>, M.R.Broadley </a:t>
            </a:r>
            <a:r>
              <a:rPr lang="en-GB" sz="1600" baseline="30000" dirty="0" smtClean="0"/>
              <a:t>2</a:t>
            </a:r>
            <a:r>
              <a:rPr lang="en-GB" sz="1600" dirty="0" smtClean="0"/>
              <a:t> </a:t>
            </a:r>
            <a:r>
              <a:rPr lang="en-GB" sz="1600" dirty="0"/>
              <a:t>‘ </a:t>
            </a:r>
            <a:r>
              <a:rPr lang="en-GB" sz="1600" b="1" dirty="0" smtClean="0"/>
              <a:t>Inter-cultivar </a:t>
            </a:r>
            <a:r>
              <a:rPr lang="en-GB" sz="1600" b="1" dirty="0"/>
              <a:t>variation </a:t>
            </a:r>
            <a:r>
              <a:rPr lang="en-GB" sz="1600" b="1" dirty="0" smtClean="0"/>
              <a:t>in </a:t>
            </a:r>
            <a:r>
              <a:rPr lang="en-GB" sz="1600" b="1" dirty="0"/>
              <a:t>soil-to-plant transfer of radiocaesium and radiostrontium in </a:t>
            </a:r>
            <a:r>
              <a:rPr lang="en-GB" sz="1600" b="1" i="1" dirty="0" smtClean="0"/>
              <a:t>Brassica </a:t>
            </a:r>
            <a:r>
              <a:rPr lang="en-GB" sz="1600" b="1" i="1" dirty="0"/>
              <a:t>oleracea</a:t>
            </a:r>
            <a:r>
              <a:rPr lang="en-GB" sz="1600" b="1" dirty="0" smtClean="0"/>
              <a:t>’</a:t>
            </a:r>
          </a:p>
          <a:p>
            <a:endParaRPr lang="en-GB" dirty="0" smtClean="0"/>
          </a:p>
          <a:p>
            <a:r>
              <a:rPr lang="en-GB" sz="1600" baseline="30000" dirty="0" smtClean="0"/>
              <a:t>1</a:t>
            </a:r>
            <a:r>
              <a:rPr lang="en-GB" sz="1600" dirty="0" smtClean="0"/>
              <a:t> NERC Centre for Ecology and Hydrology</a:t>
            </a:r>
          </a:p>
          <a:p>
            <a:r>
              <a:rPr lang="en-GB" sz="1600" baseline="30000" dirty="0" smtClean="0"/>
              <a:t>2</a:t>
            </a:r>
            <a:r>
              <a:rPr lang="en-GB" sz="1600" dirty="0" smtClean="0"/>
              <a:t> University of Nottingham</a:t>
            </a:r>
          </a:p>
          <a:p>
            <a:r>
              <a:rPr lang="en-GB" sz="1600" baseline="30000" dirty="0" smtClean="0"/>
              <a:t>3</a:t>
            </a:r>
            <a:r>
              <a:rPr lang="en-GB" sz="1600" dirty="0" smtClean="0"/>
              <a:t> Horticulture Research International (now University of Warwick)</a:t>
            </a:r>
          </a:p>
          <a:p>
            <a:r>
              <a:rPr lang="en-GB" sz="1600" baseline="30000" dirty="0" smtClean="0"/>
              <a:t>4</a:t>
            </a:r>
            <a:r>
              <a:rPr lang="en-GB" sz="1600" dirty="0" smtClean="0"/>
              <a:t> Independent researcher, Kiev, Ukraine</a:t>
            </a:r>
          </a:p>
          <a:p>
            <a:r>
              <a:rPr lang="en-GB" sz="1600" baseline="30000" dirty="0" smtClean="0"/>
              <a:t>5</a:t>
            </a:r>
            <a:r>
              <a:rPr lang="en-GB" sz="1600" baseline="-25000" dirty="0" smtClean="0"/>
              <a:t> </a:t>
            </a:r>
            <a:r>
              <a:rPr lang="en-GB" sz="1600" baseline="30000" dirty="0" smtClean="0"/>
              <a:t> </a:t>
            </a:r>
            <a:r>
              <a:rPr lang="en-GB" sz="1600" dirty="0"/>
              <a:t>Chornobyl</a:t>
            </a:r>
            <a:r>
              <a:rPr lang="en-GB" sz="1600" dirty="0" smtClean="0"/>
              <a:t> Center for Nuclear Safety, Radioactive Waste and Radioecology</a:t>
            </a:r>
          </a:p>
          <a:p>
            <a:r>
              <a:rPr lang="en-GB" sz="1600" baseline="30000" dirty="0" smtClean="0"/>
              <a:t>6</a:t>
            </a:r>
            <a:r>
              <a:rPr lang="en-GB" sz="1600" dirty="0" smtClean="0"/>
              <a:t> The James Hutton Institute, Invergowrie, Dundee</a:t>
            </a:r>
          </a:p>
          <a:p>
            <a:r>
              <a:rPr lang="en-GB" sz="1600" baseline="30000" dirty="0" smtClean="0"/>
              <a:t>7</a:t>
            </a:r>
            <a:r>
              <a:rPr lang="en-GB" sz="1600" dirty="0" smtClean="0"/>
              <a:t> Distinguished Scientist Fellowship Program, King Saud University, Kingdom of Saudi Arabia</a:t>
            </a:r>
            <a:endParaRPr lang="en-GB" sz="1600" baseline="30000" dirty="0"/>
          </a:p>
          <a:p>
            <a:endParaRPr lang="en-GB" b="1" dirty="0" smtClean="0">
              <a:solidFill>
                <a:srgbClr val="3938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b="1" dirty="0" smtClean="0">
                <a:solidFill>
                  <a:srgbClr val="3938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Organisations</a:t>
            </a:r>
          </a:p>
          <a:p>
            <a:r>
              <a:rPr lang="en-GB" dirty="0" smtClean="0"/>
              <a:t>Research project funded by</a:t>
            </a:r>
          </a:p>
          <a:p>
            <a:r>
              <a:rPr lang="en-GB" dirty="0" smtClean="0">
                <a:hlinkClick r:id="rId3"/>
              </a:rPr>
              <a:t>NERC</a:t>
            </a:r>
            <a:endParaRPr lang="en-GB" dirty="0" smtClean="0">
              <a:hlinkClick r:id="rId4"/>
            </a:endParaRPr>
          </a:p>
          <a:p>
            <a:r>
              <a:rPr lang="en-GB" dirty="0" smtClean="0">
                <a:hlinkClick r:id="rId4"/>
              </a:rPr>
              <a:t>NERC </a:t>
            </a:r>
            <a:r>
              <a:rPr lang="en-GB" dirty="0">
                <a:hlinkClick r:id="rId4"/>
              </a:rPr>
              <a:t>Centre for Ecology and Hydrology</a:t>
            </a:r>
            <a:endParaRPr lang="en-GB" dirty="0"/>
          </a:p>
          <a:p>
            <a:r>
              <a:rPr lang="en-GB" dirty="0">
                <a:hlinkClick r:id="rId5"/>
              </a:rPr>
              <a:t>University of Nottingham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53248"/>
            <a:ext cx="9144000" cy="461665"/>
          </a:xfrm>
          <a:prstGeom prst="rect">
            <a:avLst/>
          </a:prstGeom>
          <a:solidFill>
            <a:srgbClr val="39388B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Acknowledgements</a:t>
            </a:r>
            <a:endParaRPr lang="en-GB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3248"/>
            <a:ext cx="9144000" cy="461665"/>
          </a:xfrm>
          <a:prstGeom prst="rect">
            <a:avLst/>
          </a:prstGeom>
          <a:solidFill>
            <a:srgbClr val="39388B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global research context</a:t>
            </a:r>
            <a:endParaRPr lang="en-GB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117" y="5906862"/>
            <a:ext cx="8582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The </a:t>
            </a:r>
            <a:r>
              <a:rPr lang="en-GB" dirty="0">
                <a:latin typeface="calibri" panose="020F0502020204030204" pitchFamily="34" charset="0"/>
              </a:rPr>
              <a:t>UN Sustainable Development </a:t>
            </a:r>
            <a:r>
              <a:rPr lang="en-GB" dirty="0" smtClean="0">
                <a:latin typeface="calibri" panose="020F0502020204030204" pitchFamily="34" charset="0"/>
              </a:rPr>
              <a:t>Goals, January 2016, include </a:t>
            </a:r>
            <a:r>
              <a:rPr lang="en-GB" dirty="0">
                <a:latin typeface="calibri" panose="020F0502020204030204" pitchFamily="34" charset="0"/>
              </a:rPr>
              <a:t>halting and reversing land degradation, </a:t>
            </a:r>
            <a:r>
              <a:rPr lang="en-GB" dirty="0" smtClean="0">
                <a:latin typeface="calibri" panose="020F0502020204030204" pitchFamily="34" charset="0"/>
              </a:rPr>
              <a:t>and restoring </a:t>
            </a:r>
            <a:r>
              <a:rPr lang="en-GB" dirty="0">
                <a:latin typeface="calibri" panose="020F0502020204030204" pitchFamily="34" charset="0"/>
              </a:rPr>
              <a:t>and promoting the sustainable use of </a:t>
            </a:r>
            <a:r>
              <a:rPr lang="en-GB" dirty="0" smtClean="0">
                <a:latin typeface="calibri" panose="020F0502020204030204" pitchFamily="34" charset="0"/>
              </a:rPr>
              <a:t>terrestrial ecosystems</a:t>
            </a:r>
            <a:r>
              <a:rPr lang="en-GB" dirty="0">
                <a:latin typeface="calibri" panose="020F0502020204030204" pitchFamily="34" charset="0"/>
              </a:rPr>
              <a:t>.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621310" y="1339066"/>
            <a:ext cx="33278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the human population increases more land is needed to grow crops that are either eaten directly by humans or used as feed for animals.</a:t>
            </a:r>
          </a:p>
          <a:p>
            <a:endParaRPr lang="en-GB" dirty="0"/>
          </a:p>
          <a:p>
            <a:r>
              <a:rPr lang="en-GB" dirty="0" smtClean="0"/>
              <a:t>It may become necessary to grow crops on land that has been contaminated by industrial activity or improper disposal of waste.</a:t>
            </a:r>
          </a:p>
          <a:p>
            <a:endParaRPr lang="en-GB" dirty="0"/>
          </a:p>
        </p:txBody>
      </p:sp>
      <p:pic>
        <p:nvPicPr>
          <p:cNvPr id="2050" name="Picture 2" descr="File:Cow female black 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07" y="1174722"/>
            <a:ext cx="5050949" cy="3371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2116" y="4906040"/>
            <a:ext cx="8582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Identifying crop cultivars which absorb lower levels of dangerous radioactive isotopes, or trace elements, than other cultivars, may contribute to achieving food security in areas previously considered unsuitable for growing </a:t>
            </a:r>
            <a:r>
              <a:rPr lang="en-GB" dirty="0" smtClean="0"/>
              <a:t>crops.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8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Chernobylpowerplantradioactiv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0" y="1238137"/>
            <a:ext cx="7901200" cy="5570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53248"/>
            <a:ext cx="9144000" cy="461665"/>
          </a:xfrm>
          <a:prstGeom prst="rect">
            <a:avLst/>
          </a:prstGeom>
          <a:solidFill>
            <a:srgbClr val="39388B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 BIG Research Question</a:t>
            </a:r>
            <a:endParaRPr lang="en-GB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7538" y="2970535"/>
            <a:ext cx="422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 smtClean="0">
              <a:latin typeface="Gotham Medium" pitchFamily="50" charset="0"/>
              <a:cs typeface="Gotham Medium" pitchFamily="50" charset="0"/>
            </a:endParaRPr>
          </a:p>
          <a:p>
            <a:endParaRPr lang="en-GB" sz="20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889" y="4599308"/>
            <a:ext cx="4033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scientific research could help to reduce the human </a:t>
            </a:r>
            <a:r>
              <a:rPr lang="en-GB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intake </a:t>
            </a:r>
            <a:r>
              <a:rPr lang="en-GB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radioactive isotopes </a:t>
            </a:r>
            <a:r>
              <a:rPr lang="en-GB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from crops grown in </a:t>
            </a:r>
            <a:r>
              <a:rPr lang="en-GB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contaminated areas?</a:t>
            </a:r>
          </a:p>
        </p:txBody>
      </p:sp>
    </p:spTree>
    <p:extLst>
      <p:ext uri="{BB962C8B-B14F-4D97-AF65-F5344CB8AC3E}">
        <p14:creationId xmlns:p14="http://schemas.microsoft.com/office/powerpoint/2010/main" val="39416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09" y="3590177"/>
            <a:ext cx="4407486" cy="2169825"/>
          </a:xfrm>
          <a:prstGeom prst="rect">
            <a:avLst/>
          </a:prstGeom>
          <a:noFill/>
          <a:ln>
            <a:solidFill>
              <a:srgbClr val="39388B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3938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Research summary</a:t>
            </a:r>
            <a:endParaRPr lang="en-GB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400" dirty="0" smtClean="0"/>
              <a:t>Scientists mixed a solution of CsCl (containing Cs isotopes) with potting compost for 2 minutes using a large food mixer. Pots of the same size were filled to 9 cm depth with the compost. Seeds from 27 different </a:t>
            </a:r>
            <a:r>
              <a:rPr lang="en-GB" sz="1400" b="1" dirty="0" smtClean="0"/>
              <a:t>cultivars</a:t>
            </a:r>
            <a:r>
              <a:rPr lang="en-GB" sz="1400" dirty="0" smtClean="0"/>
              <a:t> of </a:t>
            </a:r>
            <a:r>
              <a:rPr lang="en-GB" sz="1400" b="1" i="1" dirty="0" smtClean="0"/>
              <a:t>Brassica </a:t>
            </a:r>
            <a:r>
              <a:rPr lang="en-GB" sz="1400" b="1" i="1" dirty="0" err="1" smtClean="0"/>
              <a:t>oleracea</a:t>
            </a:r>
            <a:r>
              <a:rPr lang="en-GB" sz="1400" b="1" i="1" dirty="0" smtClean="0"/>
              <a:t> </a:t>
            </a:r>
            <a:r>
              <a:rPr lang="en-GB" sz="1400" dirty="0" smtClean="0"/>
              <a:t>were planted and the pots kept under controlled light conditions at constant temperature. After 40 days compost samples and shoot samples were dried and the concentration of Cs isotopes measured.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835572" y="1934220"/>
            <a:ext cx="4037966" cy="3816429"/>
          </a:xfrm>
          <a:prstGeom prst="rect">
            <a:avLst/>
          </a:prstGeom>
          <a:noFill/>
          <a:ln>
            <a:solidFill>
              <a:srgbClr val="39388B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938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Questions…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chemeClr val="bg2">
                    <a:lumMod val="10000"/>
                  </a:schemeClr>
                </a:solidFill>
              </a:rPr>
              <a:t>Atoms of </a:t>
            </a:r>
            <a:r>
              <a:rPr lang="en-GB" sz="1400" baseline="30000" dirty="0" smtClean="0">
                <a:solidFill>
                  <a:schemeClr val="bg2">
                    <a:lumMod val="10000"/>
                  </a:schemeClr>
                </a:solidFill>
              </a:rPr>
              <a:t>137</a:t>
            </a:r>
            <a:r>
              <a:rPr lang="en-GB" sz="1400" dirty="0" smtClean="0">
                <a:solidFill>
                  <a:schemeClr val="bg2">
                    <a:lumMod val="10000"/>
                  </a:schemeClr>
                </a:solidFill>
              </a:rPr>
              <a:t>Cs and</a:t>
            </a:r>
            <a:r>
              <a:rPr lang="en-GB" sz="1400" baseline="30000" dirty="0" smtClean="0">
                <a:solidFill>
                  <a:schemeClr val="bg2">
                    <a:lumMod val="10000"/>
                  </a:schemeClr>
                </a:solidFill>
              </a:rPr>
              <a:t> 90</a:t>
            </a:r>
            <a:r>
              <a:rPr lang="en-GB" sz="1400" dirty="0" smtClean="0">
                <a:solidFill>
                  <a:schemeClr val="bg2">
                    <a:lumMod val="10000"/>
                  </a:schemeClr>
                </a:solidFill>
              </a:rPr>
              <a:t>Sr  turn into ions in the soil. Use a diagram to explain how these radioactive ions are taken up by plants.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chemeClr val="bg2">
                    <a:lumMod val="10000"/>
                  </a:schemeClr>
                </a:solidFill>
              </a:rPr>
              <a:t>Some plants are used for phytoextraction. Explain why it is important that the plants used have good uptake of the metal ions being extracted.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chemeClr val="bg2">
                    <a:lumMod val="10000"/>
                  </a:schemeClr>
                </a:solidFill>
              </a:rPr>
              <a:t>Explain why this research is focused on finding out whether some plants have a reduced uptake of </a:t>
            </a:r>
            <a:r>
              <a:rPr lang="en-GB" sz="1400" baseline="30000" dirty="0" smtClean="0"/>
              <a:t>137</a:t>
            </a:r>
            <a:r>
              <a:rPr lang="en-GB" sz="1400" dirty="0" smtClean="0"/>
              <a:t>Cs </a:t>
            </a:r>
            <a:r>
              <a:rPr lang="en-GB" sz="1400" dirty="0"/>
              <a:t>and </a:t>
            </a:r>
            <a:r>
              <a:rPr lang="en-GB" sz="1400" baseline="30000" dirty="0" smtClean="0"/>
              <a:t>90</a:t>
            </a:r>
            <a:r>
              <a:rPr lang="en-GB" sz="1400" dirty="0" smtClean="0"/>
              <a:t>Sr ions.</a:t>
            </a:r>
            <a:endParaRPr lang="en-GB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chemeClr val="bg2">
                    <a:lumMod val="10000"/>
                  </a:schemeClr>
                </a:solidFill>
              </a:rPr>
              <a:t>How did the scientists ensure a fair comparison between cultivars grown in the different pots?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Brassicas are not </a:t>
            </a:r>
            <a:r>
              <a:rPr lang="en-GB" sz="1400" dirty="0" smtClean="0">
                <a:solidFill>
                  <a:schemeClr val="bg2">
                    <a:lumMod val="10000"/>
                  </a:schemeClr>
                </a:solidFill>
              </a:rPr>
              <a:t>the main contributor to human uptake of radioactive isotopes in the diet. Suggest what other plants could be the focus of further research.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482" y="5801402"/>
            <a:ext cx="8770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Now investigate your </a:t>
            </a:r>
            <a:r>
              <a:rPr lang="en-GB" sz="1600" b="1" dirty="0" smtClean="0">
                <a:solidFill>
                  <a:srgbClr val="3938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Big Research Question...</a:t>
            </a:r>
            <a:endParaRPr lang="en-GB" sz="1600" b="1" dirty="0">
              <a:solidFill>
                <a:srgbClr val="3938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482" y="6139956"/>
            <a:ext cx="8500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2">
                    <a:lumMod val="10000"/>
                  </a:schemeClr>
                </a:solidFill>
              </a:rPr>
              <a:t>What scientific research could help to reduce the human intake of radioactive isotopes from crops grown in contaminated areas?</a:t>
            </a:r>
            <a:endParaRPr lang="en-GB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209" y="5801402"/>
            <a:ext cx="8577329" cy="861774"/>
          </a:xfrm>
          <a:prstGeom prst="rect">
            <a:avLst/>
          </a:prstGeom>
          <a:noFill/>
          <a:ln>
            <a:solidFill>
              <a:srgbClr val="393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41165" y="301367"/>
            <a:ext cx="4224861" cy="5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aseline="30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3938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Chernobyl disaster</a:t>
            </a:r>
            <a:endParaRPr lang="en-GB" b="1" dirty="0">
              <a:solidFill>
                <a:srgbClr val="3938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209" y="537563"/>
            <a:ext cx="4407486" cy="2960282"/>
          </a:xfrm>
          <a:prstGeom prst="rect">
            <a:avLst/>
          </a:prstGeom>
          <a:noFill/>
          <a:ln>
            <a:solidFill>
              <a:srgbClr val="393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/>
          <a:stretch/>
        </p:blipFill>
        <p:spPr>
          <a:xfrm>
            <a:off x="403496" y="887747"/>
            <a:ext cx="929493" cy="8173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77945" y="814562"/>
            <a:ext cx="3192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On 26 April 1986, an explosion and fire at the Chernobyl Nuclear Power Plant released radioactive particles into the atmosphere which spread across Europe.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03542" y="1738101"/>
            <a:ext cx="4500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The area around the nuclear power plant was heavily contaminated by a range of radioactive isotopes. Local people were evacuated and an exclusion zone exists around the site to this very day. </a:t>
            </a:r>
            <a:r>
              <a:rPr lang="en-GB" sz="1400" dirty="0"/>
              <a:t>Two isotopes found in soil in the Chernobyl Exclusion Zone are </a:t>
            </a:r>
            <a:r>
              <a:rPr lang="en-GB" sz="1400" baseline="30000" dirty="0" smtClean="0"/>
              <a:t>137</a:t>
            </a:r>
            <a:r>
              <a:rPr lang="en-GB" sz="1400" dirty="0" smtClean="0"/>
              <a:t>Cs </a:t>
            </a:r>
            <a:r>
              <a:rPr lang="en-GB" sz="1400" dirty="0"/>
              <a:t>and </a:t>
            </a:r>
            <a:r>
              <a:rPr lang="en-GB" sz="1400" baseline="30000" dirty="0" smtClean="0"/>
              <a:t>90</a:t>
            </a:r>
            <a:r>
              <a:rPr lang="en-GB" sz="1400" dirty="0" smtClean="0"/>
              <a:t>Sr . They were originally  formed inside the nuclear reactor. Scientists are researching ways to reduce human intake of these isotopes through the food chain.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818539" y="537563"/>
            <a:ext cx="4054999" cy="144655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3938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Glossary</a:t>
            </a:r>
          </a:p>
          <a:p>
            <a:r>
              <a:rPr lang="en-GB" sz="1400" dirty="0"/>
              <a:t>The </a:t>
            </a:r>
            <a:r>
              <a:rPr lang="en-GB" sz="1400" b="1" i="1" dirty="0"/>
              <a:t>Brassica </a:t>
            </a:r>
            <a:r>
              <a:rPr lang="en-GB" sz="1400" b="1" i="1" dirty="0" err="1" smtClean="0"/>
              <a:t>oleracea</a:t>
            </a:r>
            <a:r>
              <a:rPr lang="en-GB" sz="1400" b="1" i="1" dirty="0" smtClean="0"/>
              <a:t> </a:t>
            </a:r>
            <a:r>
              <a:rPr lang="en-GB" sz="1400" dirty="0" smtClean="0"/>
              <a:t>species includes </a:t>
            </a:r>
            <a:r>
              <a:rPr lang="en-GB" sz="1400" dirty="0"/>
              <a:t>vegetables such as broccoli, cauliflower, kale, cabbage and sprouts.</a:t>
            </a:r>
          </a:p>
          <a:p>
            <a:r>
              <a:rPr lang="en-GB" sz="1400" dirty="0" smtClean="0"/>
              <a:t>A </a:t>
            </a:r>
            <a:r>
              <a:rPr lang="en-GB" sz="1400" b="1" dirty="0"/>
              <a:t>cultivar</a:t>
            </a:r>
            <a:r>
              <a:rPr lang="en-GB" sz="1400" dirty="0"/>
              <a:t> is a plant variety that has been produced by selective </a:t>
            </a:r>
            <a:r>
              <a:rPr lang="en-GB" sz="1400" dirty="0" smtClean="0"/>
              <a:t>breeding</a:t>
            </a:r>
            <a:r>
              <a:rPr lang="en-GB" sz="1400" dirty="0"/>
              <a:t> </a:t>
            </a:r>
            <a:r>
              <a:rPr lang="en-GB" sz="1400" dirty="0" smtClean="0"/>
              <a:t>for desired characteristics.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15" y="39545"/>
            <a:ext cx="1487553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57554" y="517684"/>
            <a:ext cx="6691051" cy="2226243"/>
          </a:xfrm>
          <a:prstGeom prst="rect">
            <a:avLst/>
          </a:prstGeom>
          <a:noFill/>
          <a:ln>
            <a:solidFill>
              <a:srgbClr val="393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24880" y="545163"/>
            <a:ext cx="2255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938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Going </a:t>
            </a:r>
            <a:r>
              <a:rPr lang="en-GB" b="1" dirty="0" smtClean="0">
                <a:solidFill>
                  <a:srgbClr val="3938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deeper…</a:t>
            </a:r>
            <a:endParaRPr lang="en-GB" b="1" dirty="0">
              <a:solidFill>
                <a:srgbClr val="3938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88696" y="108698"/>
            <a:ext cx="463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3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347" y="108698"/>
            <a:ext cx="1487553" cy="48772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117676"/>
              </p:ext>
            </p:extLst>
          </p:nvPr>
        </p:nvGraphicFramePr>
        <p:xfrm>
          <a:off x="257554" y="2861605"/>
          <a:ext cx="5318788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0994"/>
                <a:gridCol w="1104927"/>
                <a:gridCol w="1124263"/>
                <a:gridCol w="1229193"/>
                <a:gridCol w="89941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Kale cultivar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Soil radioactivity level*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Plant shoot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dirty="0" smtClean="0"/>
                        <a:t>radioactivity level *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Concentration</a:t>
                      </a:r>
                      <a:r>
                        <a:rPr lang="en-GB" sz="1400" b="1" baseline="0" dirty="0" smtClean="0"/>
                        <a:t> ratio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Mean</a:t>
                      </a:r>
                      <a:endParaRPr lang="en-GB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Kale 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0.020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0.0050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Kale 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0.023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0.0073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Kale 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0.021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0.0068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Kale 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0.032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0.0054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Kale 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0.019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0.0061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Kale 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0.016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0.0048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Overall </a:t>
                      </a:r>
                    </a:p>
                    <a:p>
                      <a:r>
                        <a:rPr lang="en-GB" sz="1400" dirty="0" smtClean="0"/>
                        <a:t>mean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6563" y="882942"/>
            <a:ext cx="676733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Some results, adapted from the research, are presented in the table below. They show radioactivity levels from the </a:t>
            </a:r>
            <a:r>
              <a:rPr lang="en-GB" sz="1400" baseline="30000" dirty="0" smtClean="0"/>
              <a:t>134</a:t>
            </a:r>
            <a:r>
              <a:rPr lang="en-GB" sz="1400" dirty="0" smtClean="0"/>
              <a:t>Cs isotope (</a:t>
            </a:r>
            <a:r>
              <a:rPr lang="en-GB" sz="1400" baseline="30000" dirty="0" smtClean="0"/>
              <a:t>137</a:t>
            </a:r>
            <a:r>
              <a:rPr lang="en-GB" sz="1400" dirty="0" smtClean="0"/>
              <a:t>Cs is only produced inside a nuclear reactor).</a:t>
            </a:r>
          </a:p>
          <a:p>
            <a:endParaRPr lang="en-GB" sz="800" dirty="0"/>
          </a:p>
          <a:p>
            <a:r>
              <a:rPr lang="en-GB" sz="1400" dirty="0" smtClean="0"/>
              <a:t>1. For each  of the kale results calculate the ratio of the plant radioactivity level to the soil radioactivity level (plant radioactivity level/ soil radioactivity level). This is known as the concentration ratio and allows scientists to compare plant cultivars fairly, even where soil levels of the Cs isotope vary.</a:t>
            </a:r>
          </a:p>
          <a:p>
            <a:r>
              <a:rPr lang="en-GB" sz="1400" dirty="0" smtClean="0"/>
              <a:t>2. Calculate the mean result for each cultivar of kale and the overall mean for kale.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716897" y="2861605"/>
            <a:ext cx="32775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3. Kale, Brussels sprouts and broccoli are all different </a:t>
            </a:r>
            <a:r>
              <a:rPr lang="en-GB" sz="1400" b="1" dirty="0" smtClean="0"/>
              <a:t>morphotypes</a:t>
            </a:r>
            <a:r>
              <a:rPr lang="en-GB" sz="1400" dirty="0" smtClean="0"/>
              <a:t> of the</a:t>
            </a:r>
            <a:r>
              <a:rPr lang="en-GB" sz="1400" i="1" dirty="0" smtClean="0"/>
              <a:t> </a:t>
            </a:r>
            <a:r>
              <a:rPr lang="en-GB" sz="1400" i="1" dirty="0"/>
              <a:t>Brassica </a:t>
            </a:r>
            <a:r>
              <a:rPr lang="en-GB" sz="1400" i="1" dirty="0" err="1" smtClean="0"/>
              <a:t>oleracea</a:t>
            </a:r>
            <a:r>
              <a:rPr lang="en-GB" sz="1400" i="1" dirty="0" smtClean="0"/>
              <a:t> </a:t>
            </a:r>
            <a:r>
              <a:rPr lang="en-GB" sz="1400" dirty="0" smtClean="0"/>
              <a:t>species. The mean concentration ratio for broccoli </a:t>
            </a:r>
            <a:r>
              <a:rPr lang="en-GB" sz="1400" dirty="0"/>
              <a:t>was </a:t>
            </a:r>
            <a:r>
              <a:rPr lang="en-GB" sz="1400" dirty="0" smtClean="0"/>
              <a:t>0.51 and for </a:t>
            </a:r>
            <a:r>
              <a:rPr lang="en-GB" sz="1400" dirty="0"/>
              <a:t>Brussels </a:t>
            </a:r>
            <a:r>
              <a:rPr lang="en-GB" sz="1400" dirty="0" smtClean="0"/>
              <a:t>sprouts was 0.36.</a:t>
            </a:r>
          </a:p>
          <a:p>
            <a:endParaRPr lang="en-GB" sz="800" dirty="0"/>
          </a:p>
          <a:p>
            <a:r>
              <a:rPr lang="en-GB" sz="1400" dirty="0" smtClean="0"/>
              <a:t>a. List the three vegetables in order of uptake of </a:t>
            </a:r>
            <a:r>
              <a:rPr lang="en-GB" sz="1400" baseline="30000" dirty="0" smtClean="0"/>
              <a:t>134 </a:t>
            </a:r>
            <a:r>
              <a:rPr lang="en-GB" sz="1400" dirty="0" smtClean="0"/>
              <a:t>Cs from lowest to highest.</a:t>
            </a:r>
            <a:endParaRPr lang="en-GB" sz="1400" dirty="0"/>
          </a:p>
          <a:p>
            <a:r>
              <a:rPr lang="en-GB" sz="1400" dirty="0" smtClean="0"/>
              <a:t>b. Suggest why the order of </a:t>
            </a:r>
            <a:r>
              <a:rPr lang="en-GB" sz="1400" baseline="30000" dirty="0" smtClean="0"/>
              <a:t>134</a:t>
            </a:r>
            <a:r>
              <a:rPr lang="en-GB" sz="1400" dirty="0" smtClean="0"/>
              <a:t>Cs levels consumed when the vegetables are eaten may differ from your list above. You should include comments on differences in the morphology of the fully grown plants in your answer.</a:t>
            </a:r>
            <a:endParaRPr lang="en-GB" sz="1400" dirty="0"/>
          </a:p>
          <a:p>
            <a:r>
              <a:rPr lang="en-GB" sz="1400" dirty="0" smtClean="0"/>
              <a:t>c. What else might scientists research to find out more about </a:t>
            </a:r>
            <a:r>
              <a:rPr lang="en-GB" sz="1400" baseline="30000" dirty="0" smtClean="0"/>
              <a:t>134</a:t>
            </a:r>
            <a:r>
              <a:rPr lang="en-GB" sz="1400" dirty="0" smtClean="0"/>
              <a:t>Cs level differences in mature plants?</a:t>
            </a:r>
          </a:p>
        </p:txBody>
      </p:sp>
      <p:sp>
        <p:nvSpPr>
          <p:cNvPr id="6" name="Rectangle 5"/>
          <p:cNvSpPr/>
          <p:nvPr/>
        </p:nvSpPr>
        <p:spPr>
          <a:xfrm>
            <a:off x="5681098" y="2848260"/>
            <a:ext cx="3297879" cy="376821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7555" y="6312586"/>
            <a:ext cx="697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 </a:t>
            </a:r>
            <a:r>
              <a:rPr lang="en-GB" sz="1200" dirty="0" smtClean="0"/>
              <a:t>Measured in </a:t>
            </a:r>
            <a:r>
              <a:rPr lang="en-GB" sz="1200" dirty="0" err="1" smtClean="0"/>
              <a:t>kiloBecquerel</a:t>
            </a:r>
            <a:r>
              <a:rPr lang="en-GB" sz="1200" dirty="0" smtClean="0"/>
              <a:t> per gram of dry material.</a:t>
            </a:r>
            <a:endParaRPr lang="en-GB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7013893" y="544899"/>
            <a:ext cx="2030371" cy="2215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938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Glossary</a:t>
            </a:r>
          </a:p>
          <a:p>
            <a:endParaRPr lang="en-GB" sz="800" b="1" dirty="0">
              <a:solidFill>
                <a:srgbClr val="3938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400" dirty="0" smtClean="0"/>
              <a:t>A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morphotype</a:t>
            </a:r>
            <a:r>
              <a:rPr lang="en-GB" sz="1400" b="1" dirty="0" smtClean="0"/>
              <a:t> </a:t>
            </a:r>
            <a:r>
              <a:rPr lang="en-GB" sz="1400" dirty="0" smtClean="0"/>
              <a:t>of the </a:t>
            </a:r>
            <a:r>
              <a:rPr lang="en-GB" sz="1400" i="1" dirty="0" smtClean="0"/>
              <a:t>Brassica </a:t>
            </a:r>
            <a:r>
              <a:rPr lang="en-GB" sz="1400" i="1" dirty="0" err="1" smtClean="0"/>
              <a:t>oleracea</a:t>
            </a:r>
            <a:r>
              <a:rPr lang="en-GB" sz="1400" i="1" dirty="0" smtClean="0"/>
              <a:t> </a:t>
            </a:r>
            <a:r>
              <a:rPr lang="en-GB" sz="1400" dirty="0" smtClean="0"/>
              <a:t>species has its own distinctive external features.  Stems, leaves and flowers may all have different shapes and sizes, even within the same species.</a:t>
            </a:r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6985416" y="517685"/>
            <a:ext cx="1993561" cy="22126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Broccoli pl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5" y="398584"/>
            <a:ext cx="3609891" cy="2711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222458" y="691636"/>
            <a:ext cx="298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Broccoli, Brussels sprouts and kale growing in the field.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280804" y="5678285"/>
            <a:ext cx="309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Curly kale – one of several varieties of kale.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04" y="1634709"/>
            <a:ext cx="2481570" cy="3723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5" y="3680025"/>
            <a:ext cx="3968436" cy="2644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7926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55574" y="5535532"/>
            <a:ext cx="6209999" cy="320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For more information on science and STEM careers </a:t>
            </a:r>
            <a:r>
              <a:rPr lang="en-GB" sz="1400" dirty="0" smtClean="0"/>
              <a:t>see </a:t>
            </a:r>
            <a:r>
              <a:rPr lang="en-GB" sz="1400" dirty="0" smtClean="0">
                <a:hlinkClick r:id="rId3"/>
              </a:rPr>
              <a:t>www.futuremorph.org</a:t>
            </a:r>
            <a:r>
              <a:rPr lang="en-GB" sz="1400" dirty="0" smtClean="0"/>
              <a:t>.</a:t>
            </a: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8" y="5535532"/>
            <a:ext cx="1585097" cy="3840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53248"/>
            <a:ext cx="9144000" cy="461665"/>
          </a:xfrm>
          <a:prstGeom prst="rect">
            <a:avLst/>
          </a:prstGeom>
          <a:solidFill>
            <a:srgbClr val="39388B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Where can science research take you?</a:t>
            </a:r>
            <a:endParaRPr lang="en-GB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4272" y="5930769"/>
            <a:ext cx="78522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For video clips illustrating a broad range of science careers relating to the natural environment </a:t>
            </a:r>
            <a:r>
              <a:rPr lang="en-GB" sz="1400" dirty="0"/>
              <a:t>see </a:t>
            </a:r>
            <a:r>
              <a:rPr lang="en-GB" sz="1400" dirty="0" smtClean="0">
                <a:hlinkClick r:id="rId5"/>
              </a:rPr>
              <a:t>www.schoolscience.co.uk/nercyoutube</a:t>
            </a:r>
            <a:r>
              <a:rPr lang="en-GB" sz="1400" dirty="0">
                <a:hlinkClick r:id="rId5"/>
              </a:rPr>
              <a:t>. </a:t>
            </a:r>
            <a:endParaRPr lang="en-GB" sz="1400" dirty="0" smtClean="0"/>
          </a:p>
          <a:p>
            <a:r>
              <a:rPr lang="en-GB" sz="1400" dirty="0" smtClean="0"/>
              <a:t>Videos feature a geologist, environmental physicist, an ecologist amongst others.</a:t>
            </a: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" y="2301491"/>
            <a:ext cx="3902292" cy="2914675"/>
          </a:xfrm>
          <a:prstGeom prst="rect">
            <a:avLst/>
          </a:prstGeom>
          <a:ln w="76200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48299" y="2634177"/>
            <a:ext cx="3117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 research is focused on plant nutrition and involves field work, lab work, computer programming, statistics and writing scientific papers.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35817" y="1063559"/>
            <a:ext cx="7929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Dr Beth Penrose is a plant scientist at the NERC Centre for Ecology and Hydrology and the University of Nottingham.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7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53248"/>
            <a:ext cx="9144000" cy="461665"/>
          </a:xfrm>
          <a:prstGeom prst="rect">
            <a:avLst/>
          </a:prstGeom>
          <a:solidFill>
            <a:srgbClr val="39388B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Useful links</a:t>
            </a:r>
            <a:endParaRPr lang="en-GB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145" y="1084559"/>
            <a:ext cx="8409709" cy="4524315"/>
          </a:xfrm>
          <a:prstGeom prst="rect">
            <a:avLst/>
          </a:prstGeom>
          <a:noFill/>
          <a:ln>
            <a:solidFill>
              <a:srgbClr val="39388B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938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Further </a:t>
            </a:r>
            <a:r>
              <a:rPr lang="en-GB" b="1" dirty="0" smtClean="0">
                <a:solidFill>
                  <a:srgbClr val="3938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information</a:t>
            </a:r>
            <a:endParaRPr lang="en-GB" b="1" dirty="0">
              <a:solidFill>
                <a:srgbClr val="39388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dirty="0"/>
          </a:p>
          <a:p>
            <a:r>
              <a:rPr lang="en-GB" dirty="0" smtClean="0"/>
              <a:t>This </a:t>
            </a:r>
            <a:r>
              <a:rPr lang="en-GB" dirty="0" smtClean="0">
                <a:hlinkClick r:id="rId3"/>
              </a:rPr>
              <a:t>BBC news article </a:t>
            </a:r>
            <a:r>
              <a:rPr lang="en-GB" dirty="0" smtClean="0"/>
              <a:t>about the nuclear accident at Fukushima may be used to show students how the contamination of crops via radioactive fallout is a repeated problem in nuclear accidents. </a:t>
            </a:r>
          </a:p>
          <a:p>
            <a:endParaRPr lang="en-GB" dirty="0"/>
          </a:p>
          <a:p>
            <a:r>
              <a:rPr lang="en-GB" dirty="0" smtClean="0"/>
              <a:t>Students may benefit from being given some </a:t>
            </a:r>
            <a:r>
              <a:rPr lang="en-GB" dirty="0" smtClean="0">
                <a:hlinkClick r:id="rId4"/>
              </a:rPr>
              <a:t>background information </a:t>
            </a:r>
            <a:r>
              <a:rPr lang="en-GB" dirty="0" smtClean="0"/>
              <a:t>on the Chernobyl disaster.</a:t>
            </a:r>
          </a:p>
          <a:p>
            <a:endParaRPr lang="en-GB" dirty="0" smtClean="0"/>
          </a:p>
          <a:p>
            <a:r>
              <a:rPr lang="en-GB" dirty="0" smtClean="0"/>
              <a:t>Watch and listen to scientist </a:t>
            </a:r>
            <a:r>
              <a:rPr lang="en-GB" dirty="0" smtClean="0">
                <a:hlinkClick r:id="rId5"/>
              </a:rPr>
              <a:t>Dr Beth Penrose’s presentation</a:t>
            </a:r>
            <a:r>
              <a:rPr lang="en-GB" dirty="0" smtClean="0"/>
              <a:t> describing </a:t>
            </a:r>
            <a:r>
              <a:rPr lang="en-GB" dirty="0"/>
              <a:t>her research </a:t>
            </a:r>
            <a:r>
              <a:rPr lang="en-GB" dirty="0" smtClean="0"/>
              <a:t>into radioactive uptake by different </a:t>
            </a:r>
            <a:r>
              <a:rPr lang="en-GB" dirty="0"/>
              <a:t>grass </a:t>
            </a:r>
            <a:r>
              <a:rPr lang="en-GB" dirty="0" smtClean="0"/>
              <a:t>cultivars. </a:t>
            </a:r>
            <a:endParaRPr lang="en-GB" dirty="0">
              <a:hlinkClick r:id="rId6"/>
            </a:endParaRPr>
          </a:p>
          <a:p>
            <a:r>
              <a:rPr lang="en-GB" dirty="0" smtClean="0"/>
              <a:t>‘Can low accumulating cultivars of forage grass reduce transfer of </a:t>
            </a:r>
            <a:r>
              <a:rPr lang="en-GB" dirty="0"/>
              <a:t>radioactive </a:t>
            </a:r>
            <a:r>
              <a:rPr lang="en-GB" dirty="0" smtClean="0"/>
              <a:t>contaminants?’</a:t>
            </a:r>
          </a:p>
          <a:p>
            <a:endParaRPr lang="en-GB" dirty="0" smtClean="0"/>
          </a:p>
          <a:p>
            <a:r>
              <a:rPr lang="en-GB" dirty="0" smtClean="0"/>
              <a:t>The University of Nottingham runs a </a:t>
            </a:r>
            <a:r>
              <a:rPr lang="en-GB" dirty="0" smtClean="0">
                <a:hlinkClick r:id="rId7"/>
              </a:rPr>
              <a:t>Plant and Crop Science Summer School </a:t>
            </a:r>
            <a:r>
              <a:rPr lang="en-GB" dirty="0" smtClean="0"/>
              <a:t>for Year 11 students</a:t>
            </a:r>
            <a:r>
              <a:rPr lang="en-GB" dirty="0"/>
              <a:t>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984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53248"/>
            <a:ext cx="9144000" cy="461665"/>
          </a:xfrm>
          <a:prstGeom prst="rect">
            <a:avLst/>
          </a:prstGeom>
          <a:solidFill>
            <a:srgbClr val="39388B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Useful links</a:t>
            </a:r>
            <a:endParaRPr lang="en-GB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145" y="1084559"/>
            <a:ext cx="8409709" cy="2862322"/>
          </a:xfrm>
          <a:prstGeom prst="rect">
            <a:avLst/>
          </a:prstGeom>
          <a:noFill/>
          <a:ln>
            <a:solidFill>
              <a:srgbClr val="39388B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938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Other </a:t>
            </a:r>
            <a:r>
              <a:rPr lang="en-GB" b="1" dirty="0">
                <a:solidFill>
                  <a:srgbClr val="3938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resources from </a:t>
            </a:r>
            <a:r>
              <a:rPr lang="en-GB" b="1" dirty="0" smtClean="0">
                <a:solidFill>
                  <a:srgbClr val="3938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NERC…</a:t>
            </a:r>
            <a:endParaRPr lang="en-GB" b="1" dirty="0">
              <a:solidFill>
                <a:srgbClr val="39388B"/>
              </a:solidFill>
              <a:latin typeface="Verdana" pitchFamily="34" charset="0"/>
              <a:ea typeface="Verdana" pitchFamily="34" charset="0"/>
              <a:cs typeface="Verdana" pitchFamily="34" charset="0"/>
              <a:hlinkClick r:id="rId3"/>
            </a:endParaRPr>
          </a:p>
          <a:p>
            <a:endParaRPr lang="en-GB" dirty="0" smtClean="0">
              <a:hlinkClick r:id=""/>
            </a:endParaRPr>
          </a:p>
          <a:p>
            <a:r>
              <a:rPr lang="en-GB" dirty="0" smtClean="0">
                <a:hlinkClick r:id=""/>
              </a:rPr>
              <a:t>Planet </a:t>
            </a:r>
            <a:r>
              <a:rPr lang="en-GB" dirty="0">
                <a:hlinkClick r:id="rId3"/>
              </a:rPr>
              <a:t>Earth </a:t>
            </a:r>
            <a:r>
              <a:rPr lang="en-GB" dirty="0" smtClean="0">
                <a:hlinkClick r:id="rId3"/>
              </a:rPr>
              <a:t>Magazine</a:t>
            </a:r>
            <a:r>
              <a:rPr lang="en-GB" dirty="0" smtClean="0"/>
              <a:t>  </a:t>
            </a:r>
          </a:p>
          <a:p>
            <a:r>
              <a:rPr lang="en-GB" dirty="0" smtClean="0"/>
              <a:t>News </a:t>
            </a:r>
            <a:r>
              <a:rPr lang="en-GB" dirty="0"/>
              <a:t>articles and </a:t>
            </a:r>
            <a:r>
              <a:rPr lang="en-GB" dirty="0" smtClean="0"/>
              <a:t>podcasts produced by NERC </a:t>
            </a:r>
            <a:r>
              <a:rPr lang="en-GB" dirty="0"/>
              <a:t>on </a:t>
            </a:r>
            <a:r>
              <a:rPr lang="en-GB" dirty="0" smtClean="0"/>
              <a:t>research </a:t>
            </a:r>
            <a:r>
              <a:rPr lang="en-GB" dirty="0"/>
              <a:t>news from the natural world which could be used to bring </a:t>
            </a:r>
            <a:r>
              <a:rPr lang="en-GB" dirty="0" smtClean="0"/>
              <a:t>cutting-edge </a:t>
            </a:r>
            <a:r>
              <a:rPr lang="en-GB" dirty="0"/>
              <a:t>research to the classroom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>
                <a:hlinkClick r:id="rId4"/>
              </a:rPr>
              <a:t>Beyond the Gardens: The Crop Wild Relatives Project </a:t>
            </a:r>
            <a:endParaRPr lang="en-GB" dirty="0"/>
          </a:p>
          <a:p>
            <a:r>
              <a:rPr lang="en-GB" dirty="0" smtClean="0"/>
              <a:t>In this video, scientists </a:t>
            </a:r>
            <a:r>
              <a:rPr lang="en-GB" dirty="0"/>
              <a:t>from </a:t>
            </a:r>
            <a:r>
              <a:rPr lang="en-GB" dirty="0" smtClean="0"/>
              <a:t>Kew </a:t>
            </a:r>
            <a:r>
              <a:rPr lang="en-GB" dirty="0"/>
              <a:t>Garden's </a:t>
            </a:r>
            <a:r>
              <a:rPr lang="en-GB" dirty="0" smtClean="0"/>
              <a:t>Millennium </a:t>
            </a:r>
            <a:r>
              <a:rPr lang="en-GB" dirty="0"/>
              <a:t>Seed Bank and teams from around the world share their work collecting wild specimens to widen the genetic diversity available for our major crop plants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9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2739</TotalTime>
  <Words>1417</Words>
  <Application>Microsoft Office PowerPoint</Application>
  <PresentationFormat>On-screen Show (4:3)</PresentationFormat>
  <Paragraphs>141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</vt:lpstr>
      <vt:lpstr>Calibri Light</vt:lpstr>
      <vt:lpstr>Gotham Medium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HEC Harden</dc:creator>
  <cp:lastModifiedBy>HEC Harden</cp:lastModifiedBy>
  <cp:revision>266</cp:revision>
  <dcterms:created xsi:type="dcterms:W3CDTF">2015-05-13T09:23:14Z</dcterms:created>
  <dcterms:modified xsi:type="dcterms:W3CDTF">2016-02-22T13:08:20Z</dcterms:modified>
</cp:coreProperties>
</file>