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9" r:id="rId2"/>
    <p:sldId id="271" r:id="rId3"/>
    <p:sldId id="272" r:id="rId4"/>
    <p:sldId id="274" r:id="rId5"/>
    <p:sldId id="270" r:id="rId6"/>
    <p:sldId id="275"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 Lamb" initials="AL"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388B"/>
    <a:srgbClr val="86BD24"/>
    <a:srgbClr val="00A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535" autoAdjust="0"/>
  </p:normalViewPr>
  <p:slideViewPr>
    <p:cSldViewPr snapToGrid="0">
      <p:cViewPr>
        <p:scale>
          <a:sx n="70" d="100"/>
          <a:sy n="70" d="100"/>
        </p:scale>
        <p:origin x="-141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76CFD8-D152-4C12-90D2-DA98B6AEA473}" type="datetimeFigureOut">
              <a:rPr lang="en-GB" smtClean="0"/>
              <a:pPr/>
              <a:t>29/02/2016</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DD4B9C-D01D-41D8-8290-273F046405DA}" type="slidenum">
              <a:rPr lang="en-GB" smtClean="0"/>
              <a:pPr/>
              <a:t>‹#›</a:t>
            </a:fld>
            <a:endParaRPr lang="en-GB" dirty="0"/>
          </a:p>
        </p:txBody>
      </p:sp>
    </p:spTree>
    <p:extLst>
      <p:ext uri="{BB962C8B-B14F-4D97-AF65-F5344CB8AC3E}">
        <p14:creationId xmlns:p14="http://schemas.microsoft.com/office/powerpoint/2010/main" val="64856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Bill </a:t>
            </a:r>
            <a:r>
              <a:rPr lang="en-GB" dirty="0" err="1" smtClean="0"/>
              <a:t>Tarpenning</a:t>
            </a:r>
            <a:r>
              <a:rPr lang="en-GB" dirty="0" smtClean="0"/>
              <a:t> (http://www.usda.gov/oc/photo/96cs1134.htm) [Public domain], via Wikimedia Commons</a:t>
            </a:r>
          </a:p>
          <a:p>
            <a:r>
              <a:rPr lang="en-GB" dirty="0" smtClean="0"/>
              <a:t>https://commons.wikimedia.org/wiki/File:Cabbage.jpg </a:t>
            </a:r>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1</a:t>
            </a:fld>
            <a:endParaRPr lang="en-GB" dirty="0"/>
          </a:p>
        </p:txBody>
      </p:sp>
    </p:spTree>
    <p:extLst>
      <p:ext uri="{BB962C8B-B14F-4D97-AF65-F5344CB8AC3E}">
        <p14:creationId xmlns:p14="http://schemas.microsoft.com/office/powerpoint/2010/main" val="659895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2</a:t>
            </a:fld>
            <a:endParaRPr lang="en-GB" dirty="0"/>
          </a:p>
        </p:txBody>
      </p:sp>
    </p:spTree>
    <p:extLst>
      <p:ext uri="{BB962C8B-B14F-4D97-AF65-F5344CB8AC3E}">
        <p14:creationId xmlns:p14="http://schemas.microsoft.com/office/powerpoint/2010/main" val="2951554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3</a:t>
            </a:fld>
            <a:endParaRPr lang="en-GB" dirty="0"/>
          </a:p>
        </p:txBody>
      </p:sp>
    </p:spTree>
    <p:extLst>
      <p:ext uri="{BB962C8B-B14F-4D97-AF65-F5344CB8AC3E}">
        <p14:creationId xmlns:p14="http://schemas.microsoft.com/office/powerpoint/2010/main" val="3874554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4</a:t>
            </a:fld>
            <a:endParaRPr lang="en-GB" dirty="0"/>
          </a:p>
        </p:txBody>
      </p:sp>
    </p:spTree>
    <p:extLst>
      <p:ext uri="{BB962C8B-B14F-4D97-AF65-F5344CB8AC3E}">
        <p14:creationId xmlns:p14="http://schemas.microsoft.com/office/powerpoint/2010/main" val="1109526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5</a:t>
            </a:fld>
            <a:endParaRPr lang="en-GB" dirty="0"/>
          </a:p>
        </p:txBody>
      </p:sp>
    </p:spTree>
    <p:extLst>
      <p:ext uri="{BB962C8B-B14F-4D97-AF65-F5344CB8AC3E}">
        <p14:creationId xmlns:p14="http://schemas.microsoft.com/office/powerpoint/2010/main" val="4024145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6</a:t>
            </a:fld>
            <a:endParaRPr lang="en-GB" dirty="0"/>
          </a:p>
        </p:txBody>
      </p:sp>
    </p:spTree>
    <p:extLst>
      <p:ext uri="{BB962C8B-B14F-4D97-AF65-F5344CB8AC3E}">
        <p14:creationId xmlns:p14="http://schemas.microsoft.com/office/powerpoint/2010/main" val="3840219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7</a:t>
            </a:fld>
            <a:endParaRPr lang="en-GB" dirty="0"/>
          </a:p>
        </p:txBody>
      </p:sp>
    </p:spTree>
    <p:extLst>
      <p:ext uri="{BB962C8B-B14F-4D97-AF65-F5344CB8AC3E}">
        <p14:creationId xmlns:p14="http://schemas.microsoft.com/office/powerpoint/2010/main" val="2690474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88242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475152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806663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4620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621774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3029090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87251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68741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459940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58972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69264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267699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ipni.net/ppiweb/bcrops.nsf/$webindex/84CBB51751971AB3852568F000673A10/$file/98-3p04.pdf"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hyperlink" Target="http://www.bbc.co.uk/news/science-environment-15691571" TargetMode="External"/><Relationship Id="rId7" Type="http://schemas.openxmlformats.org/officeDocument/2006/relationships/hyperlink" Target="https://www.nottingham.ac.uk/biosciences/community/summer-schools/plants-and-crops-summer-school.aspx"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schoolscience.co.uk/planetearth" TargetMode="External"/><Relationship Id="rId5" Type="http://schemas.openxmlformats.org/officeDocument/2006/relationships/hyperlink" Target="https://www.youtube.com/watch?v=bQZO9J8rkqk" TargetMode="External"/><Relationship Id="rId4" Type="http://schemas.openxmlformats.org/officeDocument/2006/relationships/hyperlink" Target="http://news.bbc.co.uk/1/shared/spl/hi/guides/456900/456957/html/nn1page1.st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schoolscience.co.uk/planetearth"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www.kew.org/discover/videos/beyond-gardens-film-crop-wild-relatives-project"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nerc.ac.uk/"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hyperlink" Target="https://www.nottingham.ac.uk/" TargetMode="External"/><Relationship Id="rId4" Type="http://schemas.openxmlformats.org/officeDocument/2006/relationships/hyperlink" Target="http://www.ceh.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8998" y="6349089"/>
            <a:ext cx="2541814" cy="41848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07976" y="6306597"/>
            <a:ext cx="2244139" cy="503468"/>
          </a:xfrm>
          <a:prstGeom prst="rect">
            <a:avLst/>
          </a:prstGeom>
        </p:spPr>
      </p:pic>
      <p:sp>
        <p:nvSpPr>
          <p:cNvPr id="8" name="TextBox 7"/>
          <p:cNvSpPr txBox="1"/>
          <p:nvPr/>
        </p:nvSpPr>
        <p:spPr>
          <a:xfrm>
            <a:off x="0" y="5440547"/>
            <a:ext cx="9144000" cy="861774"/>
          </a:xfrm>
          <a:prstGeom prst="rect">
            <a:avLst/>
          </a:prstGeom>
          <a:solidFill>
            <a:srgbClr val="39388B"/>
          </a:solidFill>
          <a:ln>
            <a:noFill/>
          </a:ln>
        </p:spPr>
        <p:txBody>
          <a:bodyPr wrap="square" rtlCol="0">
            <a:spAutoFit/>
          </a:bodyPr>
          <a:lstStyle/>
          <a:p>
            <a:pPr algn="ctr"/>
            <a:r>
              <a:rPr lang="en-GB" sz="1600" dirty="0" smtClean="0">
                <a:solidFill>
                  <a:schemeClr val="bg1"/>
                </a:solidFill>
              </a:rPr>
              <a:t>This resource has been developed by the Association for Science Education for their RCUK-funded series</a:t>
            </a:r>
          </a:p>
          <a:p>
            <a:pPr algn="ctr"/>
            <a:r>
              <a:rPr lang="en-GB" dirty="0" smtClean="0">
                <a:solidFill>
                  <a:schemeClr val="bg1"/>
                </a:solidFill>
              </a:rPr>
              <a:t>‘Research focused teaching resources </a:t>
            </a:r>
            <a:r>
              <a:rPr lang="en-GB" dirty="0">
                <a:solidFill>
                  <a:schemeClr val="bg1"/>
                </a:solidFill>
              </a:rPr>
              <a:t>to inspire </a:t>
            </a:r>
            <a:r>
              <a:rPr lang="en-GB" dirty="0" smtClean="0">
                <a:solidFill>
                  <a:schemeClr val="bg1"/>
                </a:solidFill>
              </a:rPr>
              <a:t>students in STEM Careers’</a:t>
            </a:r>
            <a:endParaRPr lang="en-GB" dirty="0">
              <a:solidFill>
                <a:schemeClr val="bg1"/>
              </a:solidFill>
            </a:endParaRPr>
          </a:p>
          <a:p>
            <a:pPr algn="ctr"/>
            <a:endParaRPr lang="en-GB" sz="1600" dirty="0" smtClean="0">
              <a:solidFill>
                <a:schemeClr val="bg1"/>
              </a:solidFill>
            </a:endParaRPr>
          </a:p>
        </p:txBody>
      </p:sp>
      <p:sp>
        <p:nvSpPr>
          <p:cNvPr id="9" name="Rectangle 8"/>
          <p:cNvSpPr/>
          <p:nvPr/>
        </p:nvSpPr>
        <p:spPr>
          <a:xfrm>
            <a:off x="1219200" y="609753"/>
            <a:ext cx="6743700" cy="1323439"/>
          </a:xfrm>
          <a:prstGeom prst="rect">
            <a:avLst/>
          </a:prstGeom>
        </p:spPr>
        <p:txBody>
          <a:bodyPr wrap="square">
            <a:spAutoFit/>
          </a:bodyPr>
          <a:lstStyle/>
          <a:p>
            <a:pPr algn="ctr"/>
            <a:r>
              <a:rPr lang="en-GB" sz="4000" b="1" dirty="0" smtClean="0">
                <a:solidFill>
                  <a:srgbClr val="39388B"/>
                </a:solidFill>
                <a:latin typeface="Verdana" pitchFamily="34" charset="0"/>
                <a:ea typeface="Verdana" pitchFamily="34" charset="0"/>
                <a:cs typeface="Verdana" pitchFamily="34" charset="0"/>
              </a:rPr>
              <a:t>Contaminated Crops</a:t>
            </a:r>
          </a:p>
          <a:p>
            <a:pPr algn="ctr"/>
            <a:endParaRPr lang="en-GB" sz="4000" b="1" dirty="0" smtClean="0">
              <a:solidFill>
                <a:srgbClr val="39388B"/>
              </a:solidFill>
              <a:latin typeface="Gotham Medium" pitchFamily="50" charset="0"/>
              <a:cs typeface="Gotham Medium" pitchFamily="50" charset="0"/>
            </a:endParaRPr>
          </a:p>
        </p:txBody>
      </p:sp>
      <p:pic>
        <p:nvPicPr>
          <p:cNvPr id="10" name="Picture 2" descr="RCUK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4763" y="6368473"/>
            <a:ext cx="1420174" cy="3991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File:Cabbage.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7710" y="1584305"/>
            <a:ext cx="4114279" cy="293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636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0497" y="478677"/>
            <a:ext cx="5668825" cy="630942"/>
          </a:xfrm>
          <a:prstGeom prst="rect">
            <a:avLst/>
          </a:prstGeom>
          <a:noFill/>
          <a:ln>
            <a:solidFill>
              <a:srgbClr val="39388B"/>
            </a:solidFill>
          </a:ln>
        </p:spPr>
        <p:txBody>
          <a:bodyPr wrap="square" rtlCol="0">
            <a:spAutoFit/>
          </a:bodyPr>
          <a:lstStyle/>
          <a:p>
            <a:pPr>
              <a:spcBef>
                <a:spcPts val="600"/>
              </a:spcBef>
              <a:spcAft>
                <a:spcPts val="600"/>
              </a:spcAft>
            </a:pPr>
            <a:r>
              <a:rPr lang="en-GB" sz="1600" b="1" dirty="0" smtClean="0">
                <a:solidFill>
                  <a:srgbClr val="39388B"/>
                </a:solidFill>
                <a:latin typeface="Verdana" pitchFamily="34" charset="0"/>
                <a:ea typeface="Verdana" pitchFamily="34" charset="0"/>
                <a:cs typeface="Verdana" pitchFamily="34" charset="0"/>
              </a:rPr>
              <a:t>Research insight…</a:t>
            </a:r>
          </a:p>
          <a:p>
            <a:pPr>
              <a:spcAft>
                <a:spcPts val="600"/>
              </a:spcAft>
            </a:pPr>
            <a:r>
              <a:rPr lang="en-GB" sz="1400" dirty="0" err="1" smtClean="0"/>
              <a:t>Weblink</a:t>
            </a:r>
            <a:r>
              <a:rPr lang="en-GB" sz="1400" dirty="0" smtClean="0"/>
              <a:t> to be added shortly once research </a:t>
            </a:r>
            <a:r>
              <a:rPr lang="en-GB" sz="1400" smtClean="0"/>
              <a:t>paper published.</a:t>
            </a:r>
            <a:endParaRPr lang="en-GB" sz="1400" dirty="0"/>
          </a:p>
        </p:txBody>
      </p:sp>
      <p:sp>
        <p:nvSpPr>
          <p:cNvPr id="3" name="TextBox 2"/>
          <p:cNvSpPr txBox="1"/>
          <p:nvPr/>
        </p:nvSpPr>
        <p:spPr>
          <a:xfrm>
            <a:off x="467542" y="1886726"/>
            <a:ext cx="8023312" cy="3647153"/>
          </a:xfrm>
          <a:prstGeom prst="rect">
            <a:avLst/>
          </a:prstGeom>
          <a:noFill/>
          <a:ln>
            <a:solidFill>
              <a:srgbClr val="39388B"/>
            </a:solidFill>
          </a:ln>
        </p:spPr>
        <p:txBody>
          <a:bodyPr wrap="square" rtlCol="0">
            <a:spAutoFit/>
          </a:bodyPr>
          <a:lstStyle/>
          <a:p>
            <a:pPr>
              <a:spcAft>
                <a:spcPts val="600"/>
              </a:spcAft>
            </a:pPr>
            <a:r>
              <a:rPr lang="en-GB" sz="1600" b="1" dirty="0" smtClean="0">
                <a:solidFill>
                  <a:srgbClr val="39388B"/>
                </a:solidFill>
                <a:latin typeface="Verdana" pitchFamily="34" charset="0"/>
                <a:ea typeface="Verdana" pitchFamily="34" charset="0"/>
                <a:cs typeface="Verdana" pitchFamily="34" charset="0"/>
              </a:rPr>
              <a:t>Teacher answers to SS1 questions</a:t>
            </a:r>
          </a:p>
          <a:p>
            <a:pPr marL="342900" indent="-342900">
              <a:buAutoNum type="arabicPeriod"/>
            </a:pPr>
            <a:r>
              <a:rPr lang="en-GB" sz="1400" dirty="0" smtClean="0"/>
              <a:t>Metal ions that are dissolved in water in the soil may be absorbed by plants through the roots. These metals ions can then accumulate in the roots, shoots or leaves of the plant.</a:t>
            </a:r>
          </a:p>
          <a:p>
            <a:pPr marL="342900" indent="-342900">
              <a:buAutoNum type="arabicPeriod"/>
            </a:pPr>
            <a:r>
              <a:rPr lang="en-GB" sz="1400" dirty="0" smtClean="0"/>
              <a:t>The aim of phytoextraction is </a:t>
            </a:r>
            <a:r>
              <a:rPr lang="en-GB" sz="1400" i="1" dirty="0" smtClean="0"/>
              <a:t>remove</a:t>
            </a:r>
            <a:r>
              <a:rPr lang="en-GB" sz="1400" dirty="0" smtClean="0"/>
              <a:t> metal ions from contaminated areas (e.g. mining waste); it is important to select plants that have a good uptake of the metal ions which need to be removed.</a:t>
            </a:r>
          </a:p>
          <a:p>
            <a:pPr marL="342900" indent="-342900">
              <a:buAutoNum type="arabicPeriod"/>
            </a:pPr>
            <a:r>
              <a:rPr lang="en-GB" sz="1400" dirty="0" smtClean="0"/>
              <a:t>In areas contaminated by radioactive isotopes it is important to reduce human intake through the food chain. Therefore this research aims to find out whether there are some cultivars of brassica with poor uptake because the accumulation of radioactive ions in these plants will be less, thereby reducing the amount ingested by humans.</a:t>
            </a:r>
          </a:p>
          <a:p>
            <a:pPr marL="342900" indent="-342900">
              <a:buAutoNum type="arabicPeriod"/>
            </a:pPr>
            <a:r>
              <a:rPr lang="en-GB" sz="1400" dirty="0" smtClean="0"/>
              <a:t>The soil and CsCl were well mixed for uniform distribution of the radioactive ions. The soil depth was kept the same as was the size of pot. Growing conditions (light and temperature) were kept the same and the samples for analysis were all taken the same number of days after the seeds were sown. Please note that the research paper gives more detail on the method and that this text provides a summary of the key points for students.</a:t>
            </a:r>
          </a:p>
          <a:p>
            <a:pPr marL="342900" indent="-342900">
              <a:buAutoNum type="arabicPeriod"/>
            </a:pPr>
            <a:r>
              <a:rPr lang="en-GB" sz="1400" dirty="0" smtClean="0"/>
              <a:t>Answers could include staple food crops such as potato, or crops used as animal feed. Milk is a key method of intake into the food chain, so the grass eaten by cows is also significant.</a:t>
            </a:r>
          </a:p>
        </p:txBody>
      </p:sp>
      <p:sp>
        <p:nvSpPr>
          <p:cNvPr id="5" name="TextBox 4"/>
          <p:cNvSpPr txBox="1"/>
          <p:nvPr/>
        </p:nvSpPr>
        <p:spPr>
          <a:xfrm>
            <a:off x="2790497" y="1173272"/>
            <a:ext cx="5700357" cy="630942"/>
          </a:xfrm>
          <a:prstGeom prst="rect">
            <a:avLst/>
          </a:prstGeom>
          <a:noFill/>
          <a:ln>
            <a:solidFill>
              <a:srgbClr val="39388B"/>
            </a:solidFill>
          </a:ln>
        </p:spPr>
        <p:txBody>
          <a:bodyPr wrap="square" rtlCol="0">
            <a:spAutoFit/>
          </a:bodyPr>
          <a:lstStyle/>
          <a:p>
            <a:pPr>
              <a:spcBef>
                <a:spcPts val="600"/>
              </a:spcBef>
              <a:spcAft>
                <a:spcPts val="600"/>
              </a:spcAft>
            </a:pPr>
            <a:r>
              <a:rPr lang="en-GB" sz="1600" b="1" dirty="0" smtClean="0">
                <a:solidFill>
                  <a:srgbClr val="39388B"/>
                </a:solidFill>
                <a:latin typeface="Verdana" pitchFamily="34" charset="0"/>
                <a:ea typeface="Verdana" pitchFamily="34" charset="0"/>
                <a:cs typeface="Verdana" pitchFamily="34" charset="0"/>
              </a:rPr>
              <a:t>Curriculum </a:t>
            </a:r>
            <a:r>
              <a:rPr lang="en-GB" sz="1600" b="1" dirty="0">
                <a:solidFill>
                  <a:srgbClr val="39388B"/>
                </a:solidFill>
                <a:latin typeface="Verdana" pitchFamily="34" charset="0"/>
                <a:ea typeface="Verdana" pitchFamily="34" charset="0"/>
                <a:cs typeface="Verdana" pitchFamily="34" charset="0"/>
              </a:rPr>
              <a:t>k</a:t>
            </a:r>
            <a:r>
              <a:rPr lang="en-GB" sz="1600" b="1" dirty="0" smtClean="0">
                <a:solidFill>
                  <a:srgbClr val="39388B"/>
                </a:solidFill>
                <a:latin typeface="Verdana" pitchFamily="34" charset="0"/>
                <a:ea typeface="Verdana" pitchFamily="34" charset="0"/>
                <a:cs typeface="Verdana" pitchFamily="34" charset="0"/>
              </a:rPr>
              <a:t>eywords</a:t>
            </a:r>
          </a:p>
          <a:p>
            <a:r>
              <a:rPr lang="en-GB" sz="1400" dirty="0" smtClean="0"/>
              <a:t>phytoextraction, ion, isotope, minerals, roots</a:t>
            </a:r>
            <a:endParaRPr lang="en-GB" sz="14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2379" y="84458"/>
            <a:ext cx="1798476" cy="457240"/>
          </a:xfrm>
          <a:prstGeom prst="rect">
            <a:avLst/>
          </a:prstGeom>
        </p:spPr>
      </p:pic>
      <p:sp>
        <p:nvSpPr>
          <p:cNvPr id="4" name="Rectangle 3"/>
          <p:cNvSpPr/>
          <p:nvPr/>
        </p:nvSpPr>
        <p:spPr>
          <a:xfrm>
            <a:off x="467542" y="5616390"/>
            <a:ext cx="8023313" cy="1231106"/>
          </a:xfrm>
          <a:prstGeom prst="rect">
            <a:avLst/>
          </a:prstGeom>
          <a:ln>
            <a:solidFill>
              <a:srgbClr val="002060"/>
            </a:solidFill>
          </a:ln>
        </p:spPr>
        <p:txBody>
          <a:bodyPr wrap="square">
            <a:spAutoFit/>
          </a:bodyPr>
          <a:lstStyle/>
          <a:p>
            <a:r>
              <a:rPr lang="en-GB" sz="1400" dirty="0"/>
              <a:t>The</a:t>
            </a:r>
            <a:r>
              <a:rPr lang="en-GB" dirty="0"/>
              <a:t> </a:t>
            </a:r>
            <a:r>
              <a:rPr lang="en-GB" b="1" dirty="0">
                <a:solidFill>
                  <a:srgbClr val="39388B"/>
                </a:solidFill>
                <a:latin typeface="Verdana" pitchFamily="34" charset="0"/>
                <a:ea typeface="Verdana" pitchFamily="34" charset="0"/>
                <a:cs typeface="Verdana" pitchFamily="34" charset="0"/>
              </a:rPr>
              <a:t>BIG Research Question </a:t>
            </a:r>
            <a:r>
              <a:rPr lang="en-GB" sz="1400" dirty="0"/>
              <a:t>explanation </a:t>
            </a:r>
            <a:endParaRPr lang="en-GB" sz="1400" dirty="0" smtClean="0"/>
          </a:p>
          <a:p>
            <a:r>
              <a:rPr lang="en-GB" sz="1400" dirty="0" smtClean="0"/>
              <a:t>Scientific research into the uptake of radioactive Cs and Sr by different cultivars of food crop may be used to potentially identify varieties with reduced uptake. These cultivars could then be planted in contaminated areas and reduce either the direct intake by humans or the intake by animals that are either eaten by humans or whose milk is consumed.</a:t>
            </a:r>
            <a:endParaRPr lang="en-GB" dirty="0"/>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t="7305" b="11060"/>
          <a:stretch/>
        </p:blipFill>
        <p:spPr>
          <a:xfrm>
            <a:off x="467542" y="484909"/>
            <a:ext cx="2109403" cy="1316182"/>
          </a:xfrm>
          <a:prstGeom prst="rect">
            <a:avLst/>
          </a:prstGeom>
          <a:ln>
            <a:solidFill>
              <a:srgbClr val="002060"/>
            </a:solidFill>
          </a:ln>
        </p:spPr>
      </p:pic>
    </p:spTree>
    <p:extLst>
      <p:ext uri="{BB962C8B-B14F-4D97-AF65-F5344CB8AC3E}">
        <p14:creationId xmlns:p14="http://schemas.microsoft.com/office/powerpoint/2010/main" val="2070446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4235" y="258090"/>
            <a:ext cx="1524132" cy="329213"/>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854049624"/>
              </p:ext>
            </p:extLst>
          </p:nvPr>
        </p:nvGraphicFramePr>
        <p:xfrm>
          <a:off x="477947" y="2946539"/>
          <a:ext cx="6096000" cy="3327400"/>
        </p:xfrm>
        <a:graphic>
          <a:graphicData uri="http://schemas.openxmlformats.org/drawingml/2006/table">
            <a:tbl>
              <a:tblPr firstRow="1" bandRow="1">
                <a:tableStyleId>{5940675A-B579-460E-94D1-54222C63F5DA}</a:tableStyleId>
              </a:tblPr>
              <a:tblGrid>
                <a:gridCol w="1219200"/>
                <a:gridCol w="1219200"/>
                <a:gridCol w="1219200"/>
                <a:gridCol w="1276171"/>
                <a:gridCol w="1162229"/>
              </a:tblGrid>
              <a:tr h="370840">
                <a:tc>
                  <a:txBody>
                    <a:bodyPr/>
                    <a:lstStyle/>
                    <a:p>
                      <a:r>
                        <a:rPr lang="en-GB" sz="1400" b="1" dirty="0" smtClean="0"/>
                        <a:t>Kale cultivar</a:t>
                      </a:r>
                      <a:endParaRPr lang="en-GB" sz="1400" b="1" dirty="0"/>
                    </a:p>
                  </a:txBody>
                  <a:tcPr/>
                </a:tc>
                <a:tc>
                  <a:txBody>
                    <a:bodyPr/>
                    <a:lstStyle/>
                    <a:p>
                      <a:r>
                        <a:rPr lang="en-GB" sz="1400" b="1" dirty="0" smtClean="0"/>
                        <a:t>Soil radioactivity level*</a:t>
                      </a:r>
                      <a:endParaRPr lang="en-GB" sz="1400" b="1" dirty="0"/>
                    </a:p>
                  </a:txBody>
                  <a:tcPr/>
                </a:tc>
                <a:tc>
                  <a:txBody>
                    <a:bodyPr/>
                    <a:lstStyle/>
                    <a:p>
                      <a:r>
                        <a:rPr lang="en-GB" sz="1400" b="1" dirty="0" smtClean="0"/>
                        <a:t>Plant shoot radioactivity level *</a:t>
                      </a:r>
                      <a:endParaRPr lang="en-GB" sz="1400" b="1" dirty="0"/>
                    </a:p>
                  </a:txBody>
                  <a:tcPr/>
                </a:tc>
                <a:tc>
                  <a:txBody>
                    <a:bodyPr/>
                    <a:lstStyle/>
                    <a:p>
                      <a:r>
                        <a:rPr lang="en-GB" sz="1400" b="1" dirty="0" smtClean="0"/>
                        <a:t>Concentration</a:t>
                      </a:r>
                      <a:r>
                        <a:rPr lang="en-GB" sz="1400" b="1" baseline="0" dirty="0" smtClean="0"/>
                        <a:t> ratio</a:t>
                      </a:r>
                      <a:endParaRPr lang="en-GB" sz="1400" b="1" dirty="0"/>
                    </a:p>
                  </a:txBody>
                  <a:tcPr/>
                </a:tc>
                <a:tc>
                  <a:txBody>
                    <a:bodyPr/>
                    <a:lstStyle/>
                    <a:p>
                      <a:r>
                        <a:rPr lang="en-GB" sz="1400" b="1" dirty="0" smtClean="0"/>
                        <a:t>Mean</a:t>
                      </a:r>
                      <a:endParaRPr lang="en-GB" sz="1400" b="1" dirty="0"/>
                    </a:p>
                  </a:txBody>
                  <a:tcPr/>
                </a:tc>
              </a:tr>
              <a:tr h="370840">
                <a:tc>
                  <a:txBody>
                    <a:bodyPr/>
                    <a:lstStyle/>
                    <a:p>
                      <a:r>
                        <a:rPr lang="en-GB" sz="1400" dirty="0" smtClean="0"/>
                        <a:t>Kale 1</a:t>
                      </a:r>
                      <a:endParaRPr lang="en-GB" sz="1400" dirty="0"/>
                    </a:p>
                  </a:txBody>
                  <a:tcPr/>
                </a:tc>
                <a:tc>
                  <a:txBody>
                    <a:bodyPr/>
                    <a:lstStyle/>
                    <a:p>
                      <a:r>
                        <a:rPr lang="en-GB" sz="1400" dirty="0" smtClean="0"/>
                        <a:t>0.020</a:t>
                      </a:r>
                      <a:endParaRPr lang="en-GB" sz="1400" dirty="0"/>
                    </a:p>
                  </a:txBody>
                  <a:tcPr/>
                </a:tc>
                <a:tc>
                  <a:txBody>
                    <a:bodyPr/>
                    <a:lstStyle/>
                    <a:p>
                      <a:r>
                        <a:rPr lang="en-GB" sz="1400" dirty="0" smtClean="0"/>
                        <a:t>0.0050</a:t>
                      </a:r>
                      <a:endParaRPr lang="en-GB" sz="1400" dirty="0"/>
                    </a:p>
                  </a:txBody>
                  <a:tcPr/>
                </a:tc>
                <a:tc>
                  <a:txBody>
                    <a:bodyPr/>
                    <a:lstStyle/>
                    <a:p>
                      <a:r>
                        <a:rPr lang="en-GB" sz="1400" dirty="0" smtClean="0"/>
                        <a:t>0.025</a:t>
                      </a:r>
                      <a:endParaRPr lang="en-GB" sz="1400" dirty="0"/>
                    </a:p>
                  </a:txBody>
                  <a:tcPr/>
                </a:tc>
                <a:tc rowSpan="3">
                  <a:txBody>
                    <a:bodyPr/>
                    <a:lstStyle/>
                    <a:p>
                      <a:r>
                        <a:rPr lang="en-GB" sz="1400" dirty="0" smtClean="0"/>
                        <a:t>0.22</a:t>
                      </a:r>
                      <a:endParaRPr lang="en-GB" sz="1400" dirty="0"/>
                    </a:p>
                  </a:txBody>
                  <a:tcPr/>
                </a:tc>
              </a:tr>
              <a:tr h="370840">
                <a:tc>
                  <a:txBody>
                    <a:bodyPr/>
                    <a:lstStyle/>
                    <a:p>
                      <a:r>
                        <a:rPr lang="en-GB" sz="1400" dirty="0" smtClean="0"/>
                        <a:t>Kale 1</a:t>
                      </a:r>
                      <a:endParaRPr lang="en-GB" sz="1400" dirty="0"/>
                    </a:p>
                  </a:txBody>
                  <a:tcPr/>
                </a:tc>
                <a:tc>
                  <a:txBody>
                    <a:bodyPr/>
                    <a:lstStyle/>
                    <a:p>
                      <a:r>
                        <a:rPr lang="en-GB" sz="1400" dirty="0" smtClean="0"/>
                        <a:t>0.023</a:t>
                      </a:r>
                      <a:endParaRPr lang="en-GB" sz="1400" dirty="0"/>
                    </a:p>
                  </a:txBody>
                  <a:tcPr/>
                </a:tc>
                <a:tc>
                  <a:txBody>
                    <a:bodyPr/>
                    <a:lstStyle/>
                    <a:p>
                      <a:r>
                        <a:rPr lang="en-GB" sz="1400" dirty="0" smtClean="0"/>
                        <a:t>0.0073</a:t>
                      </a:r>
                      <a:endParaRPr lang="en-GB" sz="1400" dirty="0"/>
                    </a:p>
                  </a:txBody>
                  <a:tcPr/>
                </a:tc>
                <a:tc>
                  <a:txBody>
                    <a:bodyPr/>
                    <a:lstStyle/>
                    <a:p>
                      <a:r>
                        <a:rPr lang="en-GB" sz="1400" dirty="0" smtClean="0"/>
                        <a:t>0.032</a:t>
                      </a:r>
                      <a:endParaRPr lang="en-GB" sz="1400" dirty="0"/>
                    </a:p>
                  </a:txBody>
                  <a:tcPr/>
                </a:tc>
                <a:tc vMerge="1">
                  <a:txBody>
                    <a:bodyPr/>
                    <a:lstStyle/>
                    <a:p>
                      <a:endParaRPr lang="en-GB" dirty="0"/>
                    </a:p>
                  </a:txBody>
                  <a:tcPr/>
                </a:tc>
              </a:tr>
              <a:tr h="370840">
                <a:tc>
                  <a:txBody>
                    <a:bodyPr/>
                    <a:lstStyle/>
                    <a:p>
                      <a:r>
                        <a:rPr lang="en-GB" sz="1400" dirty="0" smtClean="0"/>
                        <a:t>Kale 1</a:t>
                      </a:r>
                      <a:endParaRPr lang="en-GB" sz="1400" dirty="0"/>
                    </a:p>
                  </a:txBody>
                  <a:tcPr/>
                </a:tc>
                <a:tc>
                  <a:txBody>
                    <a:bodyPr/>
                    <a:lstStyle/>
                    <a:p>
                      <a:r>
                        <a:rPr lang="en-GB" sz="1400" dirty="0" smtClean="0"/>
                        <a:t>0.021</a:t>
                      </a:r>
                      <a:endParaRPr lang="en-GB" sz="1400" dirty="0"/>
                    </a:p>
                  </a:txBody>
                  <a:tcPr/>
                </a:tc>
                <a:tc>
                  <a:txBody>
                    <a:bodyPr/>
                    <a:lstStyle/>
                    <a:p>
                      <a:r>
                        <a:rPr lang="en-GB" sz="1400" dirty="0" smtClean="0"/>
                        <a:t>0.0068</a:t>
                      </a:r>
                      <a:endParaRPr lang="en-GB" sz="1400" dirty="0"/>
                    </a:p>
                  </a:txBody>
                  <a:tcPr/>
                </a:tc>
                <a:tc>
                  <a:txBody>
                    <a:bodyPr/>
                    <a:lstStyle/>
                    <a:p>
                      <a:r>
                        <a:rPr lang="en-GB" sz="1400" dirty="0" smtClean="0"/>
                        <a:t>0.032</a:t>
                      </a:r>
                      <a:endParaRPr lang="en-GB" sz="1400" dirty="0"/>
                    </a:p>
                  </a:txBody>
                  <a:tcPr/>
                </a:tc>
                <a:tc vMerge="1">
                  <a:txBody>
                    <a:bodyPr/>
                    <a:lstStyle/>
                    <a:p>
                      <a:endParaRPr lang="en-GB" dirty="0"/>
                    </a:p>
                  </a:txBody>
                  <a:tcPr/>
                </a:tc>
              </a:tr>
              <a:tr h="370840">
                <a:tc>
                  <a:txBody>
                    <a:bodyPr/>
                    <a:lstStyle/>
                    <a:p>
                      <a:r>
                        <a:rPr lang="en-GB" sz="1400" dirty="0" smtClean="0"/>
                        <a:t>Kale 2</a:t>
                      </a:r>
                      <a:endParaRPr lang="en-GB" sz="1400" dirty="0"/>
                    </a:p>
                  </a:txBody>
                  <a:tcPr/>
                </a:tc>
                <a:tc>
                  <a:txBody>
                    <a:bodyPr/>
                    <a:lstStyle/>
                    <a:p>
                      <a:r>
                        <a:rPr lang="en-GB" sz="1400" dirty="0" smtClean="0"/>
                        <a:t>0.032</a:t>
                      </a:r>
                      <a:endParaRPr lang="en-GB" sz="1400" dirty="0"/>
                    </a:p>
                  </a:txBody>
                  <a:tcPr/>
                </a:tc>
                <a:tc>
                  <a:txBody>
                    <a:bodyPr/>
                    <a:lstStyle/>
                    <a:p>
                      <a:r>
                        <a:rPr lang="en-GB" sz="1400" dirty="0" smtClean="0"/>
                        <a:t>0.0054</a:t>
                      </a:r>
                      <a:endParaRPr lang="en-GB" sz="1400" dirty="0"/>
                    </a:p>
                  </a:txBody>
                  <a:tcPr/>
                </a:tc>
                <a:tc>
                  <a:txBody>
                    <a:bodyPr/>
                    <a:lstStyle/>
                    <a:p>
                      <a:r>
                        <a:rPr lang="en-GB" sz="1400" dirty="0" smtClean="0"/>
                        <a:t>0.17</a:t>
                      </a:r>
                      <a:endParaRPr lang="en-GB" sz="1400" dirty="0"/>
                    </a:p>
                  </a:txBody>
                  <a:tcPr/>
                </a:tc>
                <a:tc rowSpan="3">
                  <a:txBody>
                    <a:bodyPr/>
                    <a:lstStyle/>
                    <a:p>
                      <a:r>
                        <a:rPr lang="en-GB" sz="1400" dirty="0" smtClean="0"/>
                        <a:t>0.27</a:t>
                      </a:r>
                      <a:endParaRPr lang="en-GB" sz="1400" dirty="0"/>
                    </a:p>
                  </a:txBody>
                  <a:tcPr/>
                </a:tc>
              </a:tr>
              <a:tr h="370840">
                <a:tc>
                  <a:txBody>
                    <a:bodyPr/>
                    <a:lstStyle/>
                    <a:p>
                      <a:r>
                        <a:rPr lang="en-GB" sz="1400" dirty="0" smtClean="0"/>
                        <a:t>Kale 2</a:t>
                      </a:r>
                      <a:endParaRPr lang="en-GB" sz="1400" dirty="0"/>
                    </a:p>
                  </a:txBody>
                  <a:tcPr/>
                </a:tc>
                <a:tc>
                  <a:txBody>
                    <a:bodyPr/>
                    <a:lstStyle/>
                    <a:p>
                      <a:r>
                        <a:rPr lang="en-GB" sz="1400" dirty="0" smtClean="0"/>
                        <a:t>0.019</a:t>
                      </a:r>
                      <a:endParaRPr lang="en-GB" sz="1400" dirty="0"/>
                    </a:p>
                  </a:txBody>
                  <a:tcPr/>
                </a:tc>
                <a:tc>
                  <a:txBody>
                    <a:bodyPr/>
                    <a:lstStyle/>
                    <a:p>
                      <a:r>
                        <a:rPr lang="en-GB" sz="1400" dirty="0" smtClean="0"/>
                        <a:t>0.0061</a:t>
                      </a:r>
                      <a:endParaRPr lang="en-GB" sz="1400" dirty="0"/>
                    </a:p>
                  </a:txBody>
                  <a:tcPr/>
                </a:tc>
                <a:tc>
                  <a:txBody>
                    <a:bodyPr/>
                    <a:lstStyle/>
                    <a:p>
                      <a:r>
                        <a:rPr lang="en-GB" sz="1400" dirty="0" smtClean="0"/>
                        <a:t>0.32</a:t>
                      </a:r>
                      <a:endParaRPr lang="en-GB" sz="1400" dirty="0"/>
                    </a:p>
                  </a:txBody>
                  <a:tcPr/>
                </a:tc>
                <a:tc vMerge="1">
                  <a:txBody>
                    <a:bodyPr/>
                    <a:lstStyle/>
                    <a:p>
                      <a:endParaRPr lang="en-GB" dirty="0"/>
                    </a:p>
                  </a:txBody>
                  <a:tcPr/>
                </a:tc>
              </a:tr>
              <a:tr h="370840">
                <a:tc>
                  <a:txBody>
                    <a:bodyPr/>
                    <a:lstStyle/>
                    <a:p>
                      <a:r>
                        <a:rPr lang="en-GB" sz="1400" dirty="0" smtClean="0"/>
                        <a:t>Kale 2</a:t>
                      </a:r>
                      <a:endParaRPr lang="en-GB" sz="1400" dirty="0"/>
                    </a:p>
                  </a:txBody>
                  <a:tcPr/>
                </a:tc>
                <a:tc>
                  <a:txBody>
                    <a:bodyPr/>
                    <a:lstStyle/>
                    <a:p>
                      <a:r>
                        <a:rPr lang="en-GB" sz="1400" dirty="0" smtClean="0"/>
                        <a:t>0.016</a:t>
                      </a:r>
                      <a:endParaRPr lang="en-GB" sz="1400" dirty="0"/>
                    </a:p>
                  </a:txBody>
                  <a:tcPr/>
                </a:tc>
                <a:tc>
                  <a:txBody>
                    <a:bodyPr/>
                    <a:lstStyle/>
                    <a:p>
                      <a:r>
                        <a:rPr lang="en-GB" sz="1400" dirty="0" smtClean="0"/>
                        <a:t>0.0048</a:t>
                      </a:r>
                      <a:endParaRPr lang="en-GB" sz="1400" dirty="0"/>
                    </a:p>
                  </a:txBody>
                  <a:tcPr/>
                </a:tc>
                <a:tc>
                  <a:txBody>
                    <a:bodyPr/>
                    <a:lstStyle/>
                    <a:p>
                      <a:r>
                        <a:rPr lang="en-GB" sz="1400" dirty="0" smtClean="0"/>
                        <a:t>0.33</a:t>
                      </a:r>
                      <a:endParaRPr lang="en-GB" sz="1400" dirty="0"/>
                    </a:p>
                  </a:txBody>
                  <a:tcPr/>
                </a:tc>
                <a:tc vMerge="1">
                  <a:txBody>
                    <a:bodyPr/>
                    <a:lstStyle/>
                    <a:p>
                      <a:endParaRPr lang="en-GB" dirty="0"/>
                    </a:p>
                  </a:txBody>
                  <a:tcPr/>
                </a:tc>
              </a:tr>
              <a:tr h="370840">
                <a:tc>
                  <a:txBody>
                    <a:bodyPr/>
                    <a:lstStyle/>
                    <a:p>
                      <a:r>
                        <a:rPr lang="en-GB" sz="1400" dirty="0" smtClean="0"/>
                        <a:t>Overall mean</a:t>
                      </a:r>
                      <a:endParaRPr lang="en-GB" sz="1400" dirty="0"/>
                    </a:p>
                  </a:txBody>
                  <a:tcPr/>
                </a:tc>
                <a:tc>
                  <a:txBody>
                    <a:bodyPr/>
                    <a:lstStyle/>
                    <a:p>
                      <a:endParaRPr lang="en-GB" sz="1400" dirty="0"/>
                    </a:p>
                  </a:txBody>
                  <a:tcPr>
                    <a:solidFill>
                      <a:schemeClr val="bg1">
                        <a:lumMod val="85000"/>
                      </a:schemeClr>
                    </a:solidFill>
                  </a:tcPr>
                </a:tc>
                <a:tc>
                  <a:txBody>
                    <a:bodyPr/>
                    <a:lstStyle/>
                    <a:p>
                      <a:endParaRPr lang="en-GB" sz="1400" dirty="0"/>
                    </a:p>
                  </a:txBody>
                  <a:tcPr>
                    <a:solidFill>
                      <a:schemeClr val="bg1">
                        <a:lumMod val="85000"/>
                      </a:schemeClr>
                    </a:solidFill>
                  </a:tcPr>
                </a:tc>
                <a:tc>
                  <a:txBody>
                    <a:bodyPr/>
                    <a:lstStyle/>
                    <a:p>
                      <a:endParaRPr lang="en-GB" sz="1400" dirty="0"/>
                    </a:p>
                  </a:txBody>
                  <a:tcPr>
                    <a:solidFill>
                      <a:schemeClr val="bg1">
                        <a:lumMod val="85000"/>
                      </a:schemeClr>
                    </a:solidFill>
                  </a:tcPr>
                </a:tc>
                <a:tc>
                  <a:txBody>
                    <a:bodyPr/>
                    <a:lstStyle/>
                    <a:p>
                      <a:r>
                        <a:rPr lang="en-GB" sz="1400" dirty="0" smtClean="0"/>
                        <a:t>0.25</a:t>
                      </a:r>
                      <a:endParaRPr lang="en-GB" sz="1400" dirty="0"/>
                    </a:p>
                  </a:txBody>
                  <a:tcPr/>
                </a:tc>
              </a:tr>
            </a:tbl>
          </a:graphicData>
        </a:graphic>
      </p:graphicFrame>
      <p:sp>
        <p:nvSpPr>
          <p:cNvPr id="5" name="TextBox 4"/>
          <p:cNvSpPr txBox="1"/>
          <p:nvPr/>
        </p:nvSpPr>
        <p:spPr>
          <a:xfrm>
            <a:off x="391885" y="258090"/>
            <a:ext cx="6712349" cy="338554"/>
          </a:xfrm>
          <a:prstGeom prst="rect">
            <a:avLst/>
          </a:prstGeom>
          <a:noFill/>
        </p:spPr>
        <p:txBody>
          <a:bodyPr wrap="square" rtlCol="0">
            <a:spAutoFit/>
          </a:bodyPr>
          <a:lstStyle/>
          <a:p>
            <a:r>
              <a:rPr lang="en-GB" sz="16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Going deeper: Teacher Guidance and answers (SS2)</a:t>
            </a:r>
            <a:endParaRPr lang="en-GB" sz="16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477948" y="858980"/>
            <a:ext cx="8300291" cy="1825223"/>
          </a:xfrm>
          <a:prstGeom prst="rect">
            <a:avLst/>
          </a:prstGeom>
          <a:noFill/>
          <a:ln>
            <a:solidFill>
              <a:srgbClr val="3938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477947" y="868321"/>
            <a:ext cx="8150419" cy="1815882"/>
          </a:xfrm>
          <a:prstGeom prst="rect">
            <a:avLst/>
          </a:prstGeom>
          <a:noFill/>
        </p:spPr>
        <p:txBody>
          <a:bodyPr wrap="square" rtlCol="0">
            <a:spAutoFit/>
          </a:bodyPr>
          <a:lstStyle/>
          <a:p>
            <a:r>
              <a:rPr lang="en-GB" sz="1400" dirty="0" smtClean="0"/>
              <a:t>1 and 2 See table below</a:t>
            </a:r>
          </a:p>
          <a:p>
            <a:r>
              <a:rPr lang="en-GB" sz="1400" dirty="0" smtClean="0"/>
              <a:t>3a. From lowest to highest, the order of </a:t>
            </a:r>
            <a:r>
              <a:rPr lang="en-GB" sz="1400" baseline="30000" dirty="0" smtClean="0"/>
              <a:t>134</a:t>
            </a:r>
            <a:r>
              <a:rPr lang="en-GB" sz="1400" dirty="0" smtClean="0"/>
              <a:t>Cs levels in the shoots sampled was kale, Brussels sprouts, broccoli.</a:t>
            </a:r>
          </a:p>
          <a:p>
            <a:r>
              <a:rPr lang="en-GB" sz="1400" dirty="0" smtClean="0"/>
              <a:t>3b. The levels of </a:t>
            </a:r>
            <a:r>
              <a:rPr lang="en-GB" sz="1400" baseline="30000" dirty="0" smtClean="0"/>
              <a:t>134</a:t>
            </a:r>
            <a:r>
              <a:rPr lang="en-GB" sz="1400" dirty="0" smtClean="0"/>
              <a:t>Cs consumed when the mature plants are eaten will depend upon the quantities that accumulate </a:t>
            </a:r>
            <a:r>
              <a:rPr lang="en-GB" sz="1400" dirty="0" smtClean="0"/>
              <a:t>in </a:t>
            </a:r>
            <a:r>
              <a:rPr lang="en-GB" sz="1400" dirty="0" smtClean="0"/>
              <a:t>different parts of the plant (leaves, stem, flowers). The morphology of the three plants differs, as does the part of the plant primarily consumed (e.g. the flower of broccoli but the leaves of kale) so the order of</a:t>
            </a:r>
            <a:r>
              <a:rPr lang="en-GB" sz="1400" baseline="30000" dirty="0" smtClean="0"/>
              <a:t> 134</a:t>
            </a:r>
            <a:r>
              <a:rPr lang="en-GB" sz="1400" dirty="0" smtClean="0"/>
              <a:t>Cs intake may differ to the amount found in the shoots of the plant during the experiment.</a:t>
            </a:r>
          </a:p>
          <a:p>
            <a:r>
              <a:rPr lang="en-GB" sz="1400" dirty="0" smtClean="0"/>
              <a:t>3c. Scientists could also research where the </a:t>
            </a:r>
            <a:r>
              <a:rPr lang="en-GB" sz="1400" baseline="30000" dirty="0" smtClean="0"/>
              <a:t>134</a:t>
            </a:r>
            <a:r>
              <a:rPr lang="en-GB" sz="1400" dirty="0" smtClean="0"/>
              <a:t>Cs isotope accumulates in  mature plants or how </a:t>
            </a:r>
            <a:r>
              <a:rPr lang="en-GB" sz="1400" baseline="30000" dirty="0" smtClean="0"/>
              <a:t>134</a:t>
            </a:r>
            <a:r>
              <a:rPr lang="en-GB" sz="1400" dirty="0" smtClean="0"/>
              <a:t>Cs is transported into and through the plants.</a:t>
            </a:r>
            <a:endParaRPr lang="en-GB" dirty="0" smtClean="0"/>
          </a:p>
        </p:txBody>
      </p:sp>
    </p:spTree>
    <p:extLst>
      <p:ext uri="{BB962C8B-B14F-4D97-AF65-F5344CB8AC3E}">
        <p14:creationId xmlns:p14="http://schemas.microsoft.com/office/powerpoint/2010/main" val="884993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842" y="621262"/>
            <a:ext cx="8274571" cy="4524315"/>
          </a:xfrm>
          <a:prstGeom prst="rect">
            <a:avLst/>
          </a:prstGeom>
          <a:ln>
            <a:solidFill>
              <a:srgbClr val="002060"/>
            </a:solidFill>
          </a:ln>
        </p:spPr>
        <p:txBody>
          <a:bodyPr wrap="square">
            <a:spAutoFit/>
          </a:bodyPr>
          <a:lstStyle/>
          <a:p>
            <a:r>
              <a:rPr lang="en-GB" b="1" dirty="0" smtClean="0">
                <a:solidFill>
                  <a:srgbClr val="39388B"/>
                </a:solidFill>
                <a:latin typeface="Verdana" pitchFamily="34" charset="0"/>
                <a:ea typeface="Verdana" pitchFamily="34" charset="0"/>
                <a:cs typeface="Verdana" pitchFamily="34" charset="0"/>
              </a:rPr>
              <a:t>Extension</a:t>
            </a:r>
          </a:p>
          <a:p>
            <a:endParaRPr lang="en-GB" b="1" dirty="0">
              <a:solidFill>
                <a:srgbClr val="39388B"/>
              </a:solidFill>
              <a:latin typeface="Verdana" pitchFamily="34" charset="0"/>
              <a:ea typeface="Verdana" pitchFamily="34" charset="0"/>
              <a:cs typeface="Verdana" pitchFamily="34" charset="0"/>
            </a:endParaRPr>
          </a:p>
          <a:p>
            <a:r>
              <a:rPr lang="en-GB" sz="1400" dirty="0" smtClean="0"/>
              <a:t>Advanced-level students could be asked to research and explain in more depth possible reasons for the difference in uptake between the kale</a:t>
            </a:r>
            <a:r>
              <a:rPr lang="en-GB" sz="1400" dirty="0"/>
              <a:t>, Brussels </a:t>
            </a:r>
            <a:r>
              <a:rPr lang="en-GB" sz="1400" dirty="0" smtClean="0"/>
              <a:t>sprouts and broccoli analysed.</a:t>
            </a:r>
          </a:p>
          <a:p>
            <a:endParaRPr lang="en-GB" sz="1400" dirty="0"/>
          </a:p>
          <a:p>
            <a:r>
              <a:rPr lang="en-GB" sz="1400" dirty="0" smtClean="0"/>
              <a:t>Most K</a:t>
            </a:r>
            <a:r>
              <a:rPr lang="en-GB" sz="1400" baseline="30000" dirty="0"/>
              <a:t>+</a:t>
            </a:r>
            <a:r>
              <a:rPr lang="en-GB" sz="1400" dirty="0"/>
              <a:t> transport </a:t>
            </a:r>
            <a:r>
              <a:rPr lang="en-GB" sz="1400" dirty="0" smtClean="0"/>
              <a:t>mechanisms </a:t>
            </a:r>
            <a:r>
              <a:rPr lang="en-GB" sz="1400" dirty="0"/>
              <a:t>in </a:t>
            </a:r>
            <a:r>
              <a:rPr lang="en-GB" sz="1400" dirty="0" smtClean="0"/>
              <a:t>plants are selective, so </a:t>
            </a:r>
            <a:r>
              <a:rPr lang="en-GB" sz="1400" dirty="0"/>
              <a:t>the relationship between K</a:t>
            </a:r>
            <a:r>
              <a:rPr lang="en-GB" sz="1400" baseline="30000" dirty="0"/>
              <a:t>+</a:t>
            </a:r>
            <a:r>
              <a:rPr lang="en-GB" sz="1400" dirty="0"/>
              <a:t> uptake and </a:t>
            </a:r>
            <a:r>
              <a:rPr lang="en-GB" sz="1400" baseline="30000" dirty="0" smtClean="0"/>
              <a:t>134</a:t>
            </a:r>
            <a:r>
              <a:rPr lang="en-GB" sz="1400" dirty="0" smtClean="0"/>
              <a:t>Cs</a:t>
            </a:r>
            <a:r>
              <a:rPr lang="en-GB" sz="1400" baseline="30000" dirty="0"/>
              <a:t>+</a:t>
            </a:r>
            <a:r>
              <a:rPr lang="en-GB" sz="1400" dirty="0"/>
              <a:t> uptake is </a:t>
            </a:r>
            <a:r>
              <a:rPr lang="en-GB" sz="1400" dirty="0" smtClean="0"/>
              <a:t>not directly proportional. This contrasts with the less specific transport of Ca</a:t>
            </a:r>
            <a:r>
              <a:rPr lang="en-GB" sz="1400" baseline="30000" dirty="0" smtClean="0"/>
              <a:t>2+</a:t>
            </a:r>
            <a:r>
              <a:rPr lang="en-GB" sz="1400" dirty="0" smtClean="0"/>
              <a:t>, which means that uptake of Sr</a:t>
            </a:r>
            <a:r>
              <a:rPr lang="en-GB" sz="1400" baseline="30000" dirty="0" smtClean="0"/>
              <a:t>2+ </a:t>
            </a:r>
            <a:r>
              <a:rPr lang="en-GB" sz="1400" dirty="0"/>
              <a:t> </a:t>
            </a:r>
            <a:r>
              <a:rPr lang="en-GB" sz="1400" dirty="0" smtClean="0"/>
              <a:t>is proportional to uptake of Ca</a:t>
            </a:r>
            <a:r>
              <a:rPr lang="en-GB" sz="1400" baseline="30000" dirty="0" smtClean="0"/>
              <a:t>2+</a:t>
            </a:r>
            <a:r>
              <a:rPr lang="en-GB" sz="1400" dirty="0"/>
              <a:t>.</a:t>
            </a:r>
            <a:r>
              <a:rPr lang="en-GB" sz="1400" dirty="0" smtClean="0"/>
              <a:t> Therefore, an explanation could be </a:t>
            </a:r>
            <a:r>
              <a:rPr lang="en-GB" sz="1400" dirty="0"/>
              <a:t>that the broccoli </a:t>
            </a:r>
            <a:r>
              <a:rPr lang="en-GB" sz="1400" dirty="0" smtClean="0"/>
              <a:t>may have </a:t>
            </a:r>
            <a:r>
              <a:rPr lang="en-GB" sz="1400" dirty="0"/>
              <a:t>a higher proportion of non-selective to selective </a:t>
            </a:r>
            <a:r>
              <a:rPr lang="en-GB" sz="1400" dirty="0" smtClean="0"/>
              <a:t>K</a:t>
            </a:r>
            <a:r>
              <a:rPr lang="en-GB" sz="1400" baseline="30000" dirty="0" smtClean="0"/>
              <a:t>+</a:t>
            </a:r>
            <a:r>
              <a:rPr lang="en-GB" sz="1400" dirty="0" smtClean="0"/>
              <a:t>  transporters and </a:t>
            </a:r>
            <a:r>
              <a:rPr lang="en-GB" sz="1400" dirty="0"/>
              <a:t>therefore does not discriminate against </a:t>
            </a:r>
            <a:r>
              <a:rPr lang="en-GB" sz="1400" dirty="0" smtClean="0"/>
              <a:t>Cs</a:t>
            </a:r>
            <a:r>
              <a:rPr lang="en-GB" sz="1400" baseline="30000" dirty="0" smtClean="0"/>
              <a:t>+</a:t>
            </a:r>
            <a:r>
              <a:rPr lang="en-GB" sz="1400" dirty="0" smtClean="0"/>
              <a:t>  in </a:t>
            </a:r>
            <a:r>
              <a:rPr lang="en-GB" sz="1400" dirty="0"/>
              <a:t>favour of </a:t>
            </a:r>
            <a:r>
              <a:rPr lang="en-GB" sz="1400" dirty="0" smtClean="0"/>
              <a:t>K</a:t>
            </a:r>
            <a:r>
              <a:rPr lang="en-GB" sz="1400" baseline="30000" dirty="0" smtClean="0"/>
              <a:t>+</a:t>
            </a:r>
            <a:r>
              <a:rPr lang="en-GB" sz="1400" dirty="0" smtClean="0"/>
              <a:t> </a:t>
            </a:r>
            <a:r>
              <a:rPr lang="en-GB" sz="1400" dirty="0"/>
              <a:t>as much as the Brussels </a:t>
            </a:r>
            <a:r>
              <a:rPr lang="en-GB" sz="1400" dirty="0" smtClean="0"/>
              <a:t>sprouts.</a:t>
            </a:r>
          </a:p>
          <a:p>
            <a:endParaRPr lang="en-GB" sz="1400" dirty="0"/>
          </a:p>
          <a:p>
            <a:r>
              <a:rPr lang="en-GB" sz="1400" dirty="0"/>
              <a:t>Another explanation </a:t>
            </a:r>
            <a:r>
              <a:rPr lang="en-GB" sz="1400" dirty="0" smtClean="0"/>
              <a:t>could be that K</a:t>
            </a:r>
            <a:r>
              <a:rPr lang="en-GB" sz="1400" baseline="30000" dirty="0" smtClean="0"/>
              <a:t>+</a:t>
            </a:r>
            <a:r>
              <a:rPr lang="en-GB" sz="1400" dirty="0" smtClean="0"/>
              <a:t> </a:t>
            </a:r>
            <a:r>
              <a:rPr lang="en-GB" sz="1400" dirty="0"/>
              <a:t>is used in stomatal </a:t>
            </a:r>
            <a:r>
              <a:rPr lang="en-GB" sz="1400" dirty="0" smtClean="0"/>
              <a:t>activity. Stomatal </a:t>
            </a:r>
            <a:r>
              <a:rPr lang="en-GB" sz="1400" dirty="0"/>
              <a:t>opening is controlled by the flux </a:t>
            </a:r>
            <a:r>
              <a:rPr lang="en-GB" sz="1400" dirty="0" smtClean="0"/>
              <a:t>of   K</a:t>
            </a:r>
            <a:r>
              <a:rPr lang="en-GB" sz="1400" baseline="30000" dirty="0" smtClean="0"/>
              <a:t>+</a:t>
            </a:r>
            <a:r>
              <a:rPr lang="en-GB" sz="1400" dirty="0" smtClean="0"/>
              <a:t>, </a:t>
            </a:r>
            <a:r>
              <a:rPr lang="en-GB" sz="1400" dirty="0"/>
              <a:t>and therefore it may be that there is more </a:t>
            </a:r>
            <a:r>
              <a:rPr lang="en-GB" sz="1400" dirty="0" smtClean="0"/>
              <a:t>K</a:t>
            </a:r>
            <a:r>
              <a:rPr lang="en-GB" sz="1400" baseline="30000" dirty="0" smtClean="0"/>
              <a:t>+</a:t>
            </a:r>
            <a:r>
              <a:rPr lang="en-GB" sz="1400" dirty="0" smtClean="0"/>
              <a:t> </a:t>
            </a:r>
            <a:r>
              <a:rPr lang="en-GB" sz="1400" dirty="0"/>
              <a:t>in the broccoli plant, </a:t>
            </a:r>
            <a:r>
              <a:rPr lang="en-GB" sz="1400" dirty="0" smtClean="0"/>
              <a:t>because the </a:t>
            </a:r>
            <a:r>
              <a:rPr lang="en-GB" sz="1400" dirty="0"/>
              <a:t>leaves are larger</a:t>
            </a:r>
            <a:r>
              <a:rPr lang="en-GB" sz="1400" dirty="0" smtClean="0"/>
              <a:t>. </a:t>
            </a:r>
            <a:r>
              <a:rPr lang="en-GB" sz="1400" dirty="0"/>
              <a:t>(see </a:t>
            </a:r>
            <a:r>
              <a:rPr lang="en-GB" sz="1400" dirty="0" smtClean="0">
                <a:hlinkClick r:id="rId3"/>
              </a:rPr>
              <a:t>https</a:t>
            </a:r>
            <a:r>
              <a:rPr lang="en-GB" sz="1400" dirty="0">
                <a:hlinkClick r:id="rId3"/>
              </a:rPr>
              <a:t>://www.ipni.net/ppiweb/bcrops.nsf/$webindex/84CBB51751971AB3852568F000673A10/$</a:t>
            </a:r>
            <a:r>
              <a:rPr lang="en-GB" sz="1400" dirty="0" smtClean="0">
                <a:hlinkClick r:id="rId3"/>
              </a:rPr>
              <a:t>file/98-3p04.pdf</a:t>
            </a:r>
            <a:r>
              <a:rPr lang="en-GB" sz="1400" dirty="0" smtClean="0"/>
              <a:t>  </a:t>
            </a:r>
            <a:r>
              <a:rPr lang="en-GB" sz="1400" dirty="0"/>
              <a:t>for more details</a:t>
            </a:r>
            <a:r>
              <a:rPr lang="en-GB" sz="1400" dirty="0" smtClean="0"/>
              <a:t>)</a:t>
            </a:r>
          </a:p>
          <a:p>
            <a:endParaRPr lang="en-GB" sz="1400" dirty="0"/>
          </a:p>
          <a:p>
            <a:r>
              <a:rPr lang="en-GB" sz="1400" dirty="0"/>
              <a:t>In addition to this, </a:t>
            </a:r>
            <a:r>
              <a:rPr lang="en-GB" sz="1400" dirty="0" smtClean="0"/>
              <a:t>K</a:t>
            </a:r>
            <a:r>
              <a:rPr lang="en-GB" sz="1400" baseline="30000" dirty="0" smtClean="0"/>
              <a:t>+</a:t>
            </a:r>
            <a:r>
              <a:rPr lang="en-GB" sz="1400" dirty="0" smtClean="0"/>
              <a:t>  </a:t>
            </a:r>
            <a:r>
              <a:rPr lang="en-GB" sz="1400" dirty="0"/>
              <a:t>improves the shelf life of many vegetables; it might be that because the leaves are often kept on broccoli </a:t>
            </a:r>
            <a:r>
              <a:rPr lang="en-GB" sz="1400" dirty="0" smtClean="0"/>
              <a:t>(but not on </a:t>
            </a:r>
            <a:r>
              <a:rPr lang="en-GB" sz="1400" dirty="0"/>
              <a:t>Brussels sprouts), then they have been bred to have higher </a:t>
            </a:r>
            <a:r>
              <a:rPr lang="en-GB" sz="1400" dirty="0" smtClean="0"/>
              <a:t>K</a:t>
            </a:r>
            <a:r>
              <a:rPr lang="en-GB" sz="1400" baseline="30000" dirty="0" smtClean="0"/>
              <a:t>+</a:t>
            </a:r>
            <a:r>
              <a:rPr lang="en-GB" sz="1400" dirty="0" smtClean="0"/>
              <a:t> </a:t>
            </a:r>
            <a:r>
              <a:rPr lang="en-GB" sz="1400" dirty="0"/>
              <a:t>concentrations in their leaves, and this might cause there to be a higher concentration of </a:t>
            </a:r>
            <a:r>
              <a:rPr lang="en-GB" sz="1400" dirty="0" smtClean="0"/>
              <a:t>K</a:t>
            </a:r>
            <a:r>
              <a:rPr lang="en-GB" sz="1400" baseline="30000" dirty="0" smtClean="0"/>
              <a:t>+</a:t>
            </a:r>
            <a:r>
              <a:rPr lang="en-GB" sz="1400" dirty="0"/>
              <a:t>-</a:t>
            </a:r>
            <a:r>
              <a:rPr lang="en-GB" sz="1400" dirty="0" smtClean="0"/>
              <a:t>like cations such as Cs</a:t>
            </a:r>
            <a:r>
              <a:rPr lang="en-GB" sz="1400" baseline="30000" dirty="0" smtClean="0"/>
              <a:t>+</a:t>
            </a:r>
            <a:r>
              <a:rPr lang="en-GB" sz="1400" dirty="0" smtClean="0"/>
              <a:t> .</a:t>
            </a:r>
            <a:endParaRPr lang="en-GB" sz="1400" dirty="0"/>
          </a:p>
          <a:p>
            <a:endParaRPr lang="en-GB" sz="14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90281" y="153159"/>
            <a:ext cx="1524132" cy="329213"/>
          </a:xfrm>
          <a:prstGeom prst="rect">
            <a:avLst/>
          </a:prstGeom>
        </p:spPr>
      </p:pic>
    </p:spTree>
    <p:extLst>
      <p:ext uri="{BB962C8B-B14F-4D97-AF65-F5344CB8AC3E}">
        <p14:creationId xmlns:p14="http://schemas.microsoft.com/office/powerpoint/2010/main" val="2943615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Useful links</a:t>
            </a:r>
            <a:endParaRPr lang="en-GB" sz="2400" b="1" dirty="0">
              <a:solidFill>
                <a:schemeClr val="bg1"/>
              </a:solidFill>
              <a:latin typeface="Verdana" pitchFamily="34" charset="0"/>
              <a:ea typeface="Verdana" pitchFamily="34" charset="0"/>
              <a:cs typeface="Verdana" pitchFamily="34" charset="0"/>
            </a:endParaRPr>
          </a:p>
        </p:txBody>
      </p:sp>
      <p:sp>
        <p:nvSpPr>
          <p:cNvPr id="3" name="TextBox 2"/>
          <p:cNvSpPr txBox="1"/>
          <p:nvPr/>
        </p:nvSpPr>
        <p:spPr>
          <a:xfrm>
            <a:off x="367145" y="1084559"/>
            <a:ext cx="8409709" cy="4524315"/>
          </a:xfrm>
          <a:prstGeom prst="rect">
            <a:avLst/>
          </a:prstGeom>
          <a:noFill/>
          <a:ln>
            <a:solidFill>
              <a:srgbClr val="39388B"/>
            </a:solidFill>
          </a:ln>
        </p:spPr>
        <p:txBody>
          <a:bodyPr wrap="square" rtlCol="0">
            <a:spAutoFit/>
          </a:bodyPr>
          <a:lstStyle/>
          <a:p>
            <a:r>
              <a:rPr lang="en-GB" b="1" dirty="0">
                <a:solidFill>
                  <a:srgbClr val="39388B"/>
                </a:solidFill>
                <a:latin typeface="Verdana" pitchFamily="34" charset="0"/>
                <a:ea typeface="Verdana" pitchFamily="34" charset="0"/>
                <a:cs typeface="Verdana" pitchFamily="34" charset="0"/>
              </a:rPr>
              <a:t>Further </a:t>
            </a:r>
            <a:r>
              <a:rPr lang="en-GB" b="1" dirty="0" smtClean="0">
                <a:solidFill>
                  <a:srgbClr val="39388B"/>
                </a:solidFill>
                <a:latin typeface="Verdana" pitchFamily="34" charset="0"/>
                <a:ea typeface="Verdana" pitchFamily="34" charset="0"/>
                <a:cs typeface="Verdana" pitchFamily="34" charset="0"/>
              </a:rPr>
              <a:t>information</a:t>
            </a:r>
            <a:endParaRPr lang="en-GB" b="1" dirty="0">
              <a:solidFill>
                <a:srgbClr val="39388B"/>
              </a:solidFill>
              <a:latin typeface="Verdana" pitchFamily="34" charset="0"/>
              <a:ea typeface="Verdana" pitchFamily="34" charset="0"/>
              <a:cs typeface="Verdana" pitchFamily="34" charset="0"/>
            </a:endParaRPr>
          </a:p>
          <a:p>
            <a:endParaRPr lang="en-GB" dirty="0"/>
          </a:p>
          <a:p>
            <a:r>
              <a:rPr lang="en-GB" dirty="0" smtClean="0"/>
              <a:t>This </a:t>
            </a:r>
            <a:r>
              <a:rPr lang="en-GB" dirty="0" smtClean="0">
                <a:hlinkClick r:id="rId3"/>
              </a:rPr>
              <a:t>BBC news article </a:t>
            </a:r>
            <a:r>
              <a:rPr lang="en-GB" dirty="0" smtClean="0"/>
              <a:t>about the nuclear accident at Fukushima may be used to show students how the contamination of crops via radioactive fallout is a repeated problem in nuclear accidents. </a:t>
            </a:r>
          </a:p>
          <a:p>
            <a:endParaRPr lang="en-GB" dirty="0"/>
          </a:p>
          <a:p>
            <a:r>
              <a:rPr lang="en-GB" dirty="0" smtClean="0"/>
              <a:t>Students may benefit from being given some </a:t>
            </a:r>
            <a:r>
              <a:rPr lang="en-GB" dirty="0" smtClean="0">
                <a:hlinkClick r:id="rId4"/>
              </a:rPr>
              <a:t>background information </a:t>
            </a:r>
            <a:r>
              <a:rPr lang="en-GB" dirty="0" smtClean="0"/>
              <a:t>on the Chernobyl disaster.</a:t>
            </a:r>
          </a:p>
          <a:p>
            <a:endParaRPr lang="en-GB" dirty="0" smtClean="0"/>
          </a:p>
          <a:p>
            <a:r>
              <a:rPr lang="en-GB" dirty="0" smtClean="0"/>
              <a:t>Watch and listen to scientist </a:t>
            </a:r>
            <a:r>
              <a:rPr lang="en-GB" dirty="0" smtClean="0">
                <a:hlinkClick r:id="rId5"/>
              </a:rPr>
              <a:t>Dr Beth Penrose’s presentation</a:t>
            </a:r>
            <a:r>
              <a:rPr lang="en-GB" dirty="0" smtClean="0"/>
              <a:t> describing </a:t>
            </a:r>
            <a:r>
              <a:rPr lang="en-GB" dirty="0"/>
              <a:t>her research </a:t>
            </a:r>
            <a:r>
              <a:rPr lang="en-GB" dirty="0" smtClean="0"/>
              <a:t>into radioactive uptake by different </a:t>
            </a:r>
            <a:r>
              <a:rPr lang="en-GB" dirty="0"/>
              <a:t>grass </a:t>
            </a:r>
            <a:r>
              <a:rPr lang="en-GB" dirty="0" smtClean="0"/>
              <a:t>cultivars. </a:t>
            </a:r>
            <a:endParaRPr lang="en-GB" dirty="0">
              <a:hlinkClick r:id="rId6"/>
            </a:endParaRPr>
          </a:p>
          <a:p>
            <a:r>
              <a:rPr lang="en-GB" dirty="0" smtClean="0"/>
              <a:t>‘Can low accumulating cultivars of forage grass reduce transfer of </a:t>
            </a:r>
            <a:r>
              <a:rPr lang="en-GB" dirty="0"/>
              <a:t>radioactive </a:t>
            </a:r>
            <a:r>
              <a:rPr lang="en-GB" dirty="0" smtClean="0"/>
              <a:t>contaminants?’</a:t>
            </a:r>
          </a:p>
          <a:p>
            <a:endParaRPr lang="en-GB" dirty="0" smtClean="0"/>
          </a:p>
          <a:p>
            <a:r>
              <a:rPr lang="en-GB" dirty="0" smtClean="0"/>
              <a:t>The University of Nottingham runs a </a:t>
            </a:r>
            <a:r>
              <a:rPr lang="en-GB" dirty="0" smtClean="0">
                <a:hlinkClick r:id="rId7"/>
              </a:rPr>
              <a:t>Plant and Crop Science Summer School </a:t>
            </a:r>
            <a:r>
              <a:rPr lang="en-GB" dirty="0" smtClean="0"/>
              <a:t>for Year 11 students</a:t>
            </a:r>
            <a:r>
              <a:rPr lang="en-GB" dirty="0"/>
              <a:t>.</a:t>
            </a:r>
            <a:endParaRPr lang="en-GB" dirty="0" smtClean="0"/>
          </a:p>
        </p:txBody>
      </p:sp>
    </p:spTree>
    <p:extLst>
      <p:ext uri="{BB962C8B-B14F-4D97-AF65-F5344CB8AC3E}">
        <p14:creationId xmlns:p14="http://schemas.microsoft.com/office/powerpoint/2010/main" val="798414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Useful links</a:t>
            </a:r>
            <a:endParaRPr lang="en-GB" sz="2400" b="1" dirty="0">
              <a:solidFill>
                <a:schemeClr val="bg1"/>
              </a:solidFill>
              <a:latin typeface="Verdana" pitchFamily="34" charset="0"/>
              <a:ea typeface="Verdana" pitchFamily="34" charset="0"/>
              <a:cs typeface="Verdana" pitchFamily="34" charset="0"/>
            </a:endParaRPr>
          </a:p>
        </p:txBody>
      </p:sp>
      <p:sp>
        <p:nvSpPr>
          <p:cNvPr id="3" name="TextBox 2"/>
          <p:cNvSpPr txBox="1"/>
          <p:nvPr/>
        </p:nvSpPr>
        <p:spPr>
          <a:xfrm>
            <a:off x="367145" y="1084559"/>
            <a:ext cx="8409709" cy="2862322"/>
          </a:xfrm>
          <a:prstGeom prst="rect">
            <a:avLst/>
          </a:prstGeom>
          <a:noFill/>
          <a:ln>
            <a:solidFill>
              <a:srgbClr val="39388B"/>
            </a:solidFill>
          </a:ln>
        </p:spPr>
        <p:txBody>
          <a:bodyPr wrap="square" rtlCol="0">
            <a:spAutoFit/>
          </a:bodyPr>
          <a:lstStyle/>
          <a:p>
            <a:r>
              <a:rPr lang="en-GB" b="1" dirty="0" smtClean="0">
                <a:solidFill>
                  <a:srgbClr val="39388B"/>
                </a:solidFill>
                <a:latin typeface="Verdana" pitchFamily="34" charset="0"/>
                <a:ea typeface="Verdana" pitchFamily="34" charset="0"/>
                <a:cs typeface="Verdana" pitchFamily="34" charset="0"/>
              </a:rPr>
              <a:t>Other </a:t>
            </a:r>
            <a:r>
              <a:rPr lang="en-GB" b="1" dirty="0">
                <a:solidFill>
                  <a:srgbClr val="39388B"/>
                </a:solidFill>
                <a:latin typeface="Verdana" pitchFamily="34" charset="0"/>
                <a:ea typeface="Verdana" pitchFamily="34" charset="0"/>
                <a:cs typeface="Verdana" pitchFamily="34" charset="0"/>
              </a:rPr>
              <a:t>resources from </a:t>
            </a:r>
            <a:r>
              <a:rPr lang="en-GB" b="1" dirty="0" smtClean="0">
                <a:solidFill>
                  <a:srgbClr val="39388B"/>
                </a:solidFill>
                <a:latin typeface="Verdana" pitchFamily="34" charset="0"/>
                <a:ea typeface="Verdana" pitchFamily="34" charset="0"/>
                <a:cs typeface="Verdana" pitchFamily="34" charset="0"/>
              </a:rPr>
              <a:t>NERC…</a:t>
            </a:r>
            <a:endParaRPr lang="en-GB" b="1" dirty="0">
              <a:solidFill>
                <a:srgbClr val="39388B"/>
              </a:solidFill>
              <a:latin typeface="Verdana" pitchFamily="34" charset="0"/>
              <a:ea typeface="Verdana" pitchFamily="34" charset="0"/>
              <a:cs typeface="Verdana" pitchFamily="34" charset="0"/>
              <a:hlinkClick r:id="rId3"/>
            </a:endParaRPr>
          </a:p>
          <a:p>
            <a:endParaRPr lang="en-GB" dirty="0" smtClean="0">
              <a:hlinkClick r:id=""/>
            </a:endParaRPr>
          </a:p>
          <a:p>
            <a:r>
              <a:rPr lang="en-GB" dirty="0" smtClean="0">
                <a:hlinkClick r:id=""/>
              </a:rPr>
              <a:t>Planet </a:t>
            </a:r>
            <a:r>
              <a:rPr lang="en-GB" dirty="0">
                <a:hlinkClick r:id="rId3"/>
              </a:rPr>
              <a:t>Earth </a:t>
            </a:r>
            <a:r>
              <a:rPr lang="en-GB" dirty="0" smtClean="0">
                <a:hlinkClick r:id="rId3"/>
              </a:rPr>
              <a:t>Magazine</a:t>
            </a:r>
            <a:r>
              <a:rPr lang="en-GB" dirty="0" smtClean="0"/>
              <a:t>  </a:t>
            </a:r>
          </a:p>
          <a:p>
            <a:r>
              <a:rPr lang="en-GB" dirty="0" smtClean="0"/>
              <a:t>News </a:t>
            </a:r>
            <a:r>
              <a:rPr lang="en-GB" dirty="0"/>
              <a:t>articles and </a:t>
            </a:r>
            <a:r>
              <a:rPr lang="en-GB" dirty="0" smtClean="0"/>
              <a:t>podcasts produced by NERC </a:t>
            </a:r>
            <a:r>
              <a:rPr lang="en-GB" dirty="0"/>
              <a:t>on </a:t>
            </a:r>
            <a:r>
              <a:rPr lang="en-GB" dirty="0" smtClean="0"/>
              <a:t>research </a:t>
            </a:r>
            <a:r>
              <a:rPr lang="en-GB" dirty="0"/>
              <a:t>news from the natural world which could be used to bring </a:t>
            </a:r>
            <a:r>
              <a:rPr lang="en-GB" dirty="0" smtClean="0"/>
              <a:t>cutting-edge </a:t>
            </a:r>
            <a:r>
              <a:rPr lang="en-GB" dirty="0"/>
              <a:t>research to the classroom</a:t>
            </a:r>
            <a:r>
              <a:rPr lang="en-GB" dirty="0" smtClean="0"/>
              <a:t>.</a:t>
            </a:r>
          </a:p>
          <a:p>
            <a:endParaRPr lang="en-GB" dirty="0"/>
          </a:p>
          <a:p>
            <a:r>
              <a:rPr lang="en-GB" dirty="0" smtClean="0">
                <a:hlinkClick r:id="rId4"/>
              </a:rPr>
              <a:t>Beyond the Gardens: The Crop Wild Relatives Project </a:t>
            </a:r>
            <a:endParaRPr lang="en-GB" dirty="0"/>
          </a:p>
          <a:p>
            <a:r>
              <a:rPr lang="en-GB" dirty="0" smtClean="0"/>
              <a:t>In this video, scientists </a:t>
            </a:r>
            <a:r>
              <a:rPr lang="en-GB" dirty="0"/>
              <a:t>from </a:t>
            </a:r>
            <a:r>
              <a:rPr lang="en-GB" dirty="0" smtClean="0"/>
              <a:t>Kew </a:t>
            </a:r>
            <a:r>
              <a:rPr lang="en-GB" dirty="0"/>
              <a:t>Garden's </a:t>
            </a:r>
            <a:r>
              <a:rPr lang="en-GB" dirty="0" smtClean="0"/>
              <a:t>Millennium </a:t>
            </a:r>
            <a:r>
              <a:rPr lang="en-GB" dirty="0"/>
              <a:t>Seed Bank and teams from around the world share their work collecting wild specimens to widen the genetic diversity available for our major crop plants</a:t>
            </a:r>
            <a:r>
              <a:rPr lang="en-GB" dirty="0" smtClean="0"/>
              <a:t>.</a:t>
            </a:r>
            <a:endParaRPr lang="en-GB" dirty="0"/>
          </a:p>
        </p:txBody>
      </p:sp>
    </p:spTree>
    <p:extLst>
      <p:ext uri="{BB962C8B-B14F-4D97-AF65-F5344CB8AC3E}">
        <p14:creationId xmlns:p14="http://schemas.microsoft.com/office/powerpoint/2010/main" val="3544935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145" y="1081124"/>
            <a:ext cx="8409709" cy="5324535"/>
          </a:xfrm>
          <a:prstGeom prst="rect">
            <a:avLst/>
          </a:prstGeom>
          <a:ln>
            <a:solidFill>
              <a:srgbClr val="39388B"/>
            </a:solidFill>
          </a:ln>
        </p:spPr>
        <p:txBody>
          <a:bodyPr wrap="square">
            <a:spAutoFit/>
          </a:bodyPr>
          <a:lstStyle/>
          <a:p>
            <a:r>
              <a:rPr lang="en-GB" b="1" dirty="0" smtClean="0">
                <a:solidFill>
                  <a:srgbClr val="39388B"/>
                </a:solidFill>
                <a:latin typeface="Verdana" pitchFamily="34" charset="0"/>
                <a:ea typeface="Verdana" pitchFamily="34" charset="0"/>
                <a:cs typeface="Verdana" pitchFamily="34" charset="0"/>
              </a:rPr>
              <a:t>Research paper</a:t>
            </a:r>
          </a:p>
          <a:p>
            <a:endParaRPr lang="en-GB" b="1" dirty="0">
              <a:solidFill>
                <a:srgbClr val="39388B"/>
              </a:solidFill>
              <a:latin typeface="Gotham Medium" pitchFamily="50" charset="0"/>
              <a:cs typeface="Gotham Medium" pitchFamily="50" charset="0"/>
            </a:endParaRPr>
          </a:p>
          <a:p>
            <a:r>
              <a:rPr lang="en-GB" sz="1600" dirty="0" smtClean="0"/>
              <a:t>B. Penrose </a:t>
            </a:r>
            <a:r>
              <a:rPr lang="en-GB" sz="1600" baseline="30000" dirty="0" smtClean="0"/>
              <a:t>1,2</a:t>
            </a:r>
            <a:r>
              <a:rPr lang="en-GB" sz="1600" dirty="0" smtClean="0"/>
              <a:t>, </a:t>
            </a:r>
            <a:r>
              <a:rPr lang="en-GB" sz="1600" dirty="0"/>
              <a:t>K.A. Johnson (</a:t>
            </a:r>
            <a:r>
              <a:rPr lang="en-GB" sz="1600" dirty="0" smtClean="0"/>
              <a:t>née Payne) </a:t>
            </a:r>
            <a:r>
              <a:rPr lang="en-GB" sz="1600" baseline="30000" dirty="0" smtClean="0"/>
              <a:t>2,3</a:t>
            </a:r>
            <a:r>
              <a:rPr lang="en-GB" sz="1600" dirty="0" smtClean="0"/>
              <a:t> </a:t>
            </a:r>
            <a:r>
              <a:rPr lang="en-GB" sz="1600" dirty="0"/>
              <a:t>A </a:t>
            </a:r>
            <a:r>
              <a:rPr lang="en-GB" sz="1600" dirty="0" smtClean="0"/>
              <a:t>Arkhipov </a:t>
            </a:r>
            <a:r>
              <a:rPr lang="en-GB" sz="1600" baseline="30000" dirty="0" smtClean="0"/>
              <a:t>4</a:t>
            </a:r>
            <a:r>
              <a:rPr lang="en-GB" sz="1600" dirty="0" smtClean="0"/>
              <a:t>, </a:t>
            </a:r>
            <a:r>
              <a:rPr lang="en-GB" sz="1600" dirty="0"/>
              <a:t>A. </a:t>
            </a:r>
            <a:r>
              <a:rPr lang="en-GB" sz="1600" dirty="0" smtClean="0"/>
              <a:t>Maksimenko </a:t>
            </a:r>
            <a:r>
              <a:rPr lang="en-GB" sz="1600" baseline="30000" dirty="0" smtClean="0"/>
              <a:t>5</a:t>
            </a:r>
            <a:r>
              <a:rPr lang="en-GB" sz="1600" dirty="0" smtClean="0"/>
              <a:t>, </a:t>
            </a:r>
            <a:r>
              <a:rPr lang="en-GB" sz="1600" dirty="0"/>
              <a:t>S. </a:t>
            </a:r>
            <a:r>
              <a:rPr lang="en-GB" sz="1600" dirty="0" smtClean="0"/>
              <a:t>Gaschak</a:t>
            </a:r>
            <a:r>
              <a:rPr lang="en-GB" sz="1600" baseline="30000" dirty="0" smtClean="0"/>
              <a:t>5</a:t>
            </a:r>
            <a:r>
              <a:rPr lang="en-GB" sz="1600" dirty="0" smtClean="0"/>
              <a:t>, </a:t>
            </a:r>
            <a:r>
              <a:rPr lang="en-GB" sz="1600" dirty="0"/>
              <a:t>M.C. </a:t>
            </a:r>
            <a:r>
              <a:rPr lang="en-GB" sz="1600" dirty="0" smtClean="0"/>
              <a:t>Meacham</a:t>
            </a:r>
            <a:r>
              <a:rPr lang="en-GB" sz="1600" baseline="30000" dirty="0" smtClean="0"/>
              <a:t>2</a:t>
            </a:r>
            <a:r>
              <a:rPr lang="en-GB" sz="1600" dirty="0" smtClean="0"/>
              <a:t>, N.J.M</a:t>
            </a:r>
            <a:r>
              <a:rPr lang="en-GB" sz="1600" dirty="0"/>
              <a:t>. </a:t>
            </a:r>
            <a:r>
              <a:rPr lang="en-GB" sz="1600" dirty="0" smtClean="0"/>
              <a:t>Crout </a:t>
            </a:r>
            <a:r>
              <a:rPr lang="en-GB" sz="1600" baseline="30000" dirty="0" smtClean="0"/>
              <a:t>2</a:t>
            </a:r>
            <a:r>
              <a:rPr lang="en-GB" sz="1600" dirty="0" smtClean="0"/>
              <a:t>, P.J.White </a:t>
            </a:r>
            <a:r>
              <a:rPr lang="en-GB" sz="1600" baseline="30000" dirty="0" smtClean="0"/>
              <a:t>6,7</a:t>
            </a:r>
            <a:r>
              <a:rPr lang="en-GB" sz="1600" dirty="0" smtClean="0"/>
              <a:t>, N.A.Beresford </a:t>
            </a:r>
            <a:r>
              <a:rPr lang="en-GB" sz="1600" baseline="30000" dirty="0" smtClean="0"/>
              <a:t>1</a:t>
            </a:r>
            <a:r>
              <a:rPr lang="en-GB" sz="1600" dirty="0" smtClean="0"/>
              <a:t>, M.R.Broadley </a:t>
            </a:r>
            <a:r>
              <a:rPr lang="en-GB" sz="1600" baseline="30000" dirty="0" smtClean="0"/>
              <a:t>2</a:t>
            </a:r>
            <a:r>
              <a:rPr lang="en-GB" sz="1600" dirty="0" smtClean="0"/>
              <a:t> </a:t>
            </a:r>
            <a:r>
              <a:rPr lang="en-GB" sz="1600" dirty="0"/>
              <a:t>‘ </a:t>
            </a:r>
            <a:r>
              <a:rPr lang="en-GB" sz="1600" b="1" dirty="0" smtClean="0"/>
              <a:t>Inter-cultivar </a:t>
            </a:r>
            <a:r>
              <a:rPr lang="en-GB" sz="1600" b="1" dirty="0"/>
              <a:t>variation </a:t>
            </a:r>
            <a:r>
              <a:rPr lang="en-GB" sz="1600" b="1" dirty="0" smtClean="0"/>
              <a:t>in </a:t>
            </a:r>
            <a:r>
              <a:rPr lang="en-GB" sz="1600" b="1" dirty="0"/>
              <a:t>soil-to-plant transfer of radiocaesium and radiostrontium in </a:t>
            </a:r>
            <a:r>
              <a:rPr lang="en-GB" sz="1600" b="1" i="1" dirty="0" smtClean="0"/>
              <a:t>Brassica </a:t>
            </a:r>
            <a:r>
              <a:rPr lang="en-GB" sz="1600" b="1" i="1" dirty="0"/>
              <a:t>oleracea</a:t>
            </a:r>
            <a:r>
              <a:rPr lang="en-GB" sz="1600" b="1" dirty="0" smtClean="0"/>
              <a:t>’</a:t>
            </a:r>
          </a:p>
          <a:p>
            <a:endParaRPr lang="en-GB" dirty="0" smtClean="0"/>
          </a:p>
          <a:p>
            <a:r>
              <a:rPr lang="en-GB" sz="1600" baseline="30000" dirty="0" smtClean="0"/>
              <a:t>1</a:t>
            </a:r>
            <a:r>
              <a:rPr lang="en-GB" sz="1600" dirty="0" smtClean="0"/>
              <a:t> NERC Centre for Ecology and Hydrology</a:t>
            </a:r>
          </a:p>
          <a:p>
            <a:r>
              <a:rPr lang="en-GB" sz="1600" baseline="30000" dirty="0" smtClean="0"/>
              <a:t>2</a:t>
            </a:r>
            <a:r>
              <a:rPr lang="en-GB" sz="1600" dirty="0" smtClean="0"/>
              <a:t> University of Nottingham</a:t>
            </a:r>
          </a:p>
          <a:p>
            <a:r>
              <a:rPr lang="en-GB" sz="1600" baseline="30000" dirty="0" smtClean="0"/>
              <a:t>3</a:t>
            </a:r>
            <a:r>
              <a:rPr lang="en-GB" sz="1600" dirty="0" smtClean="0"/>
              <a:t> Horticulture Research International (now University of Warwick)</a:t>
            </a:r>
          </a:p>
          <a:p>
            <a:r>
              <a:rPr lang="en-GB" sz="1600" baseline="30000" dirty="0" smtClean="0"/>
              <a:t>4</a:t>
            </a:r>
            <a:r>
              <a:rPr lang="en-GB" sz="1600" dirty="0" smtClean="0"/>
              <a:t> Independent researcher, Kiev, Ukraine</a:t>
            </a:r>
          </a:p>
          <a:p>
            <a:r>
              <a:rPr lang="en-GB" sz="1600" baseline="30000" dirty="0" smtClean="0"/>
              <a:t>5</a:t>
            </a:r>
            <a:r>
              <a:rPr lang="en-GB" sz="1600" baseline="-25000" dirty="0" smtClean="0"/>
              <a:t> </a:t>
            </a:r>
            <a:r>
              <a:rPr lang="en-GB" sz="1600" baseline="30000" dirty="0" smtClean="0"/>
              <a:t> </a:t>
            </a:r>
            <a:r>
              <a:rPr lang="en-GB" sz="1600" dirty="0"/>
              <a:t>Chornobyl</a:t>
            </a:r>
            <a:r>
              <a:rPr lang="en-GB" sz="1600" dirty="0" smtClean="0"/>
              <a:t> Center for Nuclear Safety, Radioactive Waste and Radioecology</a:t>
            </a:r>
          </a:p>
          <a:p>
            <a:r>
              <a:rPr lang="en-GB" sz="1600" baseline="30000" dirty="0" smtClean="0"/>
              <a:t>6</a:t>
            </a:r>
            <a:r>
              <a:rPr lang="en-GB" sz="1600" dirty="0" smtClean="0"/>
              <a:t> The James Hutton Institute, Invergowrie, Dundee</a:t>
            </a:r>
          </a:p>
          <a:p>
            <a:r>
              <a:rPr lang="en-GB" sz="1600" baseline="30000" dirty="0" smtClean="0"/>
              <a:t>7</a:t>
            </a:r>
            <a:r>
              <a:rPr lang="en-GB" sz="1600" dirty="0" smtClean="0"/>
              <a:t> Distinguished Scientist Fellowship Program, King Saud University, Kingdom of Saudi Arabia</a:t>
            </a:r>
            <a:endParaRPr lang="en-GB" sz="1600" baseline="30000" dirty="0"/>
          </a:p>
          <a:p>
            <a:endParaRPr lang="en-GB" b="1" dirty="0" smtClean="0">
              <a:solidFill>
                <a:srgbClr val="39388B"/>
              </a:solidFill>
              <a:latin typeface="Verdana" pitchFamily="34" charset="0"/>
              <a:ea typeface="Verdana" pitchFamily="34" charset="0"/>
              <a:cs typeface="Verdana" pitchFamily="34" charset="0"/>
            </a:endParaRPr>
          </a:p>
          <a:p>
            <a:r>
              <a:rPr lang="en-GB" b="1" dirty="0" smtClean="0">
                <a:solidFill>
                  <a:srgbClr val="39388B"/>
                </a:solidFill>
                <a:latin typeface="Verdana" pitchFamily="34" charset="0"/>
                <a:ea typeface="Verdana" pitchFamily="34" charset="0"/>
                <a:cs typeface="Verdana" pitchFamily="34" charset="0"/>
              </a:rPr>
              <a:t>Organisations</a:t>
            </a:r>
          </a:p>
          <a:p>
            <a:r>
              <a:rPr lang="en-GB" dirty="0" smtClean="0"/>
              <a:t>Research project funded by</a:t>
            </a:r>
          </a:p>
          <a:p>
            <a:r>
              <a:rPr lang="en-GB" dirty="0" smtClean="0">
                <a:hlinkClick r:id="rId3"/>
              </a:rPr>
              <a:t>NERC</a:t>
            </a:r>
            <a:endParaRPr lang="en-GB" dirty="0" smtClean="0">
              <a:hlinkClick r:id="rId4"/>
            </a:endParaRPr>
          </a:p>
          <a:p>
            <a:r>
              <a:rPr lang="en-GB" dirty="0" smtClean="0">
                <a:hlinkClick r:id="rId4"/>
              </a:rPr>
              <a:t>NERC </a:t>
            </a:r>
            <a:r>
              <a:rPr lang="en-GB" dirty="0">
                <a:hlinkClick r:id="rId4"/>
              </a:rPr>
              <a:t>Centre for Ecology and Hydrology</a:t>
            </a:r>
            <a:endParaRPr lang="en-GB" dirty="0"/>
          </a:p>
          <a:p>
            <a:r>
              <a:rPr lang="en-GB" dirty="0">
                <a:hlinkClick r:id="rId5"/>
              </a:rPr>
              <a:t>University of Nottingham</a:t>
            </a:r>
            <a:endParaRPr lang="en-GB" dirty="0"/>
          </a:p>
          <a:p>
            <a:endParaRPr lang="en-GB" dirty="0"/>
          </a:p>
        </p:txBody>
      </p:sp>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Acknowledgements</a:t>
            </a:r>
            <a:endParaRPr lang="en-GB" sz="2400" b="1"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746638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2700</TotalTime>
  <Words>1168</Words>
  <Application>Microsoft Office PowerPoint</Application>
  <PresentationFormat>On-screen Show (4:3)</PresentationFormat>
  <Paragraphs>108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 Harden</dc:creator>
  <cp:lastModifiedBy>Marianne Cutler</cp:lastModifiedBy>
  <cp:revision>264</cp:revision>
  <dcterms:created xsi:type="dcterms:W3CDTF">2015-05-13T09:23:14Z</dcterms:created>
  <dcterms:modified xsi:type="dcterms:W3CDTF">2016-02-29T13:06:41Z</dcterms:modified>
</cp:coreProperties>
</file>