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9" r:id="rId2"/>
    <p:sldId id="262" r:id="rId3"/>
    <p:sldId id="288" r:id="rId4"/>
    <p:sldId id="277" r:id="rId5"/>
    <p:sldId id="283" r:id="rId6"/>
    <p:sldId id="279" r:id="rId7"/>
    <p:sldId id="261" r:id="rId8"/>
    <p:sldId id="284" r:id="rId9"/>
    <p:sldId id="282" r:id="rId10"/>
  </p:sldIdLst>
  <p:sldSz cx="9144000" cy="6858000" type="screen4x3"/>
  <p:notesSz cx="6864350" cy="9998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 Lamb" initials="AL" lastIdx="5" clrIdx="0"/>
  <p:cmAuthor id="1" name="Susie Watts (ESRC, PRC)" initials="SW(P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E8"/>
    <a:srgbClr val="39388B"/>
    <a:srgbClr val="86BD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019" autoAdjust="0"/>
  </p:normalViewPr>
  <p:slideViewPr>
    <p:cSldViewPr snapToGrid="0">
      <p:cViewPr varScale="1">
        <p:scale>
          <a:sx n="62" d="100"/>
          <a:sy n="62" d="100"/>
        </p:scale>
        <p:origin x="-70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339967920676604E-2"/>
          <c:y val="4.4057617797775298E-2"/>
          <c:w val="0.52625966025080195"/>
          <c:h val="0.77238407699037703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sodium lamp (orange)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0"/>
            <c:dispEq val="0"/>
          </c:trendline>
          <c:xVal>
            <c:numRef>
              <c:f>Sheet1!$A$2:$A$7</c:f>
              <c:numCache>
                <c:formatCode>General</c:formatCode>
                <c:ptCount val="6"/>
                <c:pt idx="0">
                  <c:v>3.2</c:v>
                </c:pt>
                <c:pt idx="1">
                  <c:v>3.8</c:v>
                </c:pt>
                <c:pt idx="2">
                  <c:v>4</c:v>
                </c:pt>
                <c:pt idx="3">
                  <c:v>5.9</c:v>
                </c:pt>
                <c:pt idx="4">
                  <c:v>3.6</c:v>
                </c:pt>
                <c:pt idx="5">
                  <c:v>4.5999999999999996</c:v>
                </c:pt>
              </c:numCache>
            </c:numRef>
          </c:xVal>
          <c:yVal>
            <c:numRef>
              <c:f>Sheet1!$B$2:$B$7</c:f>
              <c:numCache>
                <c:formatCode>General</c:formatCode>
                <c:ptCount val="6"/>
                <c:pt idx="0">
                  <c:v>1.2</c:v>
                </c:pt>
                <c:pt idx="2">
                  <c:v>2.7</c:v>
                </c:pt>
                <c:pt idx="3">
                  <c:v>5.5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compact fluorescent lamp A (white)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0"/>
            <c:dispEq val="0"/>
          </c:trendline>
          <c:xVal>
            <c:numRef>
              <c:f>Sheet1!$A$2:$A$7</c:f>
              <c:numCache>
                <c:formatCode>General</c:formatCode>
                <c:ptCount val="6"/>
                <c:pt idx="0">
                  <c:v>3.2</c:v>
                </c:pt>
                <c:pt idx="1">
                  <c:v>3.8</c:v>
                </c:pt>
                <c:pt idx="2">
                  <c:v>4</c:v>
                </c:pt>
                <c:pt idx="3">
                  <c:v>5.9</c:v>
                </c:pt>
                <c:pt idx="4">
                  <c:v>3.6</c:v>
                </c:pt>
                <c:pt idx="5">
                  <c:v>4.5999999999999996</c:v>
                </c:pt>
              </c:numCache>
            </c:numRef>
          </c:xVal>
          <c:yVal>
            <c:numRef>
              <c:f>Sheet1!$C$2:$C$7</c:f>
              <c:numCache>
                <c:formatCode>General</c:formatCode>
                <c:ptCount val="6"/>
                <c:pt idx="0">
                  <c:v>0.3</c:v>
                </c:pt>
                <c:pt idx="1">
                  <c:v>0.5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compact fluorescent lamp B (white)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0"/>
            <c:dispEq val="0"/>
          </c:trendline>
          <c:xVal>
            <c:numRef>
              <c:f>Sheet1!$A$2:$A$7</c:f>
              <c:numCache>
                <c:formatCode>General</c:formatCode>
                <c:ptCount val="6"/>
                <c:pt idx="0">
                  <c:v>3.2</c:v>
                </c:pt>
                <c:pt idx="1">
                  <c:v>3.8</c:v>
                </c:pt>
                <c:pt idx="2">
                  <c:v>4</c:v>
                </c:pt>
                <c:pt idx="3">
                  <c:v>5.9</c:v>
                </c:pt>
                <c:pt idx="4">
                  <c:v>3.6</c:v>
                </c:pt>
                <c:pt idx="5">
                  <c:v>4.5999999999999996</c:v>
                </c:pt>
              </c:numCache>
            </c:numRef>
          </c:xVal>
          <c:yVal>
            <c:numRef>
              <c:f>Sheet1!$D$2:$D$7</c:f>
              <c:numCache>
                <c:formatCode>General</c:formatCode>
                <c:ptCount val="6"/>
                <c:pt idx="4">
                  <c:v>0.6</c:v>
                </c:pt>
                <c:pt idx="5">
                  <c:v>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5104896"/>
        <c:axId val="215115264"/>
      </c:scatterChart>
      <c:valAx>
        <c:axId val="215104896"/>
        <c:scaling>
          <c:orientation val="minMax"/>
          <c:min val="3"/>
        </c:scaling>
        <c:delete val="0"/>
        <c:axPos val="b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GB" dirty="0"/>
                  <a:t>recognition distance (m)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15115264"/>
        <c:crosses val="autoZero"/>
        <c:crossBetween val="midCat"/>
      </c:valAx>
      <c:valAx>
        <c:axId val="215115264"/>
        <c:scaling>
          <c:orientation val="minMax"/>
        </c:scaling>
        <c:delete val="0"/>
        <c:axPos val="l"/>
        <c:majorGridlines/>
        <c:min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dirty="0"/>
                  <a:t>relative luminance 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15104896"/>
        <c:crosses val="autoZero"/>
        <c:crossBetween val="midCat"/>
      </c:valAx>
    </c:plotArea>
    <c:legend>
      <c:legendPos val="r"/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.64889595161414604"/>
          <c:y val="0.10436991478890301"/>
          <c:w val="0.33573334204743399"/>
          <c:h val="0.40571128620783298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4975" cy="500063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7789" y="1"/>
            <a:ext cx="2974975" cy="500063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FA66564F-826E-4952-ADBB-EB78A429B658}" type="datetimeFigureOut">
              <a:rPr lang="en-GB" smtClean="0"/>
              <a:pPr/>
              <a:t>04/03/2016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96425"/>
            <a:ext cx="2974975" cy="500063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7789" y="9496425"/>
            <a:ext cx="2974975" cy="500063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6348CE8C-162D-4E87-931E-977029FC8C5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77922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4551" cy="501640"/>
          </a:xfrm>
          <a:prstGeom prst="rect">
            <a:avLst/>
          </a:prstGeom>
        </p:spPr>
        <p:txBody>
          <a:bodyPr vert="horz" lIns="96347" tIns="48174" rIns="96347" bIns="48174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8211" y="0"/>
            <a:ext cx="2974551" cy="501640"/>
          </a:xfrm>
          <a:prstGeom prst="rect">
            <a:avLst/>
          </a:prstGeom>
        </p:spPr>
        <p:txBody>
          <a:bodyPr vert="horz" lIns="96347" tIns="48174" rIns="96347" bIns="48174" rtlCol="0"/>
          <a:lstStyle>
            <a:lvl1pPr algn="r">
              <a:defRPr sz="1300"/>
            </a:lvl1pPr>
          </a:lstStyle>
          <a:p>
            <a:fld id="{E876CFD8-D152-4C12-90D2-DA98B6AEA473}" type="datetimeFigureOut">
              <a:rPr lang="en-GB" smtClean="0"/>
              <a:pPr/>
              <a:t>04/03/2016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1249363"/>
            <a:ext cx="4498975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7" tIns="48174" rIns="96347" bIns="4817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36" y="4811574"/>
            <a:ext cx="5491480" cy="3936742"/>
          </a:xfrm>
          <a:prstGeom prst="rect">
            <a:avLst/>
          </a:prstGeom>
        </p:spPr>
        <p:txBody>
          <a:bodyPr vert="horz" lIns="96347" tIns="48174" rIns="96347" bIns="4817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96438"/>
            <a:ext cx="2974551" cy="501639"/>
          </a:xfrm>
          <a:prstGeom prst="rect">
            <a:avLst/>
          </a:prstGeom>
        </p:spPr>
        <p:txBody>
          <a:bodyPr vert="horz" lIns="96347" tIns="48174" rIns="96347" bIns="48174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8211" y="9496438"/>
            <a:ext cx="2974551" cy="501639"/>
          </a:xfrm>
          <a:prstGeom prst="rect">
            <a:avLst/>
          </a:prstGeom>
        </p:spPr>
        <p:txBody>
          <a:bodyPr vert="horz" lIns="96347" tIns="48174" rIns="96347" bIns="48174" rtlCol="0" anchor="b"/>
          <a:lstStyle>
            <a:lvl1pPr algn="r">
              <a:defRPr sz="1300"/>
            </a:lvl1pPr>
          </a:lstStyle>
          <a:p>
            <a:fld id="{60DD4B9C-D01D-41D8-8290-273F046405D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8566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Photo: By </a:t>
            </a:r>
            <a:r>
              <a:rPr lang="en-GB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Famartin</a:t>
            </a:r>
            <a:r>
              <a:rPr lang="en-GB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(Own work) [CC BY-SA 4.0 (http://</a:t>
            </a:r>
            <a:r>
              <a:rPr lang="en-GB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creativecommons.org</a:t>
            </a:r>
            <a:r>
              <a:rPr lang="en-GB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/licenses/by-</a:t>
            </a:r>
            <a:r>
              <a:rPr lang="en-GB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sa</a:t>
            </a:r>
            <a:r>
              <a:rPr lang="en-GB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/4.0)], via Wikimedia Commons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D4B9C-D01D-41D8-8290-273F046405DA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9895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Photo: By </a:t>
            </a:r>
            <a:r>
              <a:rPr lang="en-GB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Famartin</a:t>
            </a:r>
            <a:r>
              <a:rPr lang="en-GB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(Own work) [CC BY-SA 4.0 (http://</a:t>
            </a:r>
            <a:r>
              <a:rPr lang="en-GB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creativecommons.org</a:t>
            </a:r>
            <a:r>
              <a:rPr lang="en-GB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/licenses/by-</a:t>
            </a:r>
            <a:r>
              <a:rPr lang="en-GB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sa</a:t>
            </a:r>
            <a:r>
              <a:rPr lang="en-GB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/4.0)], via Wikimedia Commons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D4B9C-D01D-41D8-8290-273F046405DA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4031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Photo: Helen Harden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D4B9C-D01D-41D8-8290-273F046405DA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69324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D4B9C-D01D-41D8-8290-273F046405DA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4034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ea typeface="Verdana" pitchFamily="34" charset="0"/>
                <a:cs typeface="Verdana" pitchFamily="34" charset="0"/>
              </a:rPr>
              <a:t>Thank you Peter Raynham for permission to include the photograph and graph.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D4B9C-D01D-41D8-8290-273F046405DA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4034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ea typeface="Verdana" pitchFamily="34" charset="0"/>
                <a:cs typeface="Verdana" pitchFamily="34" charset="0"/>
              </a:rPr>
              <a:t>Thank you to Peter Raynham for permission to include the graph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D4B9C-D01D-41D8-8290-273F046405DA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6904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Photo: Included with kind permission from Peter Raynham</a:t>
            </a:r>
          </a:p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D4B9C-D01D-41D8-8290-273F046405DA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94089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D4B9C-D01D-41D8-8290-273F046405DA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58246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D4B9C-D01D-41D8-8290-273F046405DA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3037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3771C-B7C1-4DD9-AAED-AE657B88E9B1}" type="datetimeFigureOut">
              <a:rPr lang="en-GB" smtClean="0"/>
              <a:pPr/>
              <a:t>04/03/2016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87D87-CFA8-49B4-9E92-B4CFD74EA4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2429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3771C-B7C1-4DD9-AAED-AE657B88E9B1}" type="datetimeFigureOut">
              <a:rPr lang="en-GB" smtClean="0"/>
              <a:pPr/>
              <a:t>04/03/2016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87D87-CFA8-49B4-9E92-B4CFD74EA4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5152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3771C-B7C1-4DD9-AAED-AE657B88E9B1}" type="datetimeFigureOut">
              <a:rPr lang="en-GB" smtClean="0"/>
              <a:pPr/>
              <a:t>04/03/2016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87D87-CFA8-49B4-9E92-B4CFD74EA4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6663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3771C-B7C1-4DD9-AAED-AE657B88E9B1}" type="datetimeFigureOut">
              <a:rPr lang="en-GB" smtClean="0"/>
              <a:pPr/>
              <a:t>04/03/2016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87D87-CFA8-49B4-9E92-B4CFD74EA4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2063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3771C-B7C1-4DD9-AAED-AE657B88E9B1}" type="datetimeFigureOut">
              <a:rPr lang="en-GB" smtClean="0"/>
              <a:pPr/>
              <a:t>04/03/2016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87D87-CFA8-49B4-9E92-B4CFD74EA4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1774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3771C-B7C1-4DD9-AAED-AE657B88E9B1}" type="datetimeFigureOut">
              <a:rPr lang="en-GB" smtClean="0"/>
              <a:pPr/>
              <a:t>04/03/2016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87D87-CFA8-49B4-9E92-B4CFD74EA4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090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3771C-B7C1-4DD9-AAED-AE657B88E9B1}" type="datetimeFigureOut">
              <a:rPr lang="en-GB" smtClean="0"/>
              <a:pPr/>
              <a:t>04/03/2016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87D87-CFA8-49B4-9E92-B4CFD74EA4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2519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3771C-B7C1-4DD9-AAED-AE657B88E9B1}" type="datetimeFigureOut">
              <a:rPr lang="en-GB" smtClean="0"/>
              <a:pPr/>
              <a:t>04/03/2016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87D87-CFA8-49B4-9E92-B4CFD74EA4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741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3771C-B7C1-4DD9-AAED-AE657B88E9B1}" type="datetimeFigureOut">
              <a:rPr lang="en-GB" smtClean="0"/>
              <a:pPr/>
              <a:t>04/03/2016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87D87-CFA8-49B4-9E92-B4CFD74EA4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9940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3771C-B7C1-4DD9-AAED-AE657B88E9B1}" type="datetimeFigureOut">
              <a:rPr lang="en-GB" smtClean="0"/>
              <a:pPr/>
              <a:t>04/03/2016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87D87-CFA8-49B4-9E92-B4CFD74EA4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9722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3771C-B7C1-4DD9-AAED-AE657B88E9B1}" type="datetimeFigureOut">
              <a:rPr lang="en-GB" smtClean="0"/>
              <a:pPr/>
              <a:t>04/03/2016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87D87-CFA8-49B4-9E92-B4CFD74EA4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2647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3771C-B7C1-4DD9-AAED-AE657B88E9B1}" type="datetimeFigureOut">
              <a:rPr lang="en-GB" smtClean="0"/>
              <a:pPr/>
              <a:t>04/03/2016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87D87-CFA8-49B4-9E92-B4CFD74EA4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7699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chart" Target="../charts/chart1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uturemorph.org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cuk.ac.uk/research/xrcprogrammes/energy/" TargetMode="External"/><Relationship Id="rId7" Type="http://schemas.openxmlformats.org/officeDocument/2006/relationships/hyperlink" Target="http://www.esrc.ac.uk/public-engagement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schoolscience.co.uk/esrcyoutubechannel" TargetMode="External"/><Relationship Id="rId5" Type="http://schemas.openxmlformats.org/officeDocument/2006/relationships/hyperlink" Target="http://phys.org/news/2016-01-pedestrians-safer-streets-illuminated-white.html" TargetMode="External"/><Relationship Id="rId4" Type="http://schemas.openxmlformats.org/officeDocument/2006/relationships/hyperlink" Target="http://www.bartlett.ucl.ac.uk/people/?school=iede&amp;upi=PJRAY38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mpe.arkitektur.lth.se/fileadmin/miljopsykologi/images/pdf_filer/light_and_colour._litteratur_Raynham_och_Saksvikroenning.pdf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esrc.ac.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998" y="6349089"/>
            <a:ext cx="2541814" cy="41848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7976" y="6306597"/>
            <a:ext cx="2244139" cy="50346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5440547"/>
            <a:ext cx="9144000" cy="861774"/>
          </a:xfrm>
          <a:prstGeom prst="rect">
            <a:avLst/>
          </a:prstGeom>
          <a:solidFill>
            <a:srgbClr val="39388B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solidFill>
                  <a:schemeClr val="bg1"/>
                </a:solidFill>
              </a:rPr>
              <a:t>This resource has been developed by the Association for Science Education for their RCUK-funded series</a:t>
            </a:r>
          </a:p>
          <a:p>
            <a:pPr algn="ctr"/>
            <a:r>
              <a:rPr lang="en-GB" dirty="0" smtClean="0">
                <a:solidFill>
                  <a:schemeClr val="bg1"/>
                </a:solidFill>
              </a:rPr>
              <a:t>‘Research focused teaching resources </a:t>
            </a:r>
            <a:r>
              <a:rPr lang="en-GB" dirty="0">
                <a:solidFill>
                  <a:schemeClr val="bg1"/>
                </a:solidFill>
              </a:rPr>
              <a:t>to inspire </a:t>
            </a:r>
            <a:r>
              <a:rPr lang="en-GB" dirty="0" smtClean="0">
                <a:solidFill>
                  <a:schemeClr val="bg1"/>
                </a:solidFill>
              </a:rPr>
              <a:t>students in STEM Careers’</a:t>
            </a:r>
            <a:endParaRPr lang="en-GB" dirty="0">
              <a:solidFill>
                <a:schemeClr val="bg1"/>
              </a:solidFill>
            </a:endParaRPr>
          </a:p>
          <a:p>
            <a:pPr algn="ctr"/>
            <a:endParaRPr lang="en-GB" sz="1600" dirty="0" smtClean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9200" y="363568"/>
            <a:ext cx="67437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39388B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Lighting the Night</a:t>
            </a:r>
            <a:endParaRPr lang="en-GB" sz="4000" b="1" dirty="0">
              <a:solidFill>
                <a:srgbClr val="39388B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" name="Picture 2" descr="RCUK log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763" y="6368473"/>
            <a:ext cx="1420174" cy="39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File:2014-11-17 16 37 25 Mercury vapor street light adjacent to Idaho Street (Nevada State Route 535 and Interstate 80 Business) in Elko, Nevada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84502" y="1137606"/>
            <a:ext cx="2969841" cy="39597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2363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53248"/>
            <a:ext cx="9144000" cy="461665"/>
          </a:xfrm>
          <a:prstGeom prst="rect">
            <a:avLst/>
          </a:prstGeom>
          <a:solidFill>
            <a:srgbClr val="39388B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global research context</a:t>
            </a:r>
            <a:endParaRPr lang="en-GB" sz="24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2622" y="918213"/>
            <a:ext cx="27622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Lighting the night</a:t>
            </a:r>
            <a:endParaRPr lang="en-GB" sz="20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62685" y="5301114"/>
            <a:ext cx="430823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/>
              <a:t>Scientists funded by the Economic and Social Research Council (ESRC) have made great progress in solving this problem. </a:t>
            </a:r>
            <a:endParaRPr lang="en-GB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40677" y="4864305"/>
            <a:ext cx="3226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Photo:</a:t>
            </a:r>
            <a:endParaRPr lang="en-GB" sz="11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" name="Picture 2" descr="File:2014-11-17 16 37 25 Mercury vapor street light adjacent to Idaho Street (Nevada State Route 535 and Interstate 80 Business) in Elko, Nevad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6469" y="1529863"/>
            <a:ext cx="3567478" cy="475663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4566140" y="1396215"/>
            <a:ext cx="42877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Street lights make pedestrians feel safer at night, and cut crime.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63208" y="3808236"/>
            <a:ext cx="43639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Can we keep street lights bright enough to make people feel safe, but reduce their demand for energy, so cutting greenhouse gas emissions? 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4560276" y="2331131"/>
            <a:ext cx="43199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Street lights rely on electricity. In the UK, most electricity is generated by burning fossil fuels, resulting in carbon dioxide emissions.  </a:t>
            </a:r>
          </a:p>
        </p:txBody>
      </p:sp>
    </p:spTree>
    <p:extLst>
      <p:ext uri="{BB962C8B-B14F-4D97-AF65-F5344CB8AC3E}">
        <p14:creationId xmlns:p14="http://schemas.microsoft.com/office/powerpoint/2010/main" val="308683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353248"/>
            <a:ext cx="9144000" cy="461665"/>
          </a:xfrm>
          <a:prstGeom prst="rect">
            <a:avLst/>
          </a:prstGeom>
          <a:solidFill>
            <a:srgbClr val="39388B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Your BIG Research Question</a:t>
            </a:r>
            <a:endParaRPr lang="en-GB" sz="24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1999" y="2485071"/>
            <a:ext cx="407020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How can street lighting make people feel safe </a:t>
            </a:r>
            <a:br>
              <a:rPr lang="en-GB" sz="20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sz="20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 well as reducing energy demand and greenhouse gas emissions?</a:t>
            </a:r>
            <a:endParaRPr lang="en-GB" sz="20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33"/>
          <a:stretch/>
        </p:blipFill>
        <p:spPr>
          <a:xfrm rot="16200000">
            <a:off x="-843053" y="2141936"/>
            <a:ext cx="5497400" cy="3161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09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965" y="372652"/>
            <a:ext cx="8890735" cy="1892826"/>
          </a:xfrm>
          <a:prstGeom prst="rect">
            <a:avLst/>
          </a:prstGeom>
          <a:noFill/>
          <a:ln>
            <a:solidFill>
              <a:srgbClr val="39388B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b="1" dirty="0" smtClean="0">
                <a:solidFill>
                  <a:srgbClr val="39388B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Research summary</a:t>
            </a:r>
            <a:r>
              <a:rPr lang="en-GB" b="1" baseline="30000" dirty="0" smtClean="0">
                <a:solidFill>
                  <a:srgbClr val="39388B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endParaRPr lang="en-GB" b="1" dirty="0" smtClean="0">
              <a:solidFill>
                <a:srgbClr val="39388B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GB" sz="1300" dirty="0" smtClean="0"/>
              <a:t>‘One of they key tasks for a pedestrian walking along a road at night is to recognise other pedestrians and work out if they present a threat, before they are so close that no evasive action can be taken. </a:t>
            </a:r>
          </a:p>
          <a:p>
            <a:endParaRPr lang="en-GB" sz="800" dirty="0" smtClean="0"/>
          </a:p>
          <a:p>
            <a:r>
              <a:rPr lang="en-GB" sz="1300" dirty="0" smtClean="0"/>
              <a:t>In order to see if white light is better than light from orange sodium lamps we did an experiment into facial recognition distances under various light sources.’</a:t>
            </a:r>
          </a:p>
          <a:p>
            <a:endParaRPr lang="en-GB" sz="800" dirty="0" smtClean="0"/>
          </a:p>
          <a:p>
            <a:r>
              <a:rPr lang="en-GB" sz="1300" dirty="0" smtClean="0"/>
              <a:t>The scientists hoped to find out whether a different type of street light, which transfers less energy, would allow pedestrians to recognise faces at a distance of 4 m. Being able to recognise faces at this distance helps people to feel safe.  </a:t>
            </a:r>
            <a:endParaRPr lang="en-GB" sz="1300" dirty="0"/>
          </a:p>
        </p:txBody>
      </p:sp>
      <p:sp>
        <p:nvSpPr>
          <p:cNvPr id="4" name="TextBox 3"/>
          <p:cNvSpPr txBox="1"/>
          <p:nvPr/>
        </p:nvSpPr>
        <p:spPr>
          <a:xfrm>
            <a:off x="4070839" y="2327991"/>
            <a:ext cx="4950070" cy="3508653"/>
          </a:xfrm>
          <a:prstGeom prst="rect">
            <a:avLst/>
          </a:prstGeom>
          <a:noFill/>
          <a:ln>
            <a:solidFill>
              <a:srgbClr val="39388B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39388B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Questions…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Draw and label a diagram to explain how a street light helps you to see another pedestrian at night.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Why it is harder to recognise colours in orange light than in white light? Use these facts to help you explain.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sz="1200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White light is made up of light of different colours.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sz="1200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The waves in white light have a wide range of frequencies.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sz="1200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The waves in light of one colour, for example orange, have a narrow range of frequencies.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sz="1200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A coloured object reflects light of its own colour and absorbs light of other colours.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Look at the graph on Student Sheet 1b.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GB" sz="1200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For the sodium lamp, describe the impact of reducing the luminance (light brightness) on the recognition distance.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GB" sz="1200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For each type of light, write down the relative luminance needed to recognise a face that is 4 m away.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Look at the data in the table on Student Sheet 1b. Which lamps transfer least energy in a given time?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1259" y="5951265"/>
            <a:ext cx="87705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Now investigate your </a:t>
            </a:r>
            <a:r>
              <a:rPr lang="en-GB" sz="1600" b="1" dirty="0" smtClean="0">
                <a:solidFill>
                  <a:srgbClr val="39388B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Big Research Question...</a:t>
            </a:r>
            <a:endParaRPr lang="en-GB" sz="1600" b="1" dirty="0">
              <a:solidFill>
                <a:srgbClr val="39388B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8256" y="6280417"/>
            <a:ext cx="8985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bg2">
                    <a:lumMod val="10000"/>
                  </a:schemeClr>
                </a:solidFill>
              </a:rPr>
              <a:t>How can street lighting make people feel safe as well as reducing energy demand and greenhouse </a:t>
            </a:r>
            <a:r>
              <a:rPr lang="en-GB" sz="1400" b="1" dirty="0">
                <a:solidFill>
                  <a:schemeClr val="bg2">
                    <a:lumMod val="10000"/>
                  </a:schemeClr>
                </a:solidFill>
              </a:rPr>
              <a:t>gas emissions?</a:t>
            </a:r>
          </a:p>
          <a:p>
            <a:endParaRPr lang="en-GB" sz="1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1884" y="5950421"/>
            <a:ext cx="8887003" cy="668217"/>
          </a:xfrm>
          <a:prstGeom prst="rect">
            <a:avLst/>
          </a:prstGeom>
          <a:noFill/>
          <a:ln>
            <a:solidFill>
              <a:srgbClr val="3938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0" y="6627168"/>
            <a:ext cx="90177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aseline="30000" dirty="0" smtClean="0"/>
              <a:t>1</a:t>
            </a:r>
            <a:r>
              <a:rPr lang="en-GB" sz="900" dirty="0" smtClean="0"/>
              <a:t> Raynham, P and Sakswikrønning. </a:t>
            </a:r>
            <a:r>
              <a:rPr lang="en-GB" sz="900" dirty="0"/>
              <a:t>(</a:t>
            </a:r>
            <a:r>
              <a:rPr lang="en-GB" sz="900" dirty="0" smtClean="0"/>
              <a:t>2003</a:t>
            </a:r>
            <a:r>
              <a:rPr lang="en-GB" sz="900" smtClean="0"/>
              <a:t>) ‘</a:t>
            </a:r>
            <a:r>
              <a:rPr lang="en-GB" sz="900" b="1" smtClean="0"/>
              <a:t>White </a:t>
            </a:r>
            <a:r>
              <a:rPr lang="en-GB" sz="900" b="1" dirty="0" smtClean="0"/>
              <a:t>light and </a:t>
            </a:r>
            <a:r>
              <a:rPr lang="en-GB" sz="900" b="1" smtClean="0"/>
              <a:t>facial recognition’, </a:t>
            </a:r>
            <a:r>
              <a:rPr lang="en-GB" sz="900" i="1" dirty="0" smtClean="0"/>
              <a:t>The Lighting Journal </a:t>
            </a:r>
            <a:r>
              <a:rPr lang="en-GB" sz="900" b="1" dirty="0" smtClean="0"/>
              <a:t>68 (1)</a:t>
            </a:r>
            <a:r>
              <a:rPr lang="en-GB" sz="900" dirty="0" smtClean="0"/>
              <a:t>: 29-33.</a:t>
            </a:r>
            <a:endParaRPr lang="en-GB" sz="900" dirty="0"/>
          </a:p>
        </p:txBody>
      </p:sp>
      <p:sp>
        <p:nvSpPr>
          <p:cNvPr id="10" name="TextBox 9"/>
          <p:cNvSpPr txBox="1"/>
          <p:nvPr/>
        </p:nvSpPr>
        <p:spPr>
          <a:xfrm>
            <a:off x="140676" y="2327460"/>
            <a:ext cx="3755311" cy="3505471"/>
          </a:xfrm>
          <a:prstGeom prst="rect">
            <a:avLst/>
          </a:prstGeom>
          <a:noFill/>
          <a:ln>
            <a:solidFill>
              <a:srgbClr val="39388B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b="1" dirty="0" smtClean="0">
                <a:solidFill>
                  <a:srgbClr val="39388B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experiment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 smtClean="0"/>
              <a:t>The scientists blacked out a big room and lit it with two compact fluorescent lamps (CFL). This type of lamp emits white light.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 smtClean="0"/>
              <a:t>Then a person (the observer) walked towards another person (the subject) until the observer could recognise the subject’s face. The scientists wrote down the recognition distance.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 smtClean="0"/>
              <a:t>The scientists changed the brightness of the lamps and repeated the experiment. They then did the experiment again with different types of light.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 smtClean="0"/>
              <a:t>The diagram and photo on Student Sheet 1b show the experimental set up.</a:t>
            </a:r>
            <a:endParaRPr lang="en-GB" sz="13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212" y="26861"/>
            <a:ext cx="1585097" cy="487722"/>
          </a:xfrm>
          <a:prstGeom prst="rect">
            <a:avLst/>
          </a:prstGeom>
        </p:spPr>
      </p:pic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573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148628" y="279709"/>
            <a:ext cx="8687667" cy="2985247"/>
          </a:xfrm>
          <a:prstGeom prst="rect">
            <a:avLst/>
          </a:prstGeom>
          <a:noFill/>
          <a:ln w="28575">
            <a:solidFill>
              <a:srgbClr val="3938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319" y="26895"/>
            <a:ext cx="1585097" cy="384081"/>
          </a:xfrm>
          <a:prstGeom prst="rect">
            <a:avLst/>
          </a:prstGeom>
        </p:spPr>
      </p:pic>
      <p:pic>
        <p:nvPicPr>
          <p:cNvPr id="28" name="Picture 1" descr="mesopic%20two%20screens2"/>
          <p:cNvPicPr>
            <a:picLocks noChangeAspect="1" noChangeArrowheads="1"/>
          </p:cNvPicPr>
          <p:nvPr/>
        </p:nvPicPr>
        <p:blipFill>
          <a:blip r:embed="rId4" cstate="print"/>
          <a:srcRect l="7741" t="3868"/>
          <a:stretch>
            <a:fillRect/>
          </a:stretch>
        </p:blipFill>
        <p:spPr bwMode="auto">
          <a:xfrm>
            <a:off x="7064663" y="5224561"/>
            <a:ext cx="1771632" cy="1340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" name="Rectangle 60"/>
          <p:cNvSpPr/>
          <p:nvPr/>
        </p:nvSpPr>
        <p:spPr>
          <a:xfrm>
            <a:off x="161365" y="3499851"/>
            <a:ext cx="5133733" cy="3064888"/>
          </a:xfrm>
          <a:prstGeom prst="rect">
            <a:avLst/>
          </a:prstGeom>
          <a:noFill/>
          <a:ln w="28575">
            <a:solidFill>
              <a:srgbClr val="3938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3567953" y="5414680"/>
            <a:ext cx="15867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Graph of relative luminance versus recognition distance.</a:t>
            </a:r>
            <a:endParaRPr lang="en-GB" sz="14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5659466" y="5568894"/>
            <a:ext cx="9502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The room</a:t>
            </a:r>
            <a:endParaRPr lang="en-GB" sz="1400" b="1" dirty="0"/>
          </a:p>
        </p:txBody>
      </p:sp>
      <p:graphicFrame>
        <p:nvGraphicFramePr>
          <p:cNvPr id="65" name="Chart 64"/>
          <p:cNvGraphicFramePr/>
          <p:nvPr/>
        </p:nvGraphicFramePr>
        <p:xfrm>
          <a:off x="242047" y="3496235"/>
          <a:ext cx="4957482" cy="28328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6" name="Rectangle 65"/>
          <p:cNvSpPr/>
          <p:nvPr/>
        </p:nvSpPr>
        <p:spPr>
          <a:xfrm>
            <a:off x="5478452" y="3495258"/>
            <a:ext cx="3357844" cy="3086698"/>
          </a:xfrm>
          <a:prstGeom prst="rect">
            <a:avLst/>
          </a:prstGeom>
          <a:noFill/>
          <a:ln w="28575">
            <a:solidFill>
              <a:srgbClr val="3938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67" name="Table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918629"/>
              </p:ext>
            </p:extLst>
          </p:nvPr>
        </p:nvGraphicFramePr>
        <p:xfrm>
          <a:off x="5534250" y="3562676"/>
          <a:ext cx="2030707" cy="165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4459"/>
                <a:gridCol w="107624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Type of lamp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Lamp power rating (W)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sodium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 lamp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70 W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CFL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</a:rPr>
                        <a:t> (A)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42 W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CFL (B)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42 W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8" name="TextBox 67"/>
          <p:cNvSpPr txBox="1"/>
          <p:nvPr/>
        </p:nvSpPr>
        <p:spPr>
          <a:xfrm>
            <a:off x="7645147" y="3560399"/>
            <a:ext cx="107407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00" b="1" dirty="0" smtClean="0"/>
              <a:t>Power rating of lamps used in the experiment</a:t>
            </a:r>
            <a:endParaRPr lang="en-GB" sz="13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369" y="353216"/>
            <a:ext cx="8425402" cy="301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73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72922" y="481788"/>
            <a:ext cx="8455257" cy="4413700"/>
          </a:xfrm>
          <a:prstGeom prst="rect">
            <a:avLst/>
          </a:prstGeom>
          <a:noFill/>
          <a:ln>
            <a:solidFill>
              <a:srgbClr val="3938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Rectangle 24"/>
          <p:cNvSpPr/>
          <p:nvPr/>
        </p:nvSpPr>
        <p:spPr>
          <a:xfrm>
            <a:off x="252503" y="534544"/>
            <a:ext cx="21579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39388B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Going </a:t>
            </a:r>
            <a:r>
              <a:rPr lang="en-GB" b="1" dirty="0" smtClean="0">
                <a:solidFill>
                  <a:srgbClr val="39388B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deeper…</a:t>
            </a:r>
            <a:endParaRPr lang="en-GB" b="1" dirty="0">
              <a:solidFill>
                <a:srgbClr val="39388B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8881" y="976556"/>
            <a:ext cx="305340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The values for facial recognition distance are average values – the scientists found the mean distance for eight people. </a:t>
            </a:r>
          </a:p>
          <a:p>
            <a:endParaRPr lang="en-GB" sz="1400" dirty="0" smtClean="0"/>
          </a:p>
          <a:p>
            <a:r>
              <a:rPr lang="en-GB" sz="1400" dirty="0" smtClean="0"/>
              <a:t>The scientists noticed that the individual observers had very different performances, so they asked a second question: ‘</a:t>
            </a:r>
            <a:r>
              <a:rPr lang="en-GB" sz="1400" i="1" dirty="0" smtClean="0"/>
              <a:t>Does age affect facial recognition distance?’ </a:t>
            </a:r>
          </a:p>
          <a:p>
            <a:endParaRPr lang="en-GB" sz="1400" i="1" dirty="0" smtClean="0"/>
          </a:p>
          <a:p>
            <a:r>
              <a:rPr lang="en-GB" sz="1400" dirty="0" smtClean="0"/>
              <a:t>To answer this question, they divided their data to show recognition distances for two age groups: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sz="1400" dirty="0" smtClean="0"/>
              <a:t>20 to 30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sz="1400" dirty="0" smtClean="0"/>
              <a:t>45 and over</a:t>
            </a:r>
          </a:p>
        </p:txBody>
      </p:sp>
      <p:sp>
        <p:nvSpPr>
          <p:cNvPr id="6" name="Rectangle 5"/>
          <p:cNvSpPr/>
          <p:nvPr/>
        </p:nvSpPr>
        <p:spPr>
          <a:xfrm>
            <a:off x="264130" y="5030796"/>
            <a:ext cx="7051070" cy="1448218"/>
          </a:xfrm>
          <a:prstGeom prst="rect">
            <a:avLst/>
          </a:prstGeom>
          <a:noFill/>
          <a:ln>
            <a:solidFill>
              <a:srgbClr val="3938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288405" y="5011754"/>
            <a:ext cx="17219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>
                <a:solidFill>
                  <a:srgbClr val="39388B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Questions…</a:t>
            </a:r>
            <a:endParaRPr lang="en-GB" b="1" dirty="0">
              <a:solidFill>
                <a:srgbClr val="39388B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571" y="5435476"/>
            <a:ext cx="686409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1400" dirty="0" smtClean="0">
                <a:solidFill>
                  <a:schemeClr val="bg2">
                    <a:lumMod val="10000"/>
                  </a:schemeClr>
                </a:solidFill>
              </a:rPr>
              <a:t>Some older people feel unsafe when walking in the dark. How does data from the graph help to explain this? 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400" dirty="0" smtClean="0">
                <a:solidFill>
                  <a:schemeClr val="bg2">
                    <a:lumMod val="10000"/>
                  </a:schemeClr>
                </a:solidFill>
              </a:rPr>
              <a:t>Suggest two changes that local councils could make to street lighting to make pedestrians feel safer at night.</a:t>
            </a:r>
            <a:endParaRPr lang="en-GB" sz="14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8131" y="655927"/>
            <a:ext cx="5007219" cy="3376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 rot="16200000">
            <a:off x="2611317" y="2193657"/>
            <a:ext cx="2233247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Relative illuminance</a:t>
            </a:r>
            <a:endParaRPr lang="en-GB" sz="1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73022" y="4489586"/>
            <a:ext cx="51606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The scientists then plotted the data separately on the graph above.</a:t>
            </a:r>
            <a:endParaRPr lang="en-GB" sz="14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7347" y="108698"/>
            <a:ext cx="1487553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94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364366" y="5988501"/>
            <a:ext cx="62099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 smtClean="0"/>
              <a:t>For </a:t>
            </a:r>
            <a:r>
              <a:rPr lang="en-GB" sz="1400" dirty="0"/>
              <a:t>more information on science and STEM careers </a:t>
            </a:r>
            <a:r>
              <a:rPr lang="en-GB" sz="1400" dirty="0" smtClean="0"/>
              <a:t>see </a:t>
            </a:r>
            <a:r>
              <a:rPr lang="en-GB" sz="1400" dirty="0" smtClean="0">
                <a:hlinkClick r:id="rId3"/>
              </a:rPr>
              <a:t>www.futuremorph.org</a:t>
            </a:r>
            <a:r>
              <a:rPr lang="en-GB" sz="1400" dirty="0" smtClean="0"/>
              <a:t>.</a:t>
            </a:r>
            <a:endParaRPr lang="en-GB" sz="1400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387" y="5956703"/>
            <a:ext cx="1585097" cy="38408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353248"/>
            <a:ext cx="9144000" cy="461665"/>
          </a:xfrm>
          <a:prstGeom prst="rect">
            <a:avLst/>
          </a:prstGeom>
          <a:solidFill>
            <a:srgbClr val="39388B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Where can science research take you?</a:t>
            </a:r>
            <a:endParaRPr lang="en-GB" sz="24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9387" y="1367890"/>
            <a:ext cx="5243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Scientists at the Institute for Environmental Design and Engineering at University College London (UCL) did this research, which was funded by the</a:t>
            </a:r>
            <a:r>
              <a:rPr lang="en-GB" b="1" dirty="0" smtClean="0">
                <a:solidFill>
                  <a:srgbClr val="002060"/>
                </a:solidFill>
              </a:rPr>
              <a:t> Economic and Social Research Council (ESRC)</a:t>
            </a:r>
            <a:r>
              <a:rPr lang="en-GB" dirty="0" smtClean="0"/>
              <a:t>.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5569" y="2696022"/>
            <a:ext cx="50458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Peter Raynham led the research, joined by his colleague Torrun Saksvikrønning. Peter worked for 20 years in the lighting industry. He is now a lecturer at UCL</a:t>
            </a:r>
            <a:r>
              <a:rPr lang="en-GB" dirty="0"/>
              <a:t>;</a:t>
            </a:r>
            <a:r>
              <a:rPr lang="en-GB" dirty="0" smtClean="0"/>
              <a:t> he also chairs the British Standards committee on light and lighting.</a:t>
            </a:r>
          </a:p>
        </p:txBody>
      </p:sp>
      <p:pic>
        <p:nvPicPr>
          <p:cNvPr id="8194" name="Picture 2" descr="http://www.bartlett.ucl.ac.uk/people/IRISpics/pjray38.jpg"/>
          <p:cNvPicPr>
            <a:picLocks noChangeAspect="1" noChangeArrowheads="1"/>
          </p:cNvPicPr>
          <p:nvPr/>
        </p:nvPicPr>
        <p:blipFill>
          <a:blip r:embed="rId5" cstate="print"/>
          <a:srcRect t="1099" r="42949"/>
          <a:stretch>
            <a:fillRect/>
          </a:stretch>
        </p:blipFill>
        <p:spPr bwMode="auto">
          <a:xfrm>
            <a:off x="6178306" y="1081454"/>
            <a:ext cx="2499702" cy="36927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5171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353248"/>
            <a:ext cx="9144000" cy="461665"/>
          </a:xfrm>
          <a:prstGeom prst="rect">
            <a:avLst/>
          </a:prstGeom>
          <a:solidFill>
            <a:srgbClr val="39388B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Useful links</a:t>
            </a:r>
            <a:endParaRPr lang="en-GB" sz="24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7145" y="1084559"/>
            <a:ext cx="8409709" cy="5632311"/>
          </a:xfrm>
          <a:prstGeom prst="rect">
            <a:avLst/>
          </a:prstGeom>
          <a:noFill/>
          <a:ln>
            <a:solidFill>
              <a:srgbClr val="39388B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39388B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Further i</a:t>
            </a:r>
            <a:r>
              <a:rPr lang="en-GB" b="1" dirty="0" smtClean="0">
                <a:solidFill>
                  <a:srgbClr val="39388B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nformation</a:t>
            </a:r>
          </a:p>
          <a:p>
            <a:r>
              <a:rPr lang="en-GB" b="1" dirty="0" smtClean="0">
                <a:solidFill>
                  <a:srgbClr val="39388B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GB" b="1" dirty="0" smtClean="0">
                <a:solidFill>
                  <a:srgbClr val="39388B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dirty="0" smtClean="0">
                <a:ea typeface="Verdana" pitchFamily="34" charset="0"/>
                <a:cs typeface="Verdana" pitchFamily="34" charset="0"/>
                <a:hlinkClick r:id="rId3"/>
              </a:rPr>
              <a:t>RCUK energy programme </a:t>
            </a:r>
            <a:r>
              <a:rPr lang="en-GB" dirty="0" smtClean="0">
                <a:ea typeface="Verdana" pitchFamily="34" charset="0"/>
                <a:cs typeface="Verdana" pitchFamily="34" charset="0"/>
              </a:rPr>
              <a:t>– this web page outlines the importance of the energy research funded by the research bodies of the Research Councils UK. The link to the </a:t>
            </a:r>
            <a:r>
              <a:rPr lang="en-GB" i="1" dirty="0" smtClean="0">
                <a:ea typeface="Verdana" pitchFamily="34" charset="0"/>
                <a:cs typeface="Verdana" pitchFamily="34" charset="0"/>
              </a:rPr>
              <a:t>impact of energy research </a:t>
            </a:r>
            <a:r>
              <a:rPr lang="en-GB" dirty="0" smtClean="0">
                <a:ea typeface="Verdana" pitchFamily="34" charset="0"/>
                <a:cs typeface="Verdana" pitchFamily="34" charset="0"/>
              </a:rPr>
              <a:t>is particularly useful.</a:t>
            </a:r>
            <a:endParaRPr lang="en-GB" dirty="0">
              <a:ea typeface="Verdana" pitchFamily="34" charset="0"/>
              <a:cs typeface="Verdana" pitchFamily="34" charset="0"/>
            </a:endParaRPr>
          </a:p>
          <a:p>
            <a:endParaRPr lang="en-GB" dirty="0">
              <a:ea typeface="Verdana" pitchFamily="34" charset="0"/>
              <a:cs typeface="Verdana" pitchFamily="34" charset="0"/>
            </a:endParaRPr>
          </a:p>
          <a:p>
            <a:r>
              <a:rPr lang="en-GB" dirty="0" smtClean="0">
                <a:ea typeface="Verdana" pitchFamily="34" charset="0"/>
                <a:cs typeface="Verdana" pitchFamily="34" charset="0"/>
                <a:hlinkClick r:id="rId4"/>
              </a:rPr>
              <a:t>Peter Raynham </a:t>
            </a:r>
            <a:r>
              <a:rPr lang="en-GB" dirty="0" smtClean="0">
                <a:ea typeface="Verdana" pitchFamily="34" charset="0"/>
                <a:cs typeface="Verdana" pitchFamily="34" charset="0"/>
              </a:rPr>
              <a:t>– this web page includes a biography of the scientist who led the research.</a:t>
            </a:r>
          </a:p>
          <a:p>
            <a:endParaRPr lang="en-GB" dirty="0" smtClean="0">
              <a:ea typeface="Verdana" pitchFamily="34" charset="0"/>
              <a:cs typeface="Verdana" pitchFamily="34" charset="0"/>
            </a:endParaRPr>
          </a:p>
          <a:p>
            <a:r>
              <a:rPr lang="en-GB" dirty="0" smtClean="0">
                <a:ea typeface="Verdana" pitchFamily="34" charset="0"/>
                <a:cs typeface="Verdana" pitchFamily="34" charset="0"/>
                <a:hlinkClick r:id="rId5"/>
              </a:rPr>
              <a:t>News about research in Granada, Spain </a:t>
            </a:r>
            <a:r>
              <a:rPr lang="en-GB" dirty="0" smtClean="0">
                <a:ea typeface="Verdana" pitchFamily="34" charset="0"/>
                <a:cs typeface="Verdana" pitchFamily="34" charset="0"/>
              </a:rPr>
              <a:t>– this article on Physics.org describes the benefits of white street lighting, and includes a link to a recent research article.</a:t>
            </a:r>
            <a:endParaRPr lang="en-GB" dirty="0">
              <a:ea typeface="Verdana" pitchFamily="34" charset="0"/>
              <a:cs typeface="Verdana" pitchFamily="34" charset="0"/>
            </a:endParaRPr>
          </a:p>
          <a:p>
            <a:endParaRPr lang="en-GB" b="1" dirty="0" smtClean="0">
              <a:solidFill>
                <a:srgbClr val="39388B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GB" b="1" dirty="0" smtClean="0">
                <a:solidFill>
                  <a:srgbClr val="39388B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Resources </a:t>
            </a:r>
            <a:r>
              <a:rPr lang="en-GB" b="1" dirty="0">
                <a:solidFill>
                  <a:srgbClr val="39388B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from </a:t>
            </a:r>
            <a:r>
              <a:rPr lang="en-GB" b="1" dirty="0" smtClean="0">
                <a:solidFill>
                  <a:srgbClr val="39388B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Economic and Social Research Council</a:t>
            </a:r>
          </a:p>
          <a:p>
            <a:r>
              <a:rPr lang="en-GB" b="1" dirty="0" smtClean="0">
                <a:solidFill>
                  <a:srgbClr val="39388B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GB" b="1" dirty="0" smtClean="0">
                <a:solidFill>
                  <a:srgbClr val="39388B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dirty="0" smtClean="0">
                <a:latin typeface="Calibri" pitchFamily="34" charset="0"/>
                <a:ea typeface="Verdana" pitchFamily="34" charset="0"/>
                <a:cs typeface="Verdana" pitchFamily="34" charset="0"/>
                <a:hlinkClick r:id="rId6"/>
              </a:rPr>
              <a:t>ESRC YouTube channel </a:t>
            </a:r>
            <a:r>
              <a:rPr lang="en-GB" dirty="0" smtClean="0">
                <a:latin typeface="Calibri" pitchFamily="34" charset="0"/>
                <a:ea typeface="Verdana" pitchFamily="34" charset="0"/>
                <a:cs typeface="Verdana" pitchFamily="34" charset="0"/>
              </a:rPr>
              <a:t>– this channel describes the diverse work of social scientists around the world, and has several useful videos relevant to school science.</a:t>
            </a:r>
            <a:endParaRPr lang="en-GB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GB" dirty="0" smtClean="0">
              <a:hlinkClick r:id="rId7"/>
            </a:endParaRPr>
          </a:p>
          <a:p>
            <a:r>
              <a:rPr lang="en-GB" dirty="0" smtClean="0">
                <a:hlinkClick r:id="rId7"/>
              </a:rPr>
              <a:t>ESRC public engagement </a:t>
            </a:r>
            <a:r>
              <a:rPr lang="en-GB" dirty="0">
                <a:latin typeface="Calibri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en-GB" dirty="0" smtClean="0"/>
              <a:t> this page showcases the wide range of issues tackled by the ESRC. The section </a:t>
            </a:r>
            <a:r>
              <a:rPr lang="en-GB" i="1" dirty="0" smtClean="0"/>
              <a:t>Social Science for Schools </a:t>
            </a:r>
            <a:r>
              <a:rPr lang="en-GB" dirty="0" smtClean="0"/>
              <a:t>includes a useful series of resources on environmental science.</a:t>
            </a:r>
            <a:r>
              <a:rPr lang="en-GB" i="1" dirty="0" smtClean="0"/>
              <a:t> 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92907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7145" y="1081124"/>
            <a:ext cx="8409709" cy="4339649"/>
          </a:xfrm>
          <a:prstGeom prst="rect">
            <a:avLst/>
          </a:prstGeom>
          <a:ln>
            <a:solidFill>
              <a:srgbClr val="39388B"/>
            </a:solidFill>
          </a:ln>
        </p:spPr>
        <p:txBody>
          <a:bodyPr wrap="square">
            <a:spAutoFit/>
          </a:bodyPr>
          <a:lstStyle/>
          <a:p>
            <a:r>
              <a:rPr lang="en-GB" b="1" dirty="0" smtClean="0">
                <a:solidFill>
                  <a:srgbClr val="39388B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Research paper</a:t>
            </a:r>
          </a:p>
          <a:p>
            <a:endParaRPr lang="en-GB" baseline="30000" dirty="0" smtClean="0"/>
          </a:p>
          <a:p>
            <a:r>
              <a:rPr lang="en-GB" sz="1600" dirty="0" smtClean="0"/>
              <a:t>This resource is based on the research paper</a:t>
            </a:r>
          </a:p>
          <a:p>
            <a:endParaRPr lang="en-GB" sz="1600" dirty="0"/>
          </a:p>
          <a:p>
            <a:r>
              <a:rPr lang="en-GB" sz="1600" dirty="0" smtClean="0"/>
              <a:t>Raynham, P and Sakswikrønning. (2003) ‘</a:t>
            </a:r>
            <a:r>
              <a:rPr lang="en-GB" sz="1600" b="1" dirty="0" smtClean="0"/>
              <a:t>White light and facial recognition’, </a:t>
            </a:r>
            <a:r>
              <a:rPr lang="en-GB" sz="1600" i="1" dirty="0" smtClean="0"/>
              <a:t>The Lighting Journal </a:t>
            </a:r>
            <a:r>
              <a:rPr lang="en-GB" sz="1600" b="1" dirty="0" smtClean="0"/>
              <a:t>68 (1)</a:t>
            </a:r>
            <a:r>
              <a:rPr lang="en-GB" sz="1600" dirty="0" smtClean="0"/>
              <a:t>: 29-33. It is available </a:t>
            </a:r>
            <a:r>
              <a:rPr lang="en-GB" sz="1600" dirty="0" smtClean="0">
                <a:hlinkClick r:id="rId3"/>
              </a:rPr>
              <a:t>here</a:t>
            </a:r>
            <a:r>
              <a:rPr lang="en-GB" sz="1600" dirty="0" smtClean="0"/>
              <a:t>. </a:t>
            </a:r>
          </a:p>
          <a:p>
            <a:endParaRPr lang="en-GB" sz="1600" b="1" dirty="0" smtClean="0">
              <a:solidFill>
                <a:srgbClr val="39388B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GB" sz="1600" dirty="0"/>
              <a:t>Thank you </a:t>
            </a:r>
            <a:r>
              <a:rPr lang="en-GB" sz="1600" dirty="0" smtClean="0"/>
              <a:t>to Peter Raynham for </a:t>
            </a:r>
            <a:r>
              <a:rPr lang="en-GB" sz="1600" dirty="0"/>
              <a:t>permission to </a:t>
            </a:r>
            <a:r>
              <a:rPr lang="en-GB" sz="1600" dirty="0" smtClean="0"/>
              <a:t>use the diagrams, photographs and graph on </a:t>
            </a:r>
            <a:r>
              <a:rPr lang="en-GB" sz="1600" smtClean="0"/>
              <a:t>slides 5 </a:t>
            </a:r>
            <a:r>
              <a:rPr lang="en-GB" sz="1600" dirty="0" smtClean="0"/>
              <a:t>and 6.</a:t>
            </a:r>
            <a:endParaRPr lang="en-GB" sz="1600" dirty="0"/>
          </a:p>
          <a:p>
            <a:endParaRPr lang="en-GB" b="1" dirty="0" smtClean="0">
              <a:solidFill>
                <a:srgbClr val="39388B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GB" b="1" dirty="0" smtClean="0">
                <a:solidFill>
                  <a:srgbClr val="39388B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Organisations</a:t>
            </a:r>
          </a:p>
          <a:p>
            <a:endParaRPr lang="en-GB" sz="1400" dirty="0" smtClean="0"/>
          </a:p>
          <a:p>
            <a:r>
              <a:rPr lang="en-GB" sz="1400" dirty="0" smtClean="0"/>
              <a:t>The research was </a:t>
            </a:r>
            <a:r>
              <a:rPr lang="en-GB" sz="1400" dirty="0"/>
              <a:t>funded </a:t>
            </a:r>
            <a:r>
              <a:rPr lang="en-GB" sz="1400" dirty="0" smtClean="0"/>
              <a:t>by the </a:t>
            </a:r>
            <a:r>
              <a:rPr lang="en-GB" sz="1400" dirty="0" smtClean="0">
                <a:hlinkClick r:id="rId4"/>
              </a:rPr>
              <a:t>Economic and Social Research Council</a:t>
            </a:r>
            <a:r>
              <a:rPr lang="en-GB" sz="1400" dirty="0" smtClean="0"/>
              <a:t>.</a:t>
            </a:r>
          </a:p>
          <a:p>
            <a:endParaRPr lang="en-GB" sz="1400" dirty="0" smtClean="0"/>
          </a:p>
          <a:p>
            <a:r>
              <a:rPr lang="en-GB" sz="1400" dirty="0" smtClean="0"/>
              <a:t>Peter Raynham is a senior lecturer at the University College London (UCL) Institute for Environmental Design and Engineering. </a:t>
            </a:r>
          </a:p>
          <a:p>
            <a:endParaRPr lang="en-GB" sz="1400" dirty="0" smtClean="0"/>
          </a:p>
          <a:p>
            <a:endParaRPr lang="en-GB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353248"/>
            <a:ext cx="9144000" cy="461665"/>
          </a:xfrm>
          <a:prstGeom prst="rect">
            <a:avLst/>
          </a:prstGeom>
          <a:solidFill>
            <a:srgbClr val="39388B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Acknowledgements</a:t>
            </a:r>
            <a:endParaRPr lang="en-GB" sz="24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55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3740</TotalTime>
  <Words>1043</Words>
  <Application>Microsoft Office PowerPoint</Application>
  <PresentationFormat>On-screen Show (4:3)</PresentationFormat>
  <Paragraphs>108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HEC Harden</dc:creator>
  <cp:lastModifiedBy>Marianne Cutler</cp:lastModifiedBy>
  <cp:revision>436</cp:revision>
  <cp:lastPrinted>2016-01-03T11:08:47Z</cp:lastPrinted>
  <dcterms:created xsi:type="dcterms:W3CDTF">2015-05-13T09:23:14Z</dcterms:created>
  <dcterms:modified xsi:type="dcterms:W3CDTF">2016-03-04T13:34:28Z</dcterms:modified>
</cp:coreProperties>
</file>