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handoutMasterIdLst>
    <p:handoutMasterId r:id="rId9"/>
  </p:handoutMasterIdLst>
  <p:sldIdLst>
    <p:sldId id="269" r:id="rId2"/>
    <p:sldId id="285" r:id="rId3"/>
    <p:sldId id="286" r:id="rId4"/>
    <p:sldId id="287" r:id="rId5"/>
    <p:sldId id="284" r:id="rId6"/>
    <p:sldId id="282" r:id="rId7"/>
  </p:sldIdLst>
  <p:sldSz cx="9144000" cy="6858000" type="screen4x3"/>
  <p:notesSz cx="6864350" cy="9998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 Lamb" initials="AL" lastIdx="5" clrIdx="0"/>
  <p:cmAuthor id="1" name="Susie Watts (ESRC, PRC)" initials="SW(P" lastIdx="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8E8"/>
    <a:srgbClr val="39388B"/>
    <a:srgbClr val="86BD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7019" autoAdjust="0"/>
  </p:normalViewPr>
  <p:slideViewPr>
    <p:cSldViewPr snapToGrid="0">
      <p:cViewPr>
        <p:scale>
          <a:sx n="69" d="100"/>
          <a:sy n="69" d="100"/>
        </p:scale>
        <p:origin x="-528"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74975" cy="500063"/>
          </a:xfrm>
          <a:prstGeom prst="rect">
            <a:avLst/>
          </a:prstGeom>
        </p:spPr>
        <p:txBody>
          <a:bodyPr vert="horz" lIns="91438" tIns="45719" rIns="91438" bIns="45719" rtlCol="0"/>
          <a:lstStyle>
            <a:lvl1pPr algn="l">
              <a:defRPr sz="1200"/>
            </a:lvl1pPr>
          </a:lstStyle>
          <a:p>
            <a:endParaRPr lang="en-GB" dirty="0"/>
          </a:p>
        </p:txBody>
      </p:sp>
      <p:sp>
        <p:nvSpPr>
          <p:cNvPr id="3" name="Date Placeholder 2"/>
          <p:cNvSpPr>
            <a:spLocks noGrp="1"/>
          </p:cNvSpPr>
          <p:nvPr>
            <p:ph type="dt" sz="quarter" idx="1"/>
          </p:nvPr>
        </p:nvSpPr>
        <p:spPr>
          <a:xfrm>
            <a:off x="3887789" y="1"/>
            <a:ext cx="2974975" cy="500063"/>
          </a:xfrm>
          <a:prstGeom prst="rect">
            <a:avLst/>
          </a:prstGeom>
        </p:spPr>
        <p:txBody>
          <a:bodyPr vert="horz" lIns="91438" tIns="45719" rIns="91438" bIns="45719" rtlCol="0"/>
          <a:lstStyle>
            <a:lvl1pPr algn="r">
              <a:defRPr sz="1200"/>
            </a:lvl1pPr>
          </a:lstStyle>
          <a:p>
            <a:fld id="{FA66564F-826E-4952-ADBB-EB78A429B658}" type="datetimeFigureOut">
              <a:rPr lang="en-GB" smtClean="0"/>
              <a:pPr/>
              <a:t>04/03/2016</a:t>
            </a:fld>
            <a:endParaRPr lang="en-GB" dirty="0"/>
          </a:p>
        </p:txBody>
      </p:sp>
      <p:sp>
        <p:nvSpPr>
          <p:cNvPr id="4" name="Footer Placeholder 3"/>
          <p:cNvSpPr>
            <a:spLocks noGrp="1"/>
          </p:cNvSpPr>
          <p:nvPr>
            <p:ph type="ftr" sz="quarter" idx="2"/>
          </p:nvPr>
        </p:nvSpPr>
        <p:spPr>
          <a:xfrm>
            <a:off x="1" y="9496425"/>
            <a:ext cx="2974975" cy="500063"/>
          </a:xfrm>
          <a:prstGeom prst="rect">
            <a:avLst/>
          </a:prstGeom>
        </p:spPr>
        <p:txBody>
          <a:bodyPr vert="horz" lIns="91438" tIns="45719" rIns="91438" bIns="45719"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87789" y="9496425"/>
            <a:ext cx="2974975" cy="500063"/>
          </a:xfrm>
          <a:prstGeom prst="rect">
            <a:avLst/>
          </a:prstGeom>
        </p:spPr>
        <p:txBody>
          <a:bodyPr vert="horz" lIns="91438" tIns="45719" rIns="91438" bIns="45719" rtlCol="0" anchor="b"/>
          <a:lstStyle>
            <a:lvl1pPr algn="r">
              <a:defRPr sz="1200"/>
            </a:lvl1pPr>
          </a:lstStyle>
          <a:p>
            <a:fld id="{6348CE8C-162D-4E87-931E-977029FC8C55}" type="slidenum">
              <a:rPr lang="en-GB" smtClean="0"/>
              <a:pPr/>
              <a:t>‹#›</a:t>
            </a:fld>
            <a:endParaRPr lang="en-GB" dirty="0"/>
          </a:p>
        </p:txBody>
      </p:sp>
    </p:spTree>
    <p:extLst>
      <p:ext uri="{BB962C8B-B14F-4D97-AF65-F5344CB8AC3E}">
        <p14:creationId xmlns:p14="http://schemas.microsoft.com/office/powerpoint/2010/main" val="10177922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4551" cy="501640"/>
          </a:xfrm>
          <a:prstGeom prst="rect">
            <a:avLst/>
          </a:prstGeom>
        </p:spPr>
        <p:txBody>
          <a:bodyPr vert="horz" lIns="96347" tIns="48174" rIns="96347" bIns="48174" rtlCol="0"/>
          <a:lstStyle>
            <a:lvl1pPr algn="l">
              <a:defRPr sz="1300"/>
            </a:lvl1pPr>
          </a:lstStyle>
          <a:p>
            <a:endParaRPr lang="en-GB" dirty="0"/>
          </a:p>
        </p:txBody>
      </p:sp>
      <p:sp>
        <p:nvSpPr>
          <p:cNvPr id="3" name="Date Placeholder 2"/>
          <p:cNvSpPr>
            <a:spLocks noGrp="1"/>
          </p:cNvSpPr>
          <p:nvPr>
            <p:ph type="dt" idx="1"/>
          </p:nvPr>
        </p:nvSpPr>
        <p:spPr>
          <a:xfrm>
            <a:off x="3888211" y="0"/>
            <a:ext cx="2974551" cy="501640"/>
          </a:xfrm>
          <a:prstGeom prst="rect">
            <a:avLst/>
          </a:prstGeom>
        </p:spPr>
        <p:txBody>
          <a:bodyPr vert="horz" lIns="96347" tIns="48174" rIns="96347" bIns="48174" rtlCol="0"/>
          <a:lstStyle>
            <a:lvl1pPr algn="r">
              <a:defRPr sz="1300"/>
            </a:lvl1pPr>
          </a:lstStyle>
          <a:p>
            <a:fld id="{E876CFD8-D152-4C12-90D2-DA98B6AEA473}" type="datetimeFigureOut">
              <a:rPr lang="en-GB" smtClean="0"/>
              <a:pPr/>
              <a:t>04/03/2016</a:t>
            </a:fld>
            <a:endParaRPr lang="en-GB" dirty="0"/>
          </a:p>
        </p:txBody>
      </p:sp>
      <p:sp>
        <p:nvSpPr>
          <p:cNvPr id="4" name="Slide Image Placeholder 3"/>
          <p:cNvSpPr>
            <a:spLocks noGrp="1" noRot="1" noChangeAspect="1"/>
          </p:cNvSpPr>
          <p:nvPr>
            <p:ph type="sldImg" idx="2"/>
          </p:nvPr>
        </p:nvSpPr>
        <p:spPr>
          <a:xfrm>
            <a:off x="1182688" y="1249363"/>
            <a:ext cx="4498975" cy="3375025"/>
          </a:xfrm>
          <a:prstGeom prst="rect">
            <a:avLst/>
          </a:prstGeom>
          <a:noFill/>
          <a:ln w="12700">
            <a:solidFill>
              <a:prstClr val="black"/>
            </a:solidFill>
          </a:ln>
        </p:spPr>
        <p:txBody>
          <a:bodyPr vert="horz" lIns="96347" tIns="48174" rIns="96347" bIns="48174" rtlCol="0" anchor="ctr"/>
          <a:lstStyle/>
          <a:p>
            <a:endParaRPr lang="en-GB" dirty="0"/>
          </a:p>
        </p:txBody>
      </p:sp>
      <p:sp>
        <p:nvSpPr>
          <p:cNvPr id="5" name="Notes Placeholder 4"/>
          <p:cNvSpPr>
            <a:spLocks noGrp="1"/>
          </p:cNvSpPr>
          <p:nvPr>
            <p:ph type="body" sz="quarter" idx="3"/>
          </p:nvPr>
        </p:nvSpPr>
        <p:spPr>
          <a:xfrm>
            <a:off x="686436" y="4811574"/>
            <a:ext cx="5491480" cy="3936742"/>
          </a:xfrm>
          <a:prstGeom prst="rect">
            <a:avLst/>
          </a:prstGeom>
        </p:spPr>
        <p:txBody>
          <a:bodyPr vert="horz" lIns="96347" tIns="48174" rIns="96347" bIns="4817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1" y="9496438"/>
            <a:ext cx="2974551" cy="501639"/>
          </a:xfrm>
          <a:prstGeom prst="rect">
            <a:avLst/>
          </a:prstGeom>
        </p:spPr>
        <p:txBody>
          <a:bodyPr vert="horz" lIns="96347" tIns="48174" rIns="96347" bIns="48174" rtlCol="0" anchor="b"/>
          <a:lstStyle>
            <a:lvl1pPr algn="l">
              <a:defRPr sz="1300"/>
            </a:lvl1pPr>
          </a:lstStyle>
          <a:p>
            <a:endParaRPr lang="en-GB" dirty="0"/>
          </a:p>
        </p:txBody>
      </p:sp>
      <p:sp>
        <p:nvSpPr>
          <p:cNvPr id="7" name="Slide Number Placeholder 6"/>
          <p:cNvSpPr>
            <a:spLocks noGrp="1"/>
          </p:cNvSpPr>
          <p:nvPr>
            <p:ph type="sldNum" sz="quarter" idx="5"/>
          </p:nvPr>
        </p:nvSpPr>
        <p:spPr>
          <a:xfrm>
            <a:off x="3888211" y="9496438"/>
            <a:ext cx="2974551" cy="501639"/>
          </a:xfrm>
          <a:prstGeom prst="rect">
            <a:avLst/>
          </a:prstGeom>
        </p:spPr>
        <p:txBody>
          <a:bodyPr vert="horz" lIns="96347" tIns="48174" rIns="96347" bIns="48174" rtlCol="0" anchor="b"/>
          <a:lstStyle>
            <a:lvl1pPr algn="r">
              <a:defRPr sz="1300"/>
            </a:lvl1pPr>
          </a:lstStyle>
          <a:p>
            <a:fld id="{60DD4B9C-D01D-41D8-8290-273F046405DA}" type="slidenum">
              <a:rPr lang="en-GB" smtClean="0"/>
              <a:pPr/>
              <a:t>‹#›</a:t>
            </a:fld>
            <a:endParaRPr lang="en-GB" dirty="0"/>
          </a:p>
        </p:txBody>
      </p:sp>
    </p:spTree>
    <p:extLst>
      <p:ext uri="{BB962C8B-B14F-4D97-AF65-F5344CB8AC3E}">
        <p14:creationId xmlns:p14="http://schemas.microsoft.com/office/powerpoint/2010/main" val="6485660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latin typeface="Verdana" pitchFamily="34" charset="0"/>
                <a:ea typeface="Verdana" pitchFamily="34" charset="0"/>
                <a:cs typeface="Verdana" pitchFamily="34" charset="0"/>
              </a:rPr>
              <a:t>Photo: By </a:t>
            </a:r>
            <a:r>
              <a:rPr lang="en-GB" sz="1200" dirty="0" err="1" smtClean="0">
                <a:latin typeface="Verdana" pitchFamily="34" charset="0"/>
                <a:ea typeface="Verdana" pitchFamily="34" charset="0"/>
                <a:cs typeface="Verdana" pitchFamily="34" charset="0"/>
              </a:rPr>
              <a:t>Famartin</a:t>
            </a:r>
            <a:r>
              <a:rPr lang="en-GB" sz="1200" dirty="0" smtClean="0">
                <a:latin typeface="Verdana" pitchFamily="34" charset="0"/>
                <a:ea typeface="Verdana" pitchFamily="34" charset="0"/>
                <a:cs typeface="Verdana" pitchFamily="34" charset="0"/>
              </a:rPr>
              <a:t> (Own work) [CC BY-SA 4.0 (http://</a:t>
            </a:r>
            <a:r>
              <a:rPr lang="en-GB" sz="1200" dirty="0" err="1" smtClean="0">
                <a:latin typeface="Verdana" pitchFamily="34" charset="0"/>
                <a:ea typeface="Verdana" pitchFamily="34" charset="0"/>
                <a:cs typeface="Verdana" pitchFamily="34" charset="0"/>
              </a:rPr>
              <a:t>creativecommons.org</a:t>
            </a:r>
            <a:r>
              <a:rPr lang="en-GB" sz="1200" dirty="0" smtClean="0">
                <a:latin typeface="Verdana" pitchFamily="34" charset="0"/>
                <a:ea typeface="Verdana" pitchFamily="34" charset="0"/>
                <a:cs typeface="Verdana" pitchFamily="34" charset="0"/>
              </a:rPr>
              <a:t>/licenses/by-</a:t>
            </a:r>
            <a:r>
              <a:rPr lang="en-GB" sz="1200" dirty="0" err="1" smtClean="0">
                <a:latin typeface="Verdana" pitchFamily="34" charset="0"/>
                <a:ea typeface="Verdana" pitchFamily="34" charset="0"/>
                <a:cs typeface="Verdana" pitchFamily="34" charset="0"/>
              </a:rPr>
              <a:t>sa</a:t>
            </a:r>
            <a:r>
              <a:rPr lang="en-GB" sz="1200" dirty="0" smtClean="0">
                <a:latin typeface="Verdana" pitchFamily="34" charset="0"/>
                <a:ea typeface="Verdana" pitchFamily="34" charset="0"/>
                <a:cs typeface="Verdana" pitchFamily="34" charset="0"/>
              </a:rPr>
              <a:t>/4.0)], via Wikimedia Commons</a:t>
            </a:r>
          </a:p>
          <a:p>
            <a:endParaRPr lang="en-GB" dirty="0"/>
          </a:p>
        </p:txBody>
      </p:sp>
      <p:sp>
        <p:nvSpPr>
          <p:cNvPr id="4" name="Slide Number Placeholder 3"/>
          <p:cNvSpPr>
            <a:spLocks noGrp="1"/>
          </p:cNvSpPr>
          <p:nvPr>
            <p:ph type="sldNum" sz="quarter" idx="10"/>
          </p:nvPr>
        </p:nvSpPr>
        <p:spPr/>
        <p:txBody>
          <a:bodyPr/>
          <a:lstStyle/>
          <a:p>
            <a:fld id="{60DD4B9C-D01D-41D8-8290-273F046405DA}" type="slidenum">
              <a:rPr lang="en-GB" smtClean="0"/>
              <a:pPr/>
              <a:t>1</a:t>
            </a:fld>
            <a:endParaRPr lang="en-GB" dirty="0"/>
          </a:p>
        </p:txBody>
      </p:sp>
    </p:spTree>
    <p:extLst>
      <p:ext uri="{BB962C8B-B14F-4D97-AF65-F5344CB8AC3E}">
        <p14:creationId xmlns:p14="http://schemas.microsoft.com/office/powerpoint/2010/main" val="6598958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smtClean="0"/>
          </a:p>
        </p:txBody>
      </p:sp>
      <p:sp>
        <p:nvSpPr>
          <p:cNvPr id="4" name="Slide Number Placeholder 3"/>
          <p:cNvSpPr>
            <a:spLocks noGrp="1"/>
          </p:cNvSpPr>
          <p:nvPr>
            <p:ph type="sldNum" sz="quarter" idx="10"/>
          </p:nvPr>
        </p:nvSpPr>
        <p:spPr/>
        <p:txBody>
          <a:bodyPr/>
          <a:lstStyle/>
          <a:p>
            <a:fld id="{60DD4B9C-D01D-41D8-8290-273F046405DA}" type="slidenum">
              <a:rPr lang="en-GB" smtClean="0"/>
              <a:pPr/>
              <a:t>2</a:t>
            </a:fld>
            <a:endParaRPr lang="en-GB" dirty="0"/>
          </a:p>
        </p:txBody>
      </p:sp>
    </p:spTree>
    <p:extLst>
      <p:ext uri="{BB962C8B-B14F-4D97-AF65-F5344CB8AC3E}">
        <p14:creationId xmlns:p14="http://schemas.microsoft.com/office/powerpoint/2010/main" val="14189466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latin typeface="Verdana" pitchFamily="34" charset="0"/>
                <a:ea typeface="Verdana" pitchFamily="34" charset="0"/>
                <a:cs typeface="Verdana" pitchFamily="34" charset="0"/>
              </a:rPr>
              <a:t>Photo: Catherine </a:t>
            </a:r>
            <a:r>
              <a:rPr lang="en-GB" sz="1200" dirty="0" err="1" smtClean="0">
                <a:latin typeface="Verdana" pitchFamily="34" charset="0"/>
                <a:ea typeface="Verdana" pitchFamily="34" charset="0"/>
                <a:cs typeface="Verdana" pitchFamily="34" charset="0"/>
              </a:rPr>
              <a:t>Gardom</a:t>
            </a:r>
            <a:endParaRPr lang="en-GB" sz="1200" dirty="0" smtClean="0">
              <a:latin typeface="Verdana" pitchFamily="34" charset="0"/>
              <a:ea typeface="Verdana" pitchFamily="34" charset="0"/>
              <a:cs typeface="Verdana" pitchFamily="34" charset="0"/>
            </a:endParaRPr>
          </a:p>
          <a:p>
            <a:endParaRPr lang="en-GB" dirty="0"/>
          </a:p>
        </p:txBody>
      </p:sp>
      <p:sp>
        <p:nvSpPr>
          <p:cNvPr id="4" name="Slide Number Placeholder 3"/>
          <p:cNvSpPr>
            <a:spLocks noGrp="1"/>
          </p:cNvSpPr>
          <p:nvPr>
            <p:ph type="sldNum" sz="quarter" idx="10"/>
          </p:nvPr>
        </p:nvSpPr>
        <p:spPr/>
        <p:txBody>
          <a:bodyPr/>
          <a:lstStyle/>
          <a:p>
            <a:fld id="{60DD4B9C-D01D-41D8-8290-273F046405DA}" type="slidenum">
              <a:rPr lang="en-GB" smtClean="0"/>
              <a:pPr/>
              <a:t>3</a:t>
            </a:fld>
            <a:endParaRPr lang="en-GB" dirty="0"/>
          </a:p>
        </p:txBody>
      </p:sp>
    </p:spTree>
    <p:extLst>
      <p:ext uri="{BB962C8B-B14F-4D97-AF65-F5344CB8AC3E}">
        <p14:creationId xmlns:p14="http://schemas.microsoft.com/office/powerpoint/2010/main" val="42289273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latin typeface="Verdana" pitchFamily="34" charset="0"/>
                <a:ea typeface="Verdana" pitchFamily="34" charset="0"/>
                <a:cs typeface="Verdana" pitchFamily="34" charset="0"/>
              </a:rPr>
              <a:t>Photo: By </a:t>
            </a:r>
            <a:r>
              <a:rPr lang="en-GB" sz="1200" dirty="0" err="1" smtClean="0">
                <a:latin typeface="Verdana" pitchFamily="34" charset="0"/>
                <a:ea typeface="Verdana" pitchFamily="34" charset="0"/>
                <a:cs typeface="Verdana" pitchFamily="34" charset="0"/>
              </a:rPr>
              <a:t>Famartin</a:t>
            </a:r>
            <a:r>
              <a:rPr lang="en-GB" sz="1200" dirty="0" smtClean="0">
                <a:latin typeface="Verdana" pitchFamily="34" charset="0"/>
                <a:ea typeface="Verdana" pitchFamily="34" charset="0"/>
                <a:cs typeface="Verdana" pitchFamily="34" charset="0"/>
              </a:rPr>
              <a:t> (Own work) [CC BY-SA 4.0 (http://</a:t>
            </a:r>
            <a:r>
              <a:rPr lang="en-GB" sz="1200" dirty="0" err="1" smtClean="0">
                <a:latin typeface="Verdana" pitchFamily="34" charset="0"/>
                <a:ea typeface="Verdana" pitchFamily="34" charset="0"/>
                <a:cs typeface="Verdana" pitchFamily="34" charset="0"/>
              </a:rPr>
              <a:t>creativecommons.org</a:t>
            </a:r>
            <a:r>
              <a:rPr lang="en-GB" sz="1200" dirty="0" smtClean="0">
                <a:latin typeface="Verdana" pitchFamily="34" charset="0"/>
                <a:ea typeface="Verdana" pitchFamily="34" charset="0"/>
                <a:cs typeface="Verdana" pitchFamily="34" charset="0"/>
              </a:rPr>
              <a:t>/licenses/by-</a:t>
            </a:r>
            <a:r>
              <a:rPr lang="en-GB" sz="1200" dirty="0" err="1" smtClean="0">
                <a:latin typeface="Verdana" pitchFamily="34" charset="0"/>
                <a:ea typeface="Verdana" pitchFamily="34" charset="0"/>
                <a:cs typeface="Verdana" pitchFamily="34" charset="0"/>
              </a:rPr>
              <a:t>sa</a:t>
            </a:r>
            <a:r>
              <a:rPr lang="en-GB" sz="1200" dirty="0" smtClean="0">
                <a:latin typeface="Verdana" pitchFamily="34" charset="0"/>
                <a:ea typeface="Verdana" pitchFamily="34" charset="0"/>
                <a:cs typeface="Verdana" pitchFamily="34" charset="0"/>
              </a:rPr>
              <a:t>/4.0)], via Wikimedia Commons</a:t>
            </a:r>
          </a:p>
          <a:p>
            <a:endParaRPr lang="en-GB" dirty="0"/>
          </a:p>
        </p:txBody>
      </p:sp>
      <p:sp>
        <p:nvSpPr>
          <p:cNvPr id="4" name="Slide Number Placeholder 3"/>
          <p:cNvSpPr>
            <a:spLocks noGrp="1"/>
          </p:cNvSpPr>
          <p:nvPr>
            <p:ph type="sldNum" sz="quarter" idx="10"/>
          </p:nvPr>
        </p:nvSpPr>
        <p:spPr/>
        <p:txBody>
          <a:bodyPr/>
          <a:lstStyle/>
          <a:p>
            <a:fld id="{60DD4B9C-D01D-41D8-8290-273F046405DA}" type="slidenum">
              <a:rPr lang="en-GB" smtClean="0"/>
              <a:pPr/>
              <a:t>4</a:t>
            </a:fld>
            <a:endParaRPr lang="en-GB" dirty="0"/>
          </a:p>
        </p:txBody>
      </p:sp>
    </p:spTree>
    <p:extLst>
      <p:ext uri="{BB962C8B-B14F-4D97-AF65-F5344CB8AC3E}">
        <p14:creationId xmlns:p14="http://schemas.microsoft.com/office/powerpoint/2010/main" val="39342033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DD4B9C-D01D-41D8-8290-273F046405DA}" type="slidenum">
              <a:rPr lang="en-GB" smtClean="0"/>
              <a:pPr/>
              <a:t>5</a:t>
            </a:fld>
            <a:endParaRPr lang="en-GB" dirty="0"/>
          </a:p>
        </p:txBody>
      </p:sp>
    </p:spTree>
    <p:extLst>
      <p:ext uri="{BB962C8B-B14F-4D97-AF65-F5344CB8AC3E}">
        <p14:creationId xmlns:p14="http://schemas.microsoft.com/office/powerpoint/2010/main" val="42358246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DD4B9C-D01D-41D8-8290-273F046405DA}" type="slidenum">
              <a:rPr lang="en-GB" smtClean="0"/>
              <a:pPr/>
              <a:t>6</a:t>
            </a:fld>
            <a:endParaRPr lang="en-GB" dirty="0"/>
          </a:p>
        </p:txBody>
      </p:sp>
    </p:spTree>
    <p:extLst>
      <p:ext uri="{BB962C8B-B14F-4D97-AF65-F5344CB8AC3E}">
        <p14:creationId xmlns:p14="http://schemas.microsoft.com/office/powerpoint/2010/main" val="37330378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293771C-B7C1-4DD9-AAED-AE657B88E9B1}" type="datetimeFigureOut">
              <a:rPr lang="en-GB" smtClean="0"/>
              <a:pPr/>
              <a:t>04/03/2016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8B87D87-CFA8-49B4-9E92-B4CFD74EA44B}" type="slidenum">
              <a:rPr lang="en-GB" smtClean="0"/>
              <a:pPr/>
              <a:t>‹#›</a:t>
            </a:fld>
            <a:endParaRPr lang="en-GB" dirty="0"/>
          </a:p>
        </p:txBody>
      </p:sp>
    </p:spTree>
    <p:extLst>
      <p:ext uri="{BB962C8B-B14F-4D97-AF65-F5344CB8AC3E}">
        <p14:creationId xmlns:p14="http://schemas.microsoft.com/office/powerpoint/2010/main" val="882429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93771C-B7C1-4DD9-AAED-AE657B88E9B1}" type="datetimeFigureOut">
              <a:rPr lang="en-GB" smtClean="0"/>
              <a:pPr/>
              <a:t>04/03/2016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8B87D87-CFA8-49B4-9E92-B4CFD74EA44B}" type="slidenum">
              <a:rPr lang="en-GB" smtClean="0"/>
              <a:pPr/>
              <a:t>‹#›</a:t>
            </a:fld>
            <a:endParaRPr lang="en-GB" dirty="0"/>
          </a:p>
        </p:txBody>
      </p:sp>
    </p:spTree>
    <p:extLst>
      <p:ext uri="{BB962C8B-B14F-4D97-AF65-F5344CB8AC3E}">
        <p14:creationId xmlns:p14="http://schemas.microsoft.com/office/powerpoint/2010/main" val="4751529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93771C-B7C1-4DD9-AAED-AE657B88E9B1}" type="datetimeFigureOut">
              <a:rPr lang="en-GB" smtClean="0"/>
              <a:pPr/>
              <a:t>04/03/2016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8B87D87-CFA8-49B4-9E92-B4CFD74EA44B}" type="slidenum">
              <a:rPr lang="en-GB" smtClean="0"/>
              <a:pPr/>
              <a:t>‹#›</a:t>
            </a:fld>
            <a:endParaRPr lang="en-GB" dirty="0"/>
          </a:p>
        </p:txBody>
      </p:sp>
    </p:spTree>
    <p:extLst>
      <p:ext uri="{BB962C8B-B14F-4D97-AF65-F5344CB8AC3E}">
        <p14:creationId xmlns:p14="http://schemas.microsoft.com/office/powerpoint/2010/main" val="28066636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93771C-B7C1-4DD9-AAED-AE657B88E9B1}" type="datetimeFigureOut">
              <a:rPr lang="en-GB" smtClean="0"/>
              <a:pPr/>
              <a:t>04/03/2016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8B87D87-CFA8-49B4-9E92-B4CFD74EA44B}" type="slidenum">
              <a:rPr lang="en-GB" smtClean="0"/>
              <a:pPr/>
              <a:t>‹#›</a:t>
            </a:fld>
            <a:endParaRPr lang="en-GB" dirty="0"/>
          </a:p>
        </p:txBody>
      </p:sp>
    </p:spTree>
    <p:extLst>
      <p:ext uri="{BB962C8B-B14F-4D97-AF65-F5344CB8AC3E}">
        <p14:creationId xmlns:p14="http://schemas.microsoft.com/office/powerpoint/2010/main" val="1462063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293771C-B7C1-4DD9-AAED-AE657B88E9B1}" type="datetimeFigureOut">
              <a:rPr lang="en-GB" smtClean="0"/>
              <a:pPr/>
              <a:t>04/03/2016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8B87D87-CFA8-49B4-9E92-B4CFD74EA44B}" type="slidenum">
              <a:rPr lang="en-GB" smtClean="0"/>
              <a:pPr/>
              <a:t>‹#›</a:t>
            </a:fld>
            <a:endParaRPr lang="en-GB" dirty="0"/>
          </a:p>
        </p:txBody>
      </p:sp>
    </p:spTree>
    <p:extLst>
      <p:ext uri="{BB962C8B-B14F-4D97-AF65-F5344CB8AC3E}">
        <p14:creationId xmlns:p14="http://schemas.microsoft.com/office/powerpoint/2010/main" val="1621774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293771C-B7C1-4DD9-AAED-AE657B88E9B1}" type="datetimeFigureOut">
              <a:rPr lang="en-GB" smtClean="0"/>
              <a:pPr/>
              <a:t>04/03/2016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8B87D87-CFA8-49B4-9E92-B4CFD74EA44B}" type="slidenum">
              <a:rPr lang="en-GB" smtClean="0"/>
              <a:pPr/>
              <a:t>‹#›</a:t>
            </a:fld>
            <a:endParaRPr lang="en-GB" dirty="0"/>
          </a:p>
        </p:txBody>
      </p:sp>
    </p:spTree>
    <p:extLst>
      <p:ext uri="{BB962C8B-B14F-4D97-AF65-F5344CB8AC3E}">
        <p14:creationId xmlns:p14="http://schemas.microsoft.com/office/powerpoint/2010/main" val="30290904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293771C-B7C1-4DD9-AAED-AE657B88E9B1}" type="datetimeFigureOut">
              <a:rPr lang="en-GB" smtClean="0"/>
              <a:pPr/>
              <a:t>04/03/2016</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68B87D87-CFA8-49B4-9E92-B4CFD74EA44B}" type="slidenum">
              <a:rPr lang="en-GB" smtClean="0"/>
              <a:pPr/>
              <a:t>‹#›</a:t>
            </a:fld>
            <a:endParaRPr lang="en-GB" dirty="0"/>
          </a:p>
        </p:txBody>
      </p:sp>
    </p:spTree>
    <p:extLst>
      <p:ext uri="{BB962C8B-B14F-4D97-AF65-F5344CB8AC3E}">
        <p14:creationId xmlns:p14="http://schemas.microsoft.com/office/powerpoint/2010/main" val="1872519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293771C-B7C1-4DD9-AAED-AE657B88E9B1}" type="datetimeFigureOut">
              <a:rPr lang="en-GB" smtClean="0"/>
              <a:pPr/>
              <a:t>04/03/2016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8B87D87-CFA8-49B4-9E92-B4CFD74EA44B}" type="slidenum">
              <a:rPr lang="en-GB" smtClean="0"/>
              <a:pPr/>
              <a:t>‹#›</a:t>
            </a:fld>
            <a:endParaRPr lang="en-GB" dirty="0"/>
          </a:p>
        </p:txBody>
      </p:sp>
    </p:spTree>
    <p:extLst>
      <p:ext uri="{BB962C8B-B14F-4D97-AF65-F5344CB8AC3E}">
        <p14:creationId xmlns:p14="http://schemas.microsoft.com/office/powerpoint/2010/main" val="687410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93771C-B7C1-4DD9-AAED-AE657B88E9B1}" type="datetimeFigureOut">
              <a:rPr lang="en-GB" smtClean="0"/>
              <a:pPr/>
              <a:t>04/03/2016</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68B87D87-CFA8-49B4-9E92-B4CFD74EA44B}" type="slidenum">
              <a:rPr lang="en-GB" smtClean="0"/>
              <a:pPr/>
              <a:t>‹#›</a:t>
            </a:fld>
            <a:endParaRPr lang="en-GB" dirty="0"/>
          </a:p>
        </p:txBody>
      </p:sp>
    </p:spTree>
    <p:extLst>
      <p:ext uri="{BB962C8B-B14F-4D97-AF65-F5344CB8AC3E}">
        <p14:creationId xmlns:p14="http://schemas.microsoft.com/office/powerpoint/2010/main" val="24599407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93771C-B7C1-4DD9-AAED-AE657B88E9B1}" type="datetimeFigureOut">
              <a:rPr lang="en-GB" smtClean="0"/>
              <a:pPr/>
              <a:t>04/03/2016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8B87D87-CFA8-49B4-9E92-B4CFD74EA44B}" type="slidenum">
              <a:rPr lang="en-GB" smtClean="0"/>
              <a:pPr/>
              <a:t>‹#›</a:t>
            </a:fld>
            <a:endParaRPr lang="en-GB" dirty="0"/>
          </a:p>
        </p:txBody>
      </p:sp>
    </p:spTree>
    <p:extLst>
      <p:ext uri="{BB962C8B-B14F-4D97-AF65-F5344CB8AC3E}">
        <p14:creationId xmlns:p14="http://schemas.microsoft.com/office/powerpoint/2010/main" val="15897221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93771C-B7C1-4DD9-AAED-AE657B88E9B1}" type="datetimeFigureOut">
              <a:rPr lang="en-GB" smtClean="0"/>
              <a:pPr/>
              <a:t>04/03/2016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8B87D87-CFA8-49B4-9E92-B4CFD74EA44B}" type="slidenum">
              <a:rPr lang="en-GB" smtClean="0"/>
              <a:pPr/>
              <a:t>‹#›</a:t>
            </a:fld>
            <a:endParaRPr lang="en-GB" dirty="0"/>
          </a:p>
        </p:txBody>
      </p:sp>
    </p:spTree>
    <p:extLst>
      <p:ext uri="{BB962C8B-B14F-4D97-AF65-F5344CB8AC3E}">
        <p14:creationId xmlns:p14="http://schemas.microsoft.com/office/powerpoint/2010/main" val="26926474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93771C-B7C1-4DD9-AAED-AE657B88E9B1}" type="datetimeFigureOut">
              <a:rPr lang="en-GB" smtClean="0"/>
              <a:pPr/>
              <a:t>04/03/2016</a:t>
            </a:fld>
            <a:endParaRPr lang="en-GB"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B87D87-CFA8-49B4-9E92-B4CFD74EA44B}" type="slidenum">
              <a:rPr lang="en-GB" smtClean="0"/>
              <a:pPr/>
              <a:t>‹#›</a:t>
            </a:fld>
            <a:endParaRPr lang="en-GB" dirty="0"/>
          </a:p>
        </p:txBody>
      </p:sp>
    </p:spTree>
    <p:extLst>
      <p:ext uri="{BB962C8B-B14F-4D97-AF65-F5344CB8AC3E}">
        <p14:creationId xmlns:p14="http://schemas.microsoft.com/office/powerpoint/2010/main" val="22676996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www.esrc.ac.uk/news-events-and-publications/impact-case-studies/cutting-costs-with-white-street-lighting/"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hyperlink" Target="http://www.rcuk.ac.uk/research/xrcprogrammes/energy/" TargetMode="External"/><Relationship Id="rId7" Type="http://schemas.openxmlformats.org/officeDocument/2006/relationships/hyperlink" Target="http://www.esrc.ac.uk/public-engagement/"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hyperlink" Target="http://www.schoolscience.co.uk/esrcyoutubechannel" TargetMode="External"/><Relationship Id="rId5" Type="http://schemas.openxmlformats.org/officeDocument/2006/relationships/hyperlink" Target="http://phys.org/news/2016-01-pedestrians-safer-streets-illuminated-white.html" TargetMode="External"/><Relationship Id="rId4" Type="http://schemas.openxmlformats.org/officeDocument/2006/relationships/hyperlink" Target="http://www.bartlett.ucl.ac.uk/people/?school=iede&amp;upi=PJRAY38"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mpe.arkitektur.lth.se/fileadmin/miljopsykologi/images/pdf_filer/light_and_colour._litteratur_Raynham_och_Saksvikroenning.pdf"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hyperlink" Target="http://www.esrc.ac.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8998" y="6349089"/>
            <a:ext cx="2541814" cy="418484"/>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507976" y="6306597"/>
            <a:ext cx="2244139" cy="503468"/>
          </a:xfrm>
          <a:prstGeom prst="rect">
            <a:avLst/>
          </a:prstGeom>
        </p:spPr>
      </p:pic>
      <p:sp>
        <p:nvSpPr>
          <p:cNvPr id="8" name="TextBox 7"/>
          <p:cNvSpPr txBox="1"/>
          <p:nvPr/>
        </p:nvSpPr>
        <p:spPr>
          <a:xfrm>
            <a:off x="0" y="5440547"/>
            <a:ext cx="9144000" cy="861774"/>
          </a:xfrm>
          <a:prstGeom prst="rect">
            <a:avLst/>
          </a:prstGeom>
          <a:solidFill>
            <a:srgbClr val="39388B"/>
          </a:solidFill>
          <a:ln>
            <a:noFill/>
          </a:ln>
        </p:spPr>
        <p:txBody>
          <a:bodyPr wrap="square" rtlCol="0">
            <a:spAutoFit/>
          </a:bodyPr>
          <a:lstStyle/>
          <a:p>
            <a:pPr algn="ctr"/>
            <a:r>
              <a:rPr lang="en-GB" sz="1600" dirty="0" smtClean="0">
                <a:solidFill>
                  <a:schemeClr val="bg1"/>
                </a:solidFill>
              </a:rPr>
              <a:t>This resource has been developed by the Association for Science Education for their RCUK-funded series</a:t>
            </a:r>
          </a:p>
          <a:p>
            <a:pPr algn="ctr"/>
            <a:r>
              <a:rPr lang="en-GB" dirty="0" smtClean="0">
                <a:solidFill>
                  <a:schemeClr val="bg1"/>
                </a:solidFill>
              </a:rPr>
              <a:t>‘Research focused teaching resources </a:t>
            </a:r>
            <a:r>
              <a:rPr lang="en-GB" dirty="0">
                <a:solidFill>
                  <a:schemeClr val="bg1"/>
                </a:solidFill>
              </a:rPr>
              <a:t>to inspire </a:t>
            </a:r>
            <a:r>
              <a:rPr lang="en-GB" dirty="0" smtClean="0">
                <a:solidFill>
                  <a:schemeClr val="bg1"/>
                </a:solidFill>
              </a:rPr>
              <a:t>students in STEM Careers’</a:t>
            </a:r>
            <a:endParaRPr lang="en-GB" dirty="0">
              <a:solidFill>
                <a:schemeClr val="bg1"/>
              </a:solidFill>
            </a:endParaRPr>
          </a:p>
          <a:p>
            <a:pPr algn="ctr"/>
            <a:endParaRPr lang="en-GB" sz="1600" dirty="0" smtClean="0">
              <a:solidFill>
                <a:schemeClr val="bg1"/>
              </a:solidFill>
            </a:endParaRPr>
          </a:p>
        </p:txBody>
      </p:sp>
      <p:sp>
        <p:nvSpPr>
          <p:cNvPr id="9" name="Rectangle 8"/>
          <p:cNvSpPr/>
          <p:nvPr/>
        </p:nvSpPr>
        <p:spPr>
          <a:xfrm>
            <a:off x="1219200" y="363568"/>
            <a:ext cx="6743700" cy="707886"/>
          </a:xfrm>
          <a:prstGeom prst="rect">
            <a:avLst/>
          </a:prstGeom>
        </p:spPr>
        <p:txBody>
          <a:bodyPr wrap="square">
            <a:spAutoFit/>
          </a:bodyPr>
          <a:lstStyle/>
          <a:p>
            <a:pPr algn="ctr"/>
            <a:r>
              <a:rPr lang="en-GB" sz="4000" b="1" dirty="0" smtClean="0">
                <a:solidFill>
                  <a:srgbClr val="39388B"/>
                </a:solidFill>
                <a:latin typeface="Verdana" pitchFamily="34" charset="0"/>
                <a:ea typeface="Verdana" pitchFamily="34" charset="0"/>
                <a:cs typeface="Verdana" pitchFamily="34" charset="0"/>
              </a:rPr>
              <a:t>Lighting the Night</a:t>
            </a:r>
            <a:endParaRPr lang="en-GB" sz="4000" b="1" dirty="0">
              <a:solidFill>
                <a:srgbClr val="39388B"/>
              </a:solidFill>
              <a:latin typeface="Verdana" pitchFamily="34" charset="0"/>
              <a:ea typeface="Verdana" pitchFamily="34" charset="0"/>
              <a:cs typeface="Verdana" pitchFamily="34" charset="0"/>
            </a:endParaRPr>
          </a:p>
        </p:txBody>
      </p:sp>
      <p:pic>
        <p:nvPicPr>
          <p:cNvPr id="10" name="Picture 2" descr="RCUK logo"/>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804763" y="6368473"/>
            <a:ext cx="1420174" cy="399100"/>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 descr="File:2014-11-17 16 37 25 Mercury vapor street light adjacent to Idaho Street (Nevada State Route 535 and Interstate 80 Business) in Elko, Nevada.JPG"/>
          <p:cNvPicPr>
            <a:picLocks noChangeAspect="1" noChangeArrowheads="1"/>
          </p:cNvPicPr>
          <p:nvPr/>
        </p:nvPicPr>
        <p:blipFill>
          <a:blip r:embed="rId6" cstate="print"/>
          <a:srcRect/>
          <a:stretch>
            <a:fillRect/>
          </a:stretch>
        </p:blipFill>
        <p:spPr bwMode="auto">
          <a:xfrm>
            <a:off x="3284502" y="1137606"/>
            <a:ext cx="2969841" cy="3959789"/>
          </a:xfrm>
          <a:prstGeom prst="rect">
            <a:avLst/>
          </a:prstGeom>
          <a:noFill/>
        </p:spPr>
      </p:pic>
    </p:spTree>
    <p:extLst>
      <p:ext uri="{BB962C8B-B14F-4D97-AF65-F5344CB8AC3E}">
        <p14:creationId xmlns:p14="http://schemas.microsoft.com/office/powerpoint/2010/main" val="24236360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40667" y="1062447"/>
            <a:ext cx="8313936" cy="5355312"/>
          </a:xfrm>
          <a:prstGeom prst="rect">
            <a:avLst/>
          </a:prstGeom>
          <a:noFill/>
        </p:spPr>
        <p:txBody>
          <a:bodyPr wrap="square" rtlCol="0">
            <a:spAutoFit/>
          </a:bodyPr>
          <a:lstStyle/>
          <a:p>
            <a:r>
              <a:rPr lang="en-GB" sz="1600" b="1" dirty="0" smtClean="0">
                <a:solidFill>
                  <a:srgbClr val="002060"/>
                </a:solidFill>
                <a:latin typeface="Verdana" pitchFamily="34" charset="0"/>
                <a:ea typeface="Verdana" pitchFamily="34" charset="0"/>
                <a:cs typeface="Verdana" pitchFamily="34" charset="0"/>
              </a:rPr>
              <a:t>Use this resource…</a:t>
            </a:r>
          </a:p>
          <a:p>
            <a:endParaRPr lang="en-GB" sz="2000" b="1" dirty="0" smtClean="0"/>
          </a:p>
          <a:p>
            <a:pPr marL="285750" indent="-285750">
              <a:buFont typeface="Wingdings" panose="05000000000000000000" pitchFamily="2" charset="2"/>
              <a:buChar char="§"/>
            </a:pPr>
            <a:r>
              <a:rPr lang="en-GB" sz="1400" dirty="0" smtClean="0"/>
              <a:t>at the start of a topic to…</a:t>
            </a:r>
          </a:p>
          <a:p>
            <a:pPr marL="742950" lvl="1" indent="-285750">
              <a:buFont typeface="Wingdings" panose="05000000000000000000" pitchFamily="2" charset="2"/>
              <a:buChar char="§"/>
            </a:pPr>
            <a:r>
              <a:rPr lang="en-GB" sz="1400" dirty="0" smtClean="0"/>
              <a:t>engage students in a real life context relating to current research</a:t>
            </a:r>
          </a:p>
          <a:p>
            <a:pPr marL="742950" lvl="1" indent="-285750">
              <a:buFont typeface="Wingdings" panose="05000000000000000000" pitchFamily="2" charset="2"/>
              <a:buChar char="§"/>
            </a:pPr>
            <a:r>
              <a:rPr lang="en-GB" sz="1400" dirty="0" smtClean="0"/>
              <a:t>to find out what students already know </a:t>
            </a:r>
          </a:p>
          <a:p>
            <a:pPr marL="742950" lvl="1" indent="-285750">
              <a:buFont typeface="Wingdings" panose="05000000000000000000" pitchFamily="2" charset="2"/>
              <a:buChar char="§"/>
            </a:pPr>
            <a:r>
              <a:rPr lang="en-GB" sz="1400" dirty="0" smtClean="0"/>
              <a:t>consolidate existing understanding</a:t>
            </a:r>
          </a:p>
          <a:p>
            <a:pPr marL="285750" indent="-285750">
              <a:buFont typeface="Wingdings" panose="05000000000000000000" pitchFamily="2" charset="2"/>
              <a:buChar char="§"/>
            </a:pPr>
            <a:endParaRPr lang="en-GB" sz="1400" dirty="0"/>
          </a:p>
          <a:p>
            <a:pPr marL="285750" indent="-285750">
              <a:buFont typeface="Wingdings" panose="05000000000000000000" pitchFamily="2" charset="2"/>
              <a:buChar char="§"/>
            </a:pPr>
            <a:r>
              <a:rPr lang="en-GB" sz="1400" dirty="0"/>
              <a:t>a</a:t>
            </a:r>
            <a:r>
              <a:rPr lang="en-GB" sz="1400" dirty="0" smtClean="0"/>
              <a:t>t the end of a topic to…</a:t>
            </a:r>
          </a:p>
          <a:p>
            <a:pPr marL="742950" lvl="1" indent="-285750">
              <a:buFont typeface="Wingdings" panose="05000000000000000000" pitchFamily="2" charset="2"/>
              <a:buChar char="§"/>
            </a:pPr>
            <a:r>
              <a:rPr lang="en-GB" sz="1400" dirty="0"/>
              <a:t>a</a:t>
            </a:r>
            <a:r>
              <a:rPr lang="en-GB" sz="1400" dirty="0" smtClean="0"/>
              <a:t>ssess student understanding by challenging students to apply their learning to a new context</a:t>
            </a:r>
          </a:p>
          <a:p>
            <a:pPr marL="742950" lvl="1" indent="-285750">
              <a:buFont typeface="Wingdings" panose="05000000000000000000" pitchFamily="2" charset="2"/>
              <a:buChar char="§"/>
            </a:pPr>
            <a:r>
              <a:rPr lang="en-GB" sz="1400" dirty="0" smtClean="0"/>
              <a:t>to provide a contemporary example of how scientists are pushing the boundaries in understanding a subject area further</a:t>
            </a:r>
          </a:p>
          <a:p>
            <a:pPr marL="742950" lvl="1" indent="-285750">
              <a:buFont typeface="Wingdings" panose="05000000000000000000" pitchFamily="2" charset="2"/>
              <a:buChar char="§"/>
            </a:pPr>
            <a:r>
              <a:rPr lang="en-GB" sz="1400" dirty="0" smtClean="0"/>
              <a:t>add depth and challenge</a:t>
            </a:r>
          </a:p>
          <a:p>
            <a:pPr lvl="1"/>
            <a:endParaRPr lang="en-GB" sz="1400" dirty="0" smtClean="0"/>
          </a:p>
          <a:p>
            <a:pPr marL="285750" indent="-285750">
              <a:buFont typeface="Wingdings" panose="05000000000000000000" pitchFamily="2" charset="2"/>
              <a:buChar char="§"/>
            </a:pPr>
            <a:r>
              <a:rPr lang="en-GB" sz="1400" dirty="0" smtClean="0"/>
              <a:t>within a topic to…</a:t>
            </a:r>
          </a:p>
          <a:p>
            <a:pPr marL="742950" lvl="1" indent="-285750">
              <a:buFont typeface="Wingdings" panose="05000000000000000000" pitchFamily="2" charset="2"/>
              <a:buChar char="§"/>
            </a:pPr>
            <a:r>
              <a:rPr lang="en-GB" sz="1400" dirty="0" smtClean="0"/>
              <a:t>enhance students’ confidence in the analysis of data by providing the opportunity to work with data types beyond those obtained in the school laboratory</a:t>
            </a:r>
          </a:p>
          <a:p>
            <a:pPr marL="742950" lvl="1" indent="-285750">
              <a:buFont typeface="Wingdings" panose="05000000000000000000" pitchFamily="2" charset="2"/>
              <a:buChar char="§"/>
            </a:pPr>
            <a:r>
              <a:rPr lang="en-GB" sz="1400" dirty="0" smtClean="0"/>
              <a:t>assess student understanding of specific aspects of working with data (working scientifically by applying their understanding in a new context)</a:t>
            </a:r>
          </a:p>
          <a:p>
            <a:pPr marL="285750" indent="-285750">
              <a:buFont typeface="Wingdings" panose="05000000000000000000" pitchFamily="2" charset="2"/>
              <a:buChar char="§"/>
            </a:pPr>
            <a:endParaRPr lang="en-GB" sz="1400" dirty="0" smtClean="0"/>
          </a:p>
          <a:p>
            <a:pPr marL="285750" indent="-285750">
              <a:buFont typeface="Wingdings" panose="05000000000000000000" pitchFamily="2" charset="2"/>
              <a:buChar char="§"/>
            </a:pPr>
            <a:r>
              <a:rPr lang="en-GB" sz="1400" dirty="0" smtClean="0"/>
              <a:t>as an independent learning activity </a:t>
            </a:r>
          </a:p>
          <a:p>
            <a:pPr marL="285750" indent="-285750">
              <a:buFont typeface="Wingdings" panose="05000000000000000000" pitchFamily="2" charset="2"/>
              <a:buChar char="§"/>
            </a:pPr>
            <a:endParaRPr lang="en-GB" dirty="0"/>
          </a:p>
          <a:p>
            <a:pPr marL="285750" indent="-285750">
              <a:buFont typeface="Wingdings" panose="05000000000000000000" pitchFamily="2" charset="2"/>
              <a:buChar char="§"/>
            </a:pPr>
            <a:r>
              <a:rPr lang="en-GB" sz="1400" dirty="0"/>
              <a:t>t</a:t>
            </a:r>
            <a:r>
              <a:rPr lang="en-GB" sz="1400" dirty="0" smtClean="0"/>
              <a:t>o promote </a:t>
            </a:r>
            <a:r>
              <a:rPr lang="en-GB" sz="1600" b="1" dirty="0" smtClean="0">
                <a:solidFill>
                  <a:srgbClr val="002060"/>
                </a:solidFill>
                <a:latin typeface="Verdana" pitchFamily="34" charset="0"/>
                <a:ea typeface="Verdana" pitchFamily="34" charset="0"/>
                <a:cs typeface="Verdana" pitchFamily="34" charset="0"/>
              </a:rPr>
              <a:t>careers </a:t>
            </a:r>
            <a:r>
              <a:rPr lang="en-GB" sz="1400" dirty="0" smtClean="0">
                <a:cs typeface="Gotham Medium" pitchFamily="50" charset="0"/>
              </a:rPr>
              <a:t>in </a:t>
            </a:r>
            <a:r>
              <a:rPr lang="en-GB" sz="1400" dirty="0" smtClean="0"/>
              <a:t>STEM and show the varied work of scientists</a:t>
            </a:r>
          </a:p>
          <a:p>
            <a:pPr marL="285750" indent="-285750">
              <a:buFont typeface="Arial" panose="020B0604020202020204" pitchFamily="34" charset="0"/>
              <a:buChar char="•"/>
            </a:pPr>
            <a:endParaRPr lang="en-GB" dirty="0"/>
          </a:p>
        </p:txBody>
      </p:sp>
      <p:sp>
        <p:nvSpPr>
          <p:cNvPr id="11" name="TextBox 10"/>
          <p:cNvSpPr txBox="1"/>
          <p:nvPr/>
        </p:nvSpPr>
        <p:spPr>
          <a:xfrm>
            <a:off x="0" y="353248"/>
            <a:ext cx="9144000" cy="461665"/>
          </a:xfrm>
          <a:prstGeom prst="rect">
            <a:avLst/>
          </a:prstGeom>
          <a:solidFill>
            <a:srgbClr val="39388B"/>
          </a:solidFill>
        </p:spPr>
        <p:txBody>
          <a:bodyPr wrap="square" rtlCol="0">
            <a:spAutoFit/>
          </a:bodyPr>
          <a:lstStyle/>
          <a:p>
            <a:r>
              <a:rPr lang="en-GB" sz="2400" b="1" dirty="0" smtClean="0">
                <a:solidFill>
                  <a:schemeClr val="bg1"/>
                </a:solidFill>
                <a:latin typeface="Verdana" pitchFamily="34" charset="0"/>
                <a:ea typeface="Verdana" pitchFamily="34" charset="0"/>
                <a:cs typeface="Verdana" pitchFamily="34" charset="0"/>
              </a:rPr>
              <a:t>How to use this resource…</a:t>
            </a:r>
            <a:endParaRPr lang="en-GB" sz="2400" b="1" dirty="0">
              <a:solidFill>
                <a:schemeClr val="bg1"/>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9685112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63917" y="644215"/>
            <a:ext cx="5724298" cy="600164"/>
          </a:xfrm>
          <a:prstGeom prst="rect">
            <a:avLst/>
          </a:prstGeom>
          <a:noFill/>
          <a:ln>
            <a:solidFill>
              <a:srgbClr val="39388B"/>
            </a:solidFill>
          </a:ln>
        </p:spPr>
        <p:txBody>
          <a:bodyPr wrap="square" rtlCol="0">
            <a:spAutoFit/>
          </a:bodyPr>
          <a:lstStyle/>
          <a:p>
            <a:pPr>
              <a:spcBef>
                <a:spcPts val="600"/>
              </a:spcBef>
              <a:spcAft>
                <a:spcPts val="600"/>
              </a:spcAft>
            </a:pPr>
            <a:r>
              <a:rPr lang="en-GB" sz="1600" b="1" dirty="0" smtClean="0">
                <a:solidFill>
                  <a:srgbClr val="39388B"/>
                </a:solidFill>
                <a:latin typeface="Verdana" pitchFamily="34" charset="0"/>
                <a:ea typeface="Verdana" pitchFamily="34" charset="0"/>
                <a:cs typeface="Verdana" pitchFamily="34" charset="0"/>
              </a:rPr>
              <a:t>Research insight…</a:t>
            </a:r>
          </a:p>
          <a:p>
            <a:pPr>
              <a:spcAft>
                <a:spcPts val="600"/>
              </a:spcAft>
            </a:pPr>
            <a:r>
              <a:rPr lang="en-GB" sz="1200" dirty="0" smtClean="0"/>
              <a:t>For an article detailing the impact of the work, see </a:t>
            </a:r>
            <a:r>
              <a:rPr lang="en-GB" sz="1200" dirty="0" smtClean="0">
                <a:hlinkClick r:id="rId3"/>
              </a:rPr>
              <a:t>research impact</a:t>
            </a:r>
            <a:r>
              <a:rPr lang="en-GB" sz="1200" dirty="0" smtClean="0"/>
              <a:t>. </a:t>
            </a:r>
            <a:endParaRPr lang="en-GB" sz="1200" dirty="0"/>
          </a:p>
        </p:txBody>
      </p:sp>
      <p:sp>
        <p:nvSpPr>
          <p:cNvPr id="5" name="TextBox 4"/>
          <p:cNvSpPr txBox="1"/>
          <p:nvPr/>
        </p:nvSpPr>
        <p:spPr>
          <a:xfrm>
            <a:off x="2968748" y="1411191"/>
            <a:ext cx="5732040" cy="600164"/>
          </a:xfrm>
          <a:prstGeom prst="rect">
            <a:avLst/>
          </a:prstGeom>
          <a:noFill/>
          <a:ln>
            <a:solidFill>
              <a:srgbClr val="39388B"/>
            </a:solidFill>
          </a:ln>
        </p:spPr>
        <p:txBody>
          <a:bodyPr wrap="square" rtlCol="0">
            <a:spAutoFit/>
          </a:bodyPr>
          <a:lstStyle/>
          <a:p>
            <a:pPr>
              <a:spcBef>
                <a:spcPts val="600"/>
              </a:spcBef>
              <a:spcAft>
                <a:spcPts val="600"/>
              </a:spcAft>
            </a:pPr>
            <a:r>
              <a:rPr lang="en-GB" sz="1600" b="1" dirty="0" smtClean="0">
                <a:solidFill>
                  <a:srgbClr val="39388B"/>
                </a:solidFill>
                <a:latin typeface="Verdana" pitchFamily="34" charset="0"/>
                <a:ea typeface="Verdana" pitchFamily="34" charset="0"/>
                <a:cs typeface="Verdana" pitchFamily="34" charset="0"/>
              </a:rPr>
              <a:t>Curriculum </a:t>
            </a:r>
            <a:r>
              <a:rPr lang="en-GB" sz="1600" b="1" dirty="0">
                <a:solidFill>
                  <a:srgbClr val="39388B"/>
                </a:solidFill>
                <a:latin typeface="Verdana" pitchFamily="34" charset="0"/>
                <a:ea typeface="Verdana" pitchFamily="34" charset="0"/>
                <a:cs typeface="Verdana" pitchFamily="34" charset="0"/>
              </a:rPr>
              <a:t>k</a:t>
            </a:r>
            <a:r>
              <a:rPr lang="en-GB" sz="1600" b="1" dirty="0" smtClean="0">
                <a:solidFill>
                  <a:srgbClr val="39388B"/>
                </a:solidFill>
                <a:latin typeface="Verdana" pitchFamily="34" charset="0"/>
                <a:ea typeface="Verdana" pitchFamily="34" charset="0"/>
                <a:cs typeface="Verdana" pitchFamily="34" charset="0"/>
              </a:rPr>
              <a:t>eywords</a:t>
            </a:r>
          </a:p>
          <a:p>
            <a:r>
              <a:rPr lang="en-GB" sz="1200" dirty="0" smtClean="0"/>
              <a:t>Light, colour, ray</a:t>
            </a:r>
            <a:endParaRPr lang="en-GB" sz="1200" dirty="0"/>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96857" y="84458"/>
            <a:ext cx="1798476" cy="457240"/>
          </a:xfrm>
          <a:prstGeom prst="rect">
            <a:avLst/>
          </a:prstGeom>
        </p:spPr>
      </p:pic>
      <p:sp>
        <p:nvSpPr>
          <p:cNvPr id="4" name="Rectangle 3"/>
          <p:cNvSpPr/>
          <p:nvPr/>
        </p:nvSpPr>
        <p:spPr>
          <a:xfrm>
            <a:off x="139189" y="5107081"/>
            <a:ext cx="8879688" cy="1477328"/>
          </a:xfrm>
          <a:prstGeom prst="rect">
            <a:avLst/>
          </a:prstGeom>
          <a:ln>
            <a:solidFill>
              <a:srgbClr val="002060"/>
            </a:solidFill>
          </a:ln>
        </p:spPr>
        <p:txBody>
          <a:bodyPr wrap="square">
            <a:spAutoFit/>
          </a:bodyPr>
          <a:lstStyle/>
          <a:p>
            <a:r>
              <a:rPr lang="en-GB" sz="1200" dirty="0"/>
              <a:t>The</a:t>
            </a:r>
            <a:r>
              <a:rPr lang="en-GB" dirty="0"/>
              <a:t> </a:t>
            </a:r>
            <a:r>
              <a:rPr lang="en-GB" b="1" dirty="0">
                <a:solidFill>
                  <a:srgbClr val="39388B"/>
                </a:solidFill>
                <a:latin typeface="Verdana" pitchFamily="34" charset="0"/>
                <a:ea typeface="Verdana" pitchFamily="34" charset="0"/>
                <a:cs typeface="Verdana" pitchFamily="34" charset="0"/>
              </a:rPr>
              <a:t>BIG Research Question </a:t>
            </a:r>
            <a:r>
              <a:rPr lang="en-GB" sz="1200" dirty="0" smtClean="0"/>
              <a:t>explanation</a:t>
            </a:r>
          </a:p>
          <a:p>
            <a:r>
              <a:rPr lang="en-GB" sz="1200" dirty="0" smtClean="0"/>
              <a:t>For a facial recognition distance of 4 m, the minimum for pedestrians to feel secure at night, the required luminance (brightness) is lower for a white lamp than for an orange sodium lamp.</a:t>
            </a:r>
          </a:p>
          <a:p>
            <a:r>
              <a:rPr lang="en-GB" sz="1200" dirty="0" smtClean="0"/>
              <a:t>The power rating of the white lamps used in the experiment is lower than that of the orange sodium lamp. In a given time, a lamp with a lower power rating transfers less energy than a lamp with a higher power rating. This means that the white lamps transfer less energy. This reduces demand for electricity for a given level of lighting. Since most electricity in the UK is generated by burning fossil fuels, reducing the demand for electricity reduces carbon dioxide emissions. Carbon dioxide is a greenhouse gas.</a:t>
            </a:r>
            <a:endParaRPr lang="en-GB" sz="1200" dirty="0"/>
          </a:p>
        </p:txBody>
      </p:sp>
      <p:sp>
        <p:nvSpPr>
          <p:cNvPr id="11" name="Content Placeholder 3"/>
          <p:cNvSpPr txBox="1">
            <a:spLocks/>
          </p:cNvSpPr>
          <p:nvPr/>
        </p:nvSpPr>
        <p:spPr>
          <a:xfrm>
            <a:off x="124692" y="2198029"/>
            <a:ext cx="8877857" cy="2757678"/>
          </a:xfrm>
          <a:prstGeom prst="rect">
            <a:avLst/>
          </a:prstGeom>
          <a:noFill/>
          <a:ln>
            <a:solidFill>
              <a:srgbClr val="39388B"/>
            </a:solidFill>
          </a:ln>
        </p:spPr>
        <p:txBody>
          <a:bodyPr wrap="square" numCol="1" rtlCol="0">
            <a:spAutoFit/>
          </a:bodyPr>
          <a:lstStyle/>
          <a:p>
            <a:pPr marL="228600" marR="0" lvl="0" indent="-228600" algn="l" defTabSz="914400" rtl="0" eaLnBrk="1" fontAlgn="auto" latinLnBrk="0" hangingPunct="1">
              <a:lnSpc>
                <a:spcPct val="90000"/>
              </a:lnSpc>
              <a:spcBef>
                <a:spcPts val="600"/>
              </a:spcBef>
              <a:spcAft>
                <a:spcPts val="600"/>
              </a:spcAft>
              <a:buClrTx/>
              <a:buSzTx/>
              <a:tabLst/>
              <a:defRPr/>
            </a:pPr>
            <a:r>
              <a:rPr kumimoji="0" lang="en-GB" sz="1600" b="1" i="0" u="none" strike="noStrike" kern="1200" cap="none" spc="0" normalizeH="0" baseline="0" noProof="0" dirty="0" smtClean="0">
                <a:ln>
                  <a:noFill/>
                </a:ln>
                <a:solidFill>
                  <a:srgbClr val="39388B"/>
                </a:solidFill>
                <a:effectLst/>
                <a:uLnTx/>
                <a:uFillTx/>
                <a:latin typeface="Verdana" pitchFamily="34" charset="0"/>
                <a:ea typeface="Verdana" pitchFamily="34" charset="0"/>
                <a:cs typeface="Verdana" pitchFamily="34" charset="0"/>
              </a:rPr>
              <a:t>Teacher answers to SS1 questions</a:t>
            </a:r>
          </a:p>
          <a:p>
            <a:pPr marL="342900" lvl="0" indent="-342900">
              <a:lnSpc>
                <a:spcPct val="90000"/>
              </a:lnSpc>
              <a:spcBef>
                <a:spcPts val="600"/>
              </a:spcBef>
              <a:spcAft>
                <a:spcPts val="600"/>
              </a:spcAft>
              <a:buFont typeface="+mj-lt"/>
              <a:buAutoNum type="arabicPeriod"/>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Diagram showing a ray of light (straight arrow) goin</a:t>
            </a:r>
            <a:r>
              <a:rPr lang="en-GB" sz="1200" dirty="0" smtClean="0"/>
              <a:t>g from the light to the subject, with a second ray of light (straight arrow) going from the subject to the observer’s eye.</a:t>
            </a:r>
          </a:p>
          <a:p>
            <a:pPr marL="342900" lvl="0" indent="-342900">
              <a:lnSpc>
                <a:spcPct val="90000"/>
              </a:lnSpc>
              <a:spcBef>
                <a:spcPts val="600"/>
              </a:spcBef>
              <a:spcAft>
                <a:spcPts val="600"/>
              </a:spcAft>
              <a:buFont typeface="+mj-lt"/>
              <a:buAutoNum type="arabicPeriod"/>
              <a:defRPr/>
            </a:pPr>
            <a:r>
              <a:rPr lang="en-GB" sz="1200" dirty="0" smtClean="0"/>
              <a:t>White light is made up of light of different colours. In white light, light of all these colours is reflected from the subject’s face, meaning that all colours can be seen. Seeing a full range of colours is important for recognising faces. In orange light, only orange light is reflected from the subject’s face; light of other colours is absorbed. This means that the observer cannot see the subject’s face in full colour, meaning that facial recognition is more difficult.</a:t>
            </a:r>
          </a:p>
          <a:p>
            <a:pPr marL="342900" lvl="0" indent="-342900">
              <a:lnSpc>
                <a:spcPct val="90000"/>
              </a:lnSpc>
              <a:spcBef>
                <a:spcPts val="600"/>
              </a:spcBef>
              <a:spcAft>
                <a:spcPts val="600"/>
              </a:spcAft>
              <a:buFont typeface="+mj-lt"/>
              <a:buAutoNum type="arabicPeriod"/>
              <a:defRPr/>
            </a:pPr>
            <a:r>
              <a:rPr lang="en-GB" sz="1200" dirty="0" smtClean="0"/>
              <a:t>a) For the sodium lamp, the lower the value of luminance, the shorter the recognition distance.</a:t>
            </a:r>
            <a:br>
              <a:rPr lang="en-GB" sz="1200" dirty="0" smtClean="0"/>
            </a:br>
            <a:r>
              <a:rPr lang="en-GB" sz="1200" dirty="0" smtClean="0"/>
              <a:t>b) For the sodium lamp, relative luminance needed for a recognition distance of 4 m = 2.7; for white light A the relative luminance = 0.6 and for white light B the relative luminance = 0.8</a:t>
            </a:r>
          </a:p>
          <a:p>
            <a:pPr marL="342900" lvl="0" indent="-342900">
              <a:lnSpc>
                <a:spcPct val="90000"/>
              </a:lnSpc>
              <a:spcBef>
                <a:spcPts val="600"/>
              </a:spcBef>
              <a:spcAft>
                <a:spcPts val="600"/>
              </a:spcAft>
              <a:buFont typeface="+mj-lt"/>
              <a:buAutoNum type="arabicPeriod"/>
              <a:defRPr/>
            </a:pPr>
            <a:r>
              <a:rPr lang="en-GB" sz="1200" dirty="0" smtClean="0"/>
              <a:t>The compact fluorescent lamps (white) have a lower power rating than the orange lamp. This means that they transfer less energy in a given time.</a:t>
            </a:r>
            <a:endParaRPr kumimoji="0" lang="en-GB" sz="1200" b="0" i="0" u="none" strike="noStrike" kern="1200" cap="none" spc="0" normalizeH="0" baseline="0" noProof="0" dirty="0">
              <a:ln>
                <a:noFill/>
              </a:ln>
              <a:solidFill>
                <a:schemeClr val="tx1"/>
              </a:solidFill>
              <a:effectLst/>
              <a:uLnTx/>
              <a:uFillTx/>
              <a:latin typeface="+mn-lt"/>
              <a:ea typeface="+mn-ea"/>
              <a:cs typeface="+mn-cs"/>
            </a:endParaRPr>
          </a:p>
        </p:txBody>
      </p:sp>
      <p:pic>
        <p:nvPicPr>
          <p:cNvPr id="10" name="Picture 3" descr="C:\Users\User\AppData\Local\Temp\IMG_1033.JPG"/>
          <p:cNvPicPr>
            <a:picLocks noChangeAspect="1" noChangeArrowheads="1"/>
          </p:cNvPicPr>
          <p:nvPr/>
        </p:nvPicPr>
        <p:blipFill>
          <a:blip r:embed="rId5" cstate="print"/>
          <a:srcRect/>
          <a:stretch>
            <a:fillRect/>
          </a:stretch>
        </p:blipFill>
        <p:spPr bwMode="auto">
          <a:xfrm>
            <a:off x="165538" y="126436"/>
            <a:ext cx="2564148" cy="1915197"/>
          </a:xfrm>
          <a:prstGeom prst="rect">
            <a:avLst/>
          </a:prstGeom>
          <a:noFill/>
        </p:spPr>
      </p:pic>
    </p:spTree>
    <p:extLst>
      <p:ext uri="{BB962C8B-B14F-4D97-AF65-F5344CB8AC3E}">
        <p14:creationId xmlns:p14="http://schemas.microsoft.com/office/powerpoint/2010/main" val="39984063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2730" y="4920573"/>
            <a:ext cx="4584408" cy="338554"/>
          </a:xfrm>
          <a:prstGeom prst="rect">
            <a:avLst/>
          </a:prstGeom>
        </p:spPr>
        <p:txBody>
          <a:bodyPr wrap="none">
            <a:spAutoFit/>
          </a:bodyPr>
          <a:lstStyle/>
          <a:p>
            <a:r>
              <a:rPr lang="en-GB" sz="1600" b="1" dirty="0">
                <a:solidFill>
                  <a:srgbClr val="39388B"/>
                </a:solidFill>
                <a:latin typeface="Verdana" pitchFamily="34" charset="0"/>
                <a:ea typeface="Verdana" pitchFamily="34" charset="0"/>
                <a:cs typeface="Verdana" pitchFamily="34" charset="0"/>
              </a:rPr>
              <a:t>T</a:t>
            </a:r>
            <a:r>
              <a:rPr lang="en-GB" sz="1600" b="1" dirty="0" smtClean="0">
                <a:solidFill>
                  <a:srgbClr val="39388B"/>
                </a:solidFill>
                <a:latin typeface="Verdana" pitchFamily="34" charset="0"/>
                <a:ea typeface="Verdana" pitchFamily="34" charset="0"/>
                <a:cs typeface="Verdana" pitchFamily="34" charset="0"/>
              </a:rPr>
              <a:t>eacher Guidance and answers to SS2</a:t>
            </a:r>
            <a:endParaRPr lang="en-GB" sz="1600" b="1" dirty="0">
              <a:solidFill>
                <a:srgbClr val="39388B"/>
              </a:solidFill>
              <a:latin typeface="Verdana" pitchFamily="34" charset="0"/>
              <a:ea typeface="Verdana" pitchFamily="34" charset="0"/>
              <a:cs typeface="Verdana" pitchFamily="34" charset="0"/>
            </a:endParaRPr>
          </a:p>
        </p:txBody>
      </p:sp>
      <p:sp>
        <p:nvSpPr>
          <p:cNvPr id="6" name="Rectangle 5"/>
          <p:cNvSpPr/>
          <p:nvPr/>
        </p:nvSpPr>
        <p:spPr>
          <a:xfrm>
            <a:off x="209363" y="5424936"/>
            <a:ext cx="8138158" cy="954107"/>
          </a:xfrm>
          <a:prstGeom prst="rect">
            <a:avLst/>
          </a:prstGeom>
        </p:spPr>
        <p:txBody>
          <a:bodyPr wrap="square">
            <a:spAutoFit/>
          </a:bodyPr>
          <a:lstStyle/>
          <a:p>
            <a:pPr marL="342900" indent="-342900">
              <a:buFont typeface="+mj-lt"/>
              <a:buAutoNum type="arabicPeriod"/>
            </a:pPr>
            <a:r>
              <a:rPr lang="en-GB" sz="1400" dirty="0" smtClean="0">
                <a:solidFill>
                  <a:schemeClr val="bg2">
                    <a:lumMod val="10000"/>
                  </a:schemeClr>
                </a:solidFill>
              </a:rPr>
              <a:t>On the graph, the line for ages 45+ is to the right of the line for younger observers, showing that people in the older age group need a greater illuminance (about 1 unit) for a facial recognition distance of 4 m.</a:t>
            </a:r>
          </a:p>
          <a:p>
            <a:pPr marL="342900" indent="-342900">
              <a:buFont typeface="+mj-lt"/>
              <a:buAutoNum type="arabicPeriod"/>
            </a:pPr>
            <a:r>
              <a:rPr lang="en-GB" sz="1400" dirty="0" smtClean="0">
                <a:solidFill>
                  <a:schemeClr val="bg2">
                    <a:lumMod val="10000"/>
                  </a:schemeClr>
                </a:solidFill>
              </a:rPr>
              <a:t>Local councils could provide brighter lighting to improve illuminance, or switch from orange lighting to white lighting.</a:t>
            </a:r>
          </a:p>
        </p:txBody>
      </p:sp>
      <p:sp>
        <p:nvSpPr>
          <p:cNvPr id="7" name="TextBox 6"/>
          <p:cNvSpPr txBox="1"/>
          <p:nvPr/>
        </p:nvSpPr>
        <p:spPr>
          <a:xfrm>
            <a:off x="3058510" y="851233"/>
            <a:ext cx="5717717" cy="3172714"/>
          </a:xfrm>
          <a:prstGeom prst="rect">
            <a:avLst/>
          </a:prstGeom>
          <a:noFill/>
          <a:ln>
            <a:solidFill>
              <a:srgbClr val="002060"/>
            </a:solidFill>
          </a:ln>
        </p:spPr>
        <p:txBody>
          <a:bodyPr wrap="square" rtlCol="0">
            <a:spAutoFit/>
          </a:bodyPr>
          <a:lstStyle/>
          <a:p>
            <a:r>
              <a:rPr lang="en-GB" sz="1600" b="1" dirty="0" smtClean="0">
                <a:solidFill>
                  <a:srgbClr val="39388B"/>
                </a:solidFill>
                <a:latin typeface="Verdana" pitchFamily="34" charset="0"/>
                <a:ea typeface="Verdana" pitchFamily="34" charset="0"/>
                <a:cs typeface="Verdana" pitchFamily="34" charset="0"/>
              </a:rPr>
              <a:t>Researchers’ impacts</a:t>
            </a:r>
            <a:br>
              <a:rPr lang="en-GB" sz="1600" b="1" dirty="0" smtClean="0">
                <a:solidFill>
                  <a:srgbClr val="39388B"/>
                </a:solidFill>
                <a:latin typeface="Verdana" pitchFamily="34" charset="0"/>
                <a:ea typeface="Verdana" pitchFamily="34" charset="0"/>
                <a:cs typeface="Verdana" pitchFamily="34" charset="0"/>
              </a:rPr>
            </a:br>
            <a:endParaRPr lang="en-GB" sz="1600" b="1" dirty="0">
              <a:solidFill>
                <a:srgbClr val="39388B"/>
              </a:solidFill>
              <a:latin typeface="Verdana" pitchFamily="34" charset="0"/>
              <a:ea typeface="Verdana" pitchFamily="34" charset="0"/>
              <a:cs typeface="Verdana" pitchFamily="34" charset="0"/>
            </a:endParaRPr>
          </a:p>
          <a:p>
            <a:r>
              <a:rPr lang="en-GB" sz="1400" dirty="0" smtClean="0"/>
              <a:t>The ESRC, which funded the research, points out that this work shows that the same lighting benefits as traditional orange sodium lighting could be achieved using white lighting with lower illuminance, giving the same facial recognition distances. </a:t>
            </a:r>
          </a:p>
          <a:p>
            <a:endParaRPr lang="en-GB" sz="1400" dirty="0" smtClean="0"/>
          </a:p>
          <a:p>
            <a:r>
              <a:rPr lang="en-GB" sz="1400" dirty="0" smtClean="0"/>
              <a:t>These findings led to the adoption of white light in residential roads and urban centres throughout the UK, saving 113 gigawatts of electricity and over £10 million costs for 2012, as well as reducing UK carbon dioxide emissions by an estimated 45.5 </a:t>
            </a:r>
            <a:r>
              <a:rPr lang="en-GB" sz="1400" dirty="0" err="1" smtClean="0"/>
              <a:t>megatonnes</a:t>
            </a:r>
            <a:r>
              <a:rPr lang="en-GB" sz="1400" dirty="0" smtClean="0"/>
              <a:t>. </a:t>
            </a:r>
          </a:p>
          <a:p>
            <a:endParaRPr lang="en-GB" sz="1400" dirty="0" smtClean="0"/>
          </a:p>
          <a:p>
            <a:r>
              <a:rPr lang="en-GB" sz="1400" dirty="0" smtClean="0"/>
              <a:t>The use of white lighting has grown from 450 000 units in 2008 to about </a:t>
            </a:r>
            <a:br>
              <a:rPr lang="en-GB" sz="1400" dirty="0" smtClean="0"/>
            </a:br>
            <a:r>
              <a:rPr lang="en-GB" sz="1400" dirty="0" smtClean="0"/>
              <a:t>1 450 000 in 2012, and has continued to increase since 2012. </a:t>
            </a: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7292" y="101063"/>
            <a:ext cx="1798476" cy="457240"/>
          </a:xfrm>
          <a:prstGeom prst="rect">
            <a:avLst/>
          </a:prstGeom>
        </p:spPr>
      </p:pic>
      <p:sp>
        <p:nvSpPr>
          <p:cNvPr id="10" name="Rectangle 9"/>
          <p:cNvSpPr/>
          <p:nvPr/>
        </p:nvSpPr>
        <p:spPr>
          <a:xfrm>
            <a:off x="201174" y="4742229"/>
            <a:ext cx="8537843" cy="1772013"/>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1" name="Picture 2" descr="File:2014-11-17 16 37 25 Mercury vapor street light adjacent to Idaho Street (Nevada State Route 535 and Interstate 80 Business) in Elko, Nevada.JPG"/>
          <p:cNvPicPr>
            <a:picLocks noChangeAspect="1" noChangeArrowheads="1"/>
          </p:cNvPicPr>
          <p:nvPr/>
        </p:nvPicPr>
        <p:blipFill>
          <a:blip r:embed="rId4" cstate="print"/>
          <a:srcRect l="20883" t="8430" r="27886" b="14132"/>
          <a:stretch>
            <a:fillRect/>
          </a:stretch>
        </p:blipFill>
        <p:spPr bwMode="auto">
          <a:xfrm>
            <a:off x="220718" y="260129"/>
            <a:ext cx="2155185" cy="4343401"/>
          </a:xfrm>
          <a:prstGeom prst="rect">
            <a:avLst/>
          </a:prstGeom>
          <a:noFill/>
        </p:spPr>
      </p:pic>
    </p:spTree>
    <p:extLst>
      <p:ext uri="{BB962C8B-B14F-4D97-AF65-F5344CB8AC3E}">
        <p14:creationId xmlns:p14="http://schemas.microsoft.com/office/powerpoint/2010/main" val="25039344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353248"/>
            <a:ext cx="9144000" cy="461665"/>
          </a:xfrm>
          <a:prstGeom prst="rect">
            <a:avLst/>
          </a:prstGeom>
          <a:solidFill>
            <a:srgbClr val="39388B"/>
          </a:solidFill>
        </p:spPr>
        <p:txBody>
          <a:bodyPr wrap="square" rtlCol="0">
            <a:spAutoFit/>
          </a:bodyPr>
          <a:lstStyle/>
          <a:p>
            <a:r>
              <a:rPr lang="en-GB" sz="2400" b="1" dirty="0" smtClean="0">
                <a:solidFill>
                  <a:schemeClr val="bg1"/>
                </a:solidFill>
                <a:latin typeface="Verdana" pitchFamily="34" charset="0"/>
                <a:ea typeface="Verdana" pitchFamily="34" charset="0"/>
                <a:cs typeface="Verdana" pitchFamily="34" charset="0"/>
              </a:rPr>
              <a:t>Useful links</a:t>
            </a:r>
            <a:endParaRPr lang="en-GB" sz="2400" b="1" dirty="0">
              <a:solidFill>
                <a:schemeClr val="bg1"/>
              </a:solidFill>
              <a:latin typeface="Verdana" pitchFamily="34" charset="0"/>
              <a:ea typeface="Verdana" pitchFamily="34" charset="0"/>
              <a:cs typeface="Verdana" pitchFamily="34" charset="0"/>
            </a:endParaRPr>
          </a:p>
        </p:txBody>
      </p:sp>
      <p:sp>
        <p:nvSpPr>
          <p:cNvPr id="3" name="TextBox 2"/>
          <p:cNvSpPr txBox="1"/>
          <p:nvPr/>
        </p:nvSpPr>
        <p:spPr>
          <a:xfrm>
            <a:off x="367145" y="1084559"/>
            <a:ext cx="8409709" cy="5355313"/>
          </a:xfrm>
          <a:prstGeom prst="rect">
            <a:avLst/>
          </a:prstGeom>
          <a:noFill/>
          <a:ln>
            <a:solidFill>
              <a:srgbClr val="39388B"/>
            </a:solidFill>
          </a:ln>
        </p:spPr>
        <p:txBody>
          <a:bodyPr wrap="square" rtlCol="0">
            <a:spAutoFit/>
          </a:bodyPr>
          <a:lstStyle/>
          <a:p>
            <a:r>
              <a:rPr lang="en-GB" b="1" dirty="0">
                <a:solidFill>
                  <a:srgbClr val="39388B"/>
                </a:solidFill>
                <a:latin typeface="Verdana" pitchFamily="34" charset="0"/>
                <a:ea typeface="Verdana" pitchFamily="34" charset="0"/>
                <a:cs typeface="Verdana" pitchFamily="34" charset="0"/>
              </a:rPr>
              <a:t>Further i</a:t>
            </a:r>
            <a:r>
              <a:rPr lang="en-GB" b="1" dirty="0" smtClean="0">
                <a:solidFill>
                  <a:srgbClr val="39388B"/>
                </a:solidFill>
                <a:latin typeface="Verdana" pitchFamily="34" charset="0"/>
                <a:ea typeface="Verdana" pitchFamily="34" charset="0"/>
                <a:cs typeface="Verdana" pitchFamily="34" charset="0"/>
              </a:rPr>
              <a:t>nformation</a:t>
            </a:r>
          </a:p>
          <a:p>
            <a:r>
              <a:rPr lang="en-GB" b="1" dirty="0" smtClean="0">
                <a:solidFill>
                  <a:srgbClr val="39388B"/>
                </a:solidFill>
                <a:latin typeface="Verdana" pitchFamily="34" charset="0"/>
                <a:ea typeface="Verdana" pitchFamily="34" charset="0"/>
                <a:cs typeface="Verdana" pitchFamily="34" charset="0"/>
              </a:rPr>
              <a:t/>
            </a:r>
            <a:br>
              <a:rPr lang="en-GB" b="1" dirty="0" smtClean="0">
                <a:solidFill>
                  <a:srgbClr val="39388B"/>
                </a:solidFill>
                <a:latin typeface="Verdana" pitchFamily="34" charset="0"/>
                <a:ea typeface="Verdana" pitchFamily="34" charset="0"/>
                <a:cs typeface="Verdana" pitchFamily="34" charset="0"/>
              </a:rPr>
            </a:br>
            <a:r>
              <a:rPr lang="en-GB" dirty="0" smtClean="0">
                <a:ea typeface="Verdana" pitchFamily="34" charset="0"/>
                <a:cs typeface="Verdana" pitchFamily="34" charset="0"/>
                <a:hlinkClick r:id="rId3"/>
              </a:rPr>
              <a:t>RCUK energy programme </a:t>
            </a:r>
            <a:r>
              <a:rPr lang="en-GB" dirty="0" smtClean="0">
                <a:ea typeface="Verdana" pitchFamily="34" charset="0"/>
                <a:cs typeface="Verdana" pitchFamily="34" charset="0"/>
              </a:rPr>
              <a:t>– this web page outlines the importance of the energy research funded by the research bodies of the Research Councils UK. The link to the </a:t>
            </a:r>
            <a:r>
              <a:rPr lang="en-GB" i="1" dirty="0" smtClean="0">
                <a:ea typeface="Verdana" pitchFamily="34" charset="0"/>
                <a:cs typeface="Verdana" pitchFamily="34" charset="0"/>
              </a:rPr>
              <a:t>impact of energy research </a:t>
            </a:r>
            <a:r>
              <a:rPr lang="en-GB" dirty="0" smtClean="0">
                <a:ea typeface="Verdana" pitchFamily="34" charset="0"/>
                <a:cs typeface="Verdana" pitchFamily="34" charset="0"/>
              </a:rPr>
              <a:t>is particularly useful.</a:t>
            </a:r>
            <a:endParaRPr lang="en-GB" dirty="0">
              <a:ea typeface="Verdana" pitchFamily="34" charset="0"/>
              <a:cs typeface="Verdana" pitchFamily="34" charset="0"/>
            </a:endParaRPr>
          </a:p>
          <a:p>
            <a:endParaRPr lang="en-GB" sz="1200" dirty="0">
              <a:ea typeface="Verdana" pitchFamily="34" charset="0"/>
              <a:cs typeface="Verdana" pitchFamily="34" charset="0"/>
            </a:endParaRPr>
          </a:p>
          <a:p>
            <a:r>
              <a:rPr lang="en-GB" dirty="0" smtClean="0">
                <a:ea typeface="Verdana" pitchFamily="34" charset="0"/>
                <a:cs typeface="Verdana" pitchFamily="34" charset="0"/>
                <a:hlinkClick r:id="rId4"/>
              </a:rPr>
              <a:t>Peter Raynham </a:t>
            </a:r>
            <a:r>
              <a:rPr lang="en-GB" dirty="0" smtClean="0">
                <a:ea typeface="Verdana" pitchFamily="34" charset="0"/>
                <a:cs typeface="Verdana" pitchFamily="34" charset="0"/>
              </a:rPr>
              <a:t>– this web page includes a biography of the scientist who led the research.</a:t>
            </a:r>
          </a:p>
          <a:p>
            <a:endParaRPr lang="en-GB" sz="1200" dirty="0" smtClean="0">
              <a:ea typeface="Verdana" pitchFamily="34" charset="0"/>
              <a:cs typeface="Verdana" pitchFamily="34" charset="0"/>
            </a:endParaRPr>
          </a:p>
          <a:p>
            <a:r>
              <a:rPr lang="en-GB" dirty="0" smtClean="0">
                <a:ea typeface="Verdana" pitchFamily="34" charset="0"/>
                <a:cs typeface="Verdana" pitchFamily="34" charset="0"/>
                <a:hlinkClick r:id="rId5"/>
              </a:rPr>
              <a:t>News about research in Granada, Spain </a:t>
            </a:r>
            <a:r>
              <a:rPr lang="en-GB" dirty="0" smtClean="0">
                <a:ea typeface="Verdana" pitchFamily="34" charset="0"/>
                <a:cs typeface="Verdana" pitchFamily="34" charset="0"/>
              </a:rPr>
              <a:t>– this article on Physics.org describes the benefits of white street lighting, and includes a link to a recent research article.</a:t>
            </a:r>
            <a:endParaRPr lang="en-GB" dirty="0">
              <a:ea typeface="Verdana" pitchFamily="34" charset="0"/>
              <a:cs typeface="Verdana" pitchFamily="34" charset="0"/>
            </a:endParaRPr>
          </a:p>
          <a:p>
            <a:endParaRPr lang="en-GB" b="1" dirty="0" smtClean="0">
              <a:solidFill>
                <a:srgbClr val="39388B"/>
              </a:solidFill>
              <a:latin typeface="Verdana" pitchFamily="34" charset="0"/>
              <a:ea typeface="Verdana" pitchFamily="34" charset="0"/>
              <a:cs typeface="Verdana" pitchFamily="34" charset="0"/>
            </a:endParaRPr>
          </a:p>
          <a:p>
            <a:r>
              <a:rPr lang="en-GB" b="1" dirty="0" smtClean="0">
                <a:solidFill>
                  <a:srgbClr val="39388B"/>
                </a:solidFill>
                <a:latin typeface="Verdana" pitchFamily="34" charset="0"/>
                <a:ea typeface="Verdana" pitchFamily="34" charset="0"/>
                <a:cs typeface="Verdana" pitchFamily="34" charset="0"/>
              </a:rPr>
              <a:t>Resources </a:t>
            </a:r>
            <a:r>
              <a:rPr lang="en-GB" b="1" dirty="0">
                <a:solidFill>
                  <a:srgbClr val="39388B"/>
                </a:solidFill>
                <a:latin typeface="Verdana" pitchFamily="34" charset="0"/>
                <a:ea typeface="Verdana" pitchFamily="34" charset="0"/>
                <a:cs typeface="Verdana" pitchFamily="34" charset="0"/>
              </a:rPr>
              <a:t>from </a:t>
            </a:r>
            <a:r>
              <a:rPr lang="en-GB" b="1" dirty="0" smtClean="0">
                <a:solidFill>
                  <a:srgbClr val="39388B"/>
                </a:solidFill>
                <a:latin typeface="Verdana" pitchFamily="34" charset="0"/>
                <a:ea typeface="Verdana" pitchFamily="34" charset="0"/>
                <a:cs typeface="Verdana" pitchFamily="34" charset="0"/>
              </a:rPr>
              <a:t>the Economic and Social Research Council</a:t>
            </a:r>
          </a:p>
          <a:p>
            <a:r>
              <a:rPr lang="en-GB" b="1" dirty="0" smtClean="0">
                <a:solidFill>
                  <a:srgbClr val="39388B"/>
                </a:solidFill>
                <a:latin typeface="Verdana" pitchFamily="34" charset="0"/>
                <a:ea typeface="Verdana" pitchFamily="34" charset="0"/>
                <a:cs typeface="Verdana" pitchFamily="34" charset="0"/>
              </a:rPr>
              <a:t/>
            </a:r>
            <a:br>
              <a:rPr lang="en-GB" b="1" dirty="0" smtClean="0">
                <a:solidFill>
                  <a:srgbClr val="39388B"/>
                </a:solidFill>
                <a:latin typeface="Verdana" pitchFamily="34" charset="0"/>
                <a:ea typeface="Verdana" pitchFamily="34" charset="0"/>
                <a:cs typeface="Verdana" pitchFamily="34" charset="0"/>
              </a:rPr>
            </a:br>
            <a:r>
              <a:rPr lang="en-GB" dirty="0" smtClean="0">
                <a:latin typeface="Calibri" pitchFamily="34" charset="0"/>
                <a:ea typeface="Verdana" pitchFamily="34" charset="0"/>
                <a:cs typeface="Verdana" pitchFamily="34" charset="0"/>
                <a:hlinkClick r:id="rId6"/>
              </a:rPr>
              <a:t>ESRC YouTube channel </a:t>
            </a:r>
            <a:r>
              <a:rPr lang="en-GB" dirty="0" smtClean="0">
                <a:latin typeface="Calibri" pitchFamily="34" charset="0"/>
                <a:ea typeface="Verdana" pitchFamily="34" charset="0"/>
                <a:cs typeface="Verdana" pitchFamily="34" charset="0"/>
              </a:rPr>
              <a:t>– this channel describes the diverse work of social scientists around the world, and has several useful videos relevant to school science.</a:t>
            </a:r>
            <a:endParaRPr lang="en-GB" b="1" dirty="0">
              <a:latin typeface="Verdana" pitchFamily="34" charset="0"/>
              <a:ea typeface="Verdana" pitchFamily="34" charset="0"/>
              <a:cs typeface="Verdana" pitchFamily="34" charset="0"/>
            </a:endParaRPr>
          </a:p>
          <a:p>
            <a:endParaRPr lang="en-GB" sz="1200" dirty="0" smtClean="0">
              <a:hlinkClick r:id="rId7"/>
            </a:endParaRPr>
          </a:p>
          <a:p>
            <a:r>
              <a:rPr lang="en-GB" dirty="0" smtClean="0">
                <a:hlinkClick r:id="rId7"/>
              </a:rPr>
              <a:t>ESRC public engagement </a:t>
            </a:r>
            <a:r>
              <a:rPr lang="en-GB" dirty="0">
                <a:latin typeface="Calibri" pitchFamily="34" charset="0"/>
                <a:ea typeface="Verdana" pitchFamily="34" charset="0"/>
                <a:cs typeface="Verdana" pitchFamily="34" charset="0"/>
              </a:rPr>
              <a:t>–</a:t>
            </a:r>
            <a:r>
              <a:rPr lang="en-GB" dirty="0" smtClean="0"/>
              <a:t> this page showcases the wide range of issues tackled by the ESRC. The section </a:t>
            </a:r>
            <a:r>
              <a:rPr lang="en-GB" i="1" dirty="0" smtClean="0"/>
              <a:t>Social Science for Schools </a:t>
            </a:r>
            <a:r>
              <a:rPr lang="en-GB" dirty="0" smtClean="0"/>
              <a:t>includes a useful series of resources on environmental science.</a:t>
            </a:r>
            <a:r>
              <a:rPr lang="en-GB" i="1" dirty="0" smtClean="0"/>
              <a:t> </a:t>
            </a:r>
            <a:endParaRPr lang="en-GB" i="1" dirty="0"/>
          </a:p>
        </p:txBody>
      </p:sp>
    </p:spTree>
    <p:extLst>
      <p:ext uri="{BB962C8B-B14F-4D97-AF65-F5344CB8AC3E}">
        <p14:creationId xmlns:p14="http://schemas.microsoft.com/office/powerpoint/2010/main" val="9290799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7145" y="1081124"/>
            <a:ext cx="8409709" cy="3600986"/>
          </a:xfrm>
          <a:prstGeom prst="rect">
            <a:avLst/>
          </a:prstGeom>
          <a:ln>
            <a:solidFill>
              <a:srgbClr val="39388B"/>
            </a:solidFill>
          </a:ln>
        </p:spPr>
        <p:txBody>
          <a:bodyPr wrap="square">
            <a:spAutoFit/>
          </a:bodyPr>
          <a:lstStyle/>
          <a:p>
            <a:r>
              <a:rPr lang="en-GB" b="1" dirty="0" smtClean="0">
                <a:solidFill>
                  <a:srgbClr val="39388B"/>
                </a:solidFill>
                <a:latin typeface="Verdana" pitchFamily="34" charset="0"/>
                <a:ea typeface="Verdana" pitchFamily="34" charset="0"/>
                <a:cs typeface="Verdana" pitchFamily="34" charset="0"/>
              </a:rPr>
              <a:t>Research paper</a:t>
            </a:r>
          </a:p>
          <a:p>
            <a:endParaRPr lang="en-GB" baseline="30000" dirty="0" smtClean="0"/>
          </a:p>
          <a:p>
            <a:r>
              <a:rPr lang="en-GB" sz="1600" dirty="0" smtClean="0"/>
              <a:t>This resource is based on the research paper</a:t>
            </a:r>
          </a:p>
          <a:p>
            <a:endParaRPr lang="en-GB" sz="1200" dirty="0"/>
          </a:p>
          <a:p>
            <a:r>
              <a:rPr lang="en-GB" sz="1600" dirty="0" smtClean="0"/>
              <a:t>Raynham, P and Sakswikrønning. (2003) ‘</a:t>
            </a:r>
            <a:r>
              <a:rPr lang="en-GB" sz="1600" b="1" dirty="0" smtClean="0"/>
              <a:t>White light and facial recognition’, </a:t>
            </a:r>
            <a:r>
              <a:rPr lang="en-GB" sz="1600" i="1" dirty="0" smtClean="0"/>
              <a:t>The Lighting Journal </a:t>
            </a:r>
            <a:r>
              <a:rPr lang="en-GB" sz="1600" b="1" dirty="0" smtClean="0"/>
              <a:t>68 (1)</a:t>
            </a:r>
            <a:r>
              <a:rPr lang="en-GB" sz="1600" dirty="0" smtClean="0"/>
              <a:t>: 29-33. It is available </a:t>
            </a:r>
            <a:r>
              <a:rPr lang="en-GB" sz="1600" dirty="0" smtClean="0">
                <a:hlinkClick r:id="rId3"/>
              </a:rPr>
              <a:t>here</a:t>
            </a:r>
            <a:r>
              <a:rPr lang="en-GB" sz="1600" dirty="0" smtClean="0"/>
              <a:t>. </a:t>
            </a:r>
          </a:p>
          <a:p>
            <a:endParaRPr lang="en-GB" b="1" dirty="0" smtClean="0">
              <a:solidFill>
                <a:srgbClr val="39388B"/>
              </a:solidFill>
              <a:latin typeface="Verdana" pitchFamily="34" charset="0"/>
              <a:ea typeface="Verdana" pitchFamily="34" charset="0"/>
              <a:cs typeface="Verdana" pitchFamily="34" charset="0"/>
            </a:endParaRPr>
          </a:p>
          <a:p>
            <a:r>
              <a:rPr lang="en-GB" b="1" dirty="0" smtClean="0">
                <a:solidFill>
                  <a:srgbClr val="39388B"/>
                </a:solidFill>
                <a:latin typeface="Verdana" pitchFamily="34" charset="0"/>
                <a:ea typeface="Verdana" pitchFamily="34" charset="0"/>
                <a:cs typeface="Verdana" pitchFamily="34" charset="0"/>
              </a:rPr>
              <a:t>Organisations</a:t>
            </a:r>
          </a:p>
          <a:p>
            <a:endParaRPr lang="en-GB" sz="1400" dirty="0" smtClean="0"/>
          </a:p>
          <a:p>
            <a:r>
              <a:rPr lang="en-GB" sz="1400" dirty="0" smtClean="0"/>
              <a:t>The research was </a:t>
            </a:r>
            <a:r>
              <a:rPr lang="en-GB" sz="1400" dirty="0"/>
              <a:t>funded </a:t>
            </a:r>
            <a:r>
              <a:rPr lang="en-GB" sz="1400" dirty="0" smtClean="0"/>
              <a:t>by the </a:t>
            </a:r>
            <a:r>
              <a:rPr lang="en-GB" sz="1400" dirty="0" smtClean="0">
                <a:hlinkClick r:id="rId4"/>
              </a:rPr>
              <a:t>Economic and Social Research Council</a:t>
            </a:r>
            <a:r>
              <a:rPr lang="en-GB" sz="1400" dirty="0" smtClean="0"/>
              <a:t>.</a:t>
            </a:r>
          </a:p>
          <a:p>
            <a:endParaRPr lang="en-GB" sz="1400" dirty="0" smtClean="0"/>
          </a:p>
          <a:p>
            <a:r>
              <a:rPr lang="en-GB" sz="1400" dirty="0" smtClean="0"/>
              <a:t>Peter Raynham is a senior lecturer at the University College London (UCL) Institute for Environmental Design and Engineering. </a:t>
            </a:r>
          </a:p>
          <a:p>
            <a:endParaRPr lang="en-GB" sz="1400" dirty="0" smtClean="0"/>
          </a:p>
          <a:p>
            <a:endParaRPr lang="en-GB" sz="1400" dirty="0"/>
          </a:p>
        </p:txBody>
      </p:sp>
      <p:sp>
        <p:nvSpPr>
          <p:cNvPr id="6" name="TextBox 5"/>
          <p:cNvSpPr txBox="1"/>
          <p:nvPr/>
        </p:nvSpPr>
        <p:spPr>
          <a:xfrm>
            <a:off x="0" y="353248"/>
            <a:ext cx="9144000" cy="461665"/>
          </a:xfrm>
          <a:prstGeom prst="rect">
            <a:avLst/>
          </a:prstGeom>
          <a:solidFill>
            <a:srgbClr val="39388B"/>
          </a:solidFill>
        </p:spPr>
        <p:txBody>
          <a:bodyPr wrap="square" rtlCol="0">
            <a:spAutoFit/>
          </a:bodyPr>
          <a:lstStyle/>
          <a:p>
            <a:r>
              <a:rPr lang="en-GB" sz="2400" b="1" dirty="0" smtClean="0">
                <a:solidFill>
                  <a:schemeClr val="bg1"/>
                </a:solidFill>
                <a:latin typeface="Verdana" pitchFamily="34" charset="0"/>
                <a:ea typeface="Verdana" pitchFamily="34" charset="0"/>
                <a:cs typeface="Verdana" pitchFamily="34" charset="0"/>
              </a:rPr>
              <a:t>Acknowledgements</a:t>
            </a:r>
            <a:endParaRPr lang="en-GB" sz="2400" b="1" dirty="0">
              <a:solidFill>
                <a:schemeClr val="bg1"/>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1645525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3740</TotalTime>
  <Words>702</Words>
  <Application>Microsoft Office PowerPoint</Application>
  <PresentationFormat>On-screen Show (4:3)</PresentationFormat>
  <Paragraphs>77</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HEC Harden</dc:creator>
  <cp:lastModifiedBy>Marianne Cutler</cp:lastModifiedBy>
  <cp:revision>435</cp:revision>
  <cp:lastPrinted>2016-01-03T11:08:47Z</cp:lastPrinted>
  <dcterms:created xsi:type="dcterms:W3CDTF">2015-05-13T09:23:14Z</dcterms:created>
  <dcterms:modified xsi:type="dcterms:W3CDTF">2016-03-04T13:35:02Z</dcterms:modified>
</cp:coreProperties>
</file>