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80" r:id="rId2"/>
    <p:sldId id="274" r:id="rId3"/>
    <p:sldId id="276" r:id="rId4"/>
    <p:sldId id="281" r:id="rId5"/>
    <p:sldId id="283" r:id="rId6"/>
    <p:sldId id="284" r:id="rId7"/>
    <p:sldId id="277" r:id="rId8"/>
    <p:sldId id="279" r:id="rId9"/>
    <p:sldId id="270" r:id="rId10"/>
    <p:sldId id="271" r:id="rId11"/>
  </p:sldIdLst>
  <p:sldSz cx="9144000" cy="6858000" type="screen4x3"/>
  <p:notesSz cx="6881813" cy="10002838"/>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ca Anna" initials="RA" lastIdx="1" clrIdx="0"/>
  <p:cmAuthor id="1" name="Donna Evans" initials="DE"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89587" autoAdjust="0"/>
  </p:normalViewPr>
  <p:slideViewPr>
    <p:cSldViewPr snapToGrid="0">
      <p:cViewPr>
        <p:scale>
          <a:sx n="100" d="100"/>
          <a:sy n="100" d="100"/>
        </p:scale>
        <p:origin x="-392" y="-176"/>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commentAuthors" Target="commentAuthor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501879"/>
          </a:xfrm>
          <a:prstGeom prst="rect">
            <a:avLst/>
          </a:prstGeom>
        </p:spPr>
        <p:txBody>
          <a:bodyPr vert="horz" lIns="93031" tIns="46516" rIns="93031" bIns="46516" rtlCol="0"/>
          <a:lstStyle>
            <a:lvl1pPr algn="l">
              <a:defRPr sz="1200"/>
            </a:lvl1pPr>
          </a:lstStyle>
          <a:p>
            <a:endParaRPr lang="en-GB"/>
          </a:p>
        </p:txBody>
      </p:sp>
      <p:sp>
        <p:nvSpPr>
          <p:cNvPr id="3" name="Date Placeholder 2"/>
          <p:cNvSpPr>
            <a:spLocks noGrp="1"/>
          </p:cNvSpPr>
          <p:nvPr>
            <p:ph type="dt" sz="quarter" idx="1"/>
          </p:nvPr>
        </p:nvSpPr>
        <p:spPr>
          <a:xfrm>
            <a:off x="3898102" y="0"/>
            <a:ext cx="2982119" cy="501879"/>
          </a:xfrm>
          <a:prstGeom prst="rect">
            <a:avLst/>
          </a:prstGeom>
        </p:spPr>
        <p:txBody>
          <a:bodyPr vert="horz" lIns="93031" tIns="46516" rIns="93031" bIns="46516" rtlCol="0"/>
          <a:lstStyle>
            <a:lvl1pPr algn="r">
              <a:defRPr sz="1200"/>
            </a:lvl1pPr>
          </a:lstStyle>
          <a:p>
            <a:fld id="{9ED6CC68-812A-4E83-97AE-8839CF5F286C}" type="datetimeFigureOut">
              <a:rPr lang="en-GB" smtClean="0"/>
              <a:pPr/>
              <a:t>29/03/16</a:t>
            </a:fld>
            <a:endParaRPr lang="en-GB"/>
          </a:p>
        </p:txBody>
      </p:sp>
      <p:sp>
        <p:nvSpPr>
          <p:cNvPr id="4" name="Footer Placeholder 3"/>
          <p:cNvSpPr>
            <a:spLocks noGrp="1"/>
          </p:cNvSpPr>
          <p:nvPr>
            <p:ph type="ftr" sz="quarter" idx="2"/>
          </p:nvPr>
        </p:nvSpPr>
        <p:spPr>
          <a:xfrm>
            <a:off x="0" y="9500961"/>
            <a:ext cx="2982119" cy="501878"/>
          </a:xfrm>
          <a:prstGeom prst="rect">
            <a:avLst/>
          </a:prstGeom>
        </p:spPr>
        <p:txBody>
          <a:bodyPr vert="horz" lIns="93031" tIns="46516" rIns="93031" bIns="46516" rtlCol="0" anchor="b"/>
          <a:lstStyle>
            <a:lvl1pPr algn="l">
              <a:defRPr sz="1200"/>
            </a:lvl1pPr>
          </a:lstStyle>
          <a:p>
            <a:endParaRPr lang="en-GB"/>
          </a:p>
        </p:txBody>
      </p:sp>
      <p:sp>
        <p:nvSpPr>
          <p:cNvPr id="5" name="Slide Number Placeholder 4"/>
          <p:cNvSpPr>
            <a:spLocks noGrp="1"/>
          </p:cNvSpPr>
          <p:nvPr>
            <p:ph type="sldNum" sz="quarter" idx="3"/>
          </p:nvPr>
        </p:nvSpPr>
        <p:spPr>
          <a:xfrm>
            <a:off x="3898102" y="9500961"/>
            <a:ext cx="2982119" cy="501878"/>
          </a:xfrm>
          <a:prstGeom prst="rect">
            <a:avLst/>
          </a:prstGeom>
        </p:spPr>
        <p:txBody>
          <a:bodyPr vert="horz" lIns="93031" tIns="46516" rIns="93031" bIns="46516" rtlCol="0" anchor="b"/>
          <a:lstStyle>
            <a:lvl1pPr algn="r">
              <a:defRPr sz="1200"/>
            </a:lvl1pPr>
          </a:lstStyle>
          <a:p>
            <a:fld id="{DDA7EC1A-351E-407D-A603-17BEDB47D396}" type="slidenum">
              <a:rPr lang="en-GB" smtClean="0"/>
              <a:pPr/>
              <a:t>‹#›</a:t>
            </a:fld>
            <a:endParaRPr lang="en-GB"/>
          </a:p>
        </p:txBody>
      </p:sp>
    </p:spTree>
    <p:extLst>
      <p:ext uri="{BB962C8B-B14F-4D97-AF65-F5344CB8AC3E}">
        <p14:creationId xmlns:p14="http://schemas.microsoft.com/office/powerpoint/2010/main" val="671135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501879"/>
          </a:xfrm>
          <a:prstGeom prst="rect">
            <a:avLst/>
          </a:prstGeom>
        </p:spPr>
        <p:txBody>
          <a:bodyPr vert="horz" lIns="93031" tIns="46516" rIns="93031" bIns="46516" rtlCol="0"/>
          <a:lstStyle>
            <a:lvl1pPr algn="l" fontAlgn="auto">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898102" y="0"/>
            <a:ext cx="2982119" cy="501879"/>
          </a:xfrm>
          <a:prstGeom prst="rect">
            <a:avLst/>
          </a:prstGeom>
        </p:spPr>
        <p:txBody>
          <a:bodyPr vert="horz" wrap="square" lIns="93031" tIns="46516" rIns="93031" bIns="46516" numCol="1" anchor="t" anchorCtr="0" compatLnSpc="1">
            <a:prstTxWarp prst="textNoShape">
              <a:avLst/>
            </a:prstTxWarp>
          </a:bodyPr>
          <a:lstStyle>
            <a:lvl1pPr algn="r">
              <a:defRPr sz="1200">
                <a:cs typeface="Arial" panose="020B0604020202020204" pitchFamily="34" charset="0"/>
              </a:defRPr>
            </a:lvl1pPr>
          </a:lstStyle>
          <a:p>
            <a:fld id="{BCBA8C50-4DD1-4095-96B1-3705C5E9C945}" type="datetimeFigureOut">
              <a:rPr lang="en-GB" altLang="en-US"/>
              <a:pPr/>
              <a:t>29/03/16</a:t>
            </a:fld>
            <a:endParaRPr lang="en-GB" altLang="en-US"/>
          </a:p>
        </p:txBody>
      </p:sp>
      <p:sp>
        <p:nvSpPr>
          <p:cNvPr id="4" name="Slide Image Placeholder 3"/>
          <p:cNvSpPr>
            <a:spLocks noGrp="1" noRot="1" noChangeAspect="1"/>
          </p:cNvSpPr>
          <p:nvPr>
            <p:ph type="sldImg" idx="2"/>
          </p:nvPr>
        </p:nvSpPr>
        <p:spPr>
          <a:xfrm>
            <a:off x="1190625" y="1250950"/>
            <a:ext cx="4500563" cy="3375025"/>
          </a:xfrm>
          <a:prstGeom prst="rect">
            <a:avLst/>
          </a:prstGeom>
          <a:noFill/>
          <a:ln w="12700">
            <a:solidFill>
              <a:prstClr val="black"/>
            </a:solidFill>
          </a:ln>
        </p:spPr>
        <p:txBody>
          <a:bodyPr vert="horz" lIns="93031" tIns="46516" rIns="93031" bIns="46516" rtlCol="0" anchor="ctr"/>
          <a:lstStyle/>
          <a:p>
            <a:pPr lvl="0"/>
            <a:endParaRPr lang="en-GB" noProof="0"/>
          </a:p>
        </p:txBody>
      </p:sp>
      <p:sp>
        <p:nvSpPr>
          <p:cNvPr id="5" name="Notes Placeholder 4"/>
          <p:cNvSpPr>
            <a:spLocks noGrp="1"/>
          </p:cNvSpPr>
          <p:nvPr>
            <p:ph type="body" sz="quarter" idx="3"/>
          </p:nvPr>
        </p:nvSpPr>
        <p:spPr>
          <a:xfrm>
            <a:off x="688182" y="4813865"/>
            <a:ext cx="5505450" cy="3938618"/>
          </a:xfrm>
          <a:prstGeom prst="rect">
            <a:avLst/>
          </a:prstGeom>
        </p:spPr>
        <p:txBody>
          <a:bodyPr vert="horz" lIns="93031" tIns="46516" rIns="93031" bIns="46516"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500961"/>
            <a:ext cx="2982119" cy="501878"/>
          </a:xfrm>
          <a:prstGeom prst="rect">
            <a:avLst/>
          </a:prstGeom>
        </p:spPr>
        <p:txBody>
          <a:bodyPr vert="horz" lIns="93031" tIns="46516" rIns="93031" bIns="46516" rtlCol="0" anchor="b"/>
          <a:lstStyle>
            <a:lvl1pPr algn="l" fontAlgn="auto">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898102" y="9500961"/>
            <a:ext cx="2982119" cy="501878"/>
          </a:xfrm>
          <a:prstGeom prst="rect">
            <a:avLst/>
          </a:prstGeom>
        </p:spPr>
        <p:txBody>
          <a:bodyPr vert="horz" wrap="square" lIns="93031" tIns="46516" rIns="93031" bIns="46516" numCol="1" anchor="b" anchorCtr="0" compatLnSpc="1">
            <a:prstTxWarp prst="textNoShape">
              <a:avLst/>
            </a:prstTxWarp>
          </a:bodyPr>
          <a:lstStyle>
            <a:lvl1pPr algn="r">
              <a:defRPr sz="1200">
                <a:cs typeface="Arial" panose="020B0604020202020204" pitchFamily="34" charset="0"/>
              </a:defRPr>
            </a:lvl1pPr>
          </a:lstStyle>
          <a:p>
            <a:fld id="{EB84AEAF-9222-4D7B-9C20-524ADB97F349}" type="slidenum">
              <a:rPr lang="en-GB" altLang="en-US"/>
              <a:pPr/>
              <a:t>‹#›</a:t>
            </a:fld>
            <a:endParaRPr lang="en-GB" altLang="en-US"/>
          </a:p>
        </p:txBody>
      </p:sp>
    </p:spTree>
    <p:extLst>
      <p:ext uri="{BB962C8B-B14F-4D97-AF65-F5344CB8AC3E}">
        <p14:creationId xmlns:p14="http://schemas.microsoft.com/office/powerpoint/2010/main" val="36722579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dirty="0" smtClean="0"/>
              <a:t>Photograph:</a:t>
            </a:r>
            <a:r>
              <a:rPr lang="en-GB" altLang="en-US" baseline="0" dirty="0" smtClean="0"/>
              <a:t> </a:t>
            </a:r>
            <a:r>
              <a:rPr lang="en-GB" altLang="en-US" baseline="0" dirty="0" err="1" smtClean="0"/>
              <a:t>Beate</a:t>
            </a:r>
            <a:r>
              <a:rPr lang="en-GB" altLang="en-US" baseline="0" dirty="0" smtClean="0"/>
              <a:t> </a:t>
            </a:r>
            <a:r>
              <a:rPr lang="en-GB" altLang="en-US" baseline="0" dirty="0" err="1" smtClean="0"/>
              <a:t>Kampmann</a:t>
            </a:r>
            <a:endParaRPr lang="en-GB" altLang="en-US" dirty="0" smtClean="0"/>
          </a:p>
        </p:txBody>
      </p:sp>
      <p:sp>
        <p:nvSpPr>
          <p:cNvPr id="153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687C7804-AD9E-4992-987C-1AC7D8052B08}" type="slidenum">
              <a:rPr lang="en-GB" altLang="en-US" sz="1200"/>
              <a:pPr eaLnBrk="1" hangingPunct="1"/>
              <a:t>1</a:t>
            </a:fld>
            <a:endParaRPr lang="en-GB" altLang="en-US" sz="1200" dirty="0"/>
          </a:p>
        </p:txBody>
      </p:sp>
    </p:spTree>
    <p:extLst>
      <p:ext uri="{BB962C8B-B14F-4D97-AF65-F5344CB8AC3E}">
        <p14:creationId xmlns:p14="http://schemas.microsoft.com/office/powerpoint/2010/main" val="612347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358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5DE4387C-4199-49E0-A5CE-4B126CF55ABE}" type="slidenum">
              <a:rPr lang="en-GB" altLang="en-US" sz="1200"/>
              <a:pPr eaLnBrk="1" hangingPunct="1"/>
              <a:t>10</a:t>
            </a:fld>
            <a:endParaRPr lang="en-GB" altLang="en-US" sz="1200"/>
          </a:p>
        </p:txBody>
      </p:sp>
    </p:spTree>
    <p:extLst>
      <p:ext uri="{BB962C8B-B14F-4D97-AF65-F5344CB8AC3E}">
        <p14:creationId xmlns:p14="http://schemas.microsoft.com/office/powerpoint/2010/main" val="3047893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a:p>
            <a:pPr eaLnBrk="1" hangingPunct="1">
              <a:spcBef>
                <a:spcPct val="0"/>
              </a:spcBef>
            </a:pPr>
            <a:endParaRPr lang="en-GB" altLang="en-US" dirty="0" smtClean="0"/>
          </a:p>
        </p:txBody>
      </p:sp>
      <p:sp>
        <p:nvSpPr>
          <p:cNvPr id="174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BA765160-4B88-4A11-8CF9-FD3D249D255D}" type="slidenum">
              <a:rPr lang="en-GB" altLang="en-US" sz="1200"/>
              <a:pPr eaLnBrk="1" hangingPunct="1"/>
              <a:t>2</a:t>
            </a:fld>
            <a:endParaRPr lang="en-GB" altLang="en-US" sz="1200" dirty="0"/>
          </a:p>
        </p:txBody>
      </p:sp>
    </p:spTree>
    <p:extLst>
      <p:ext uri="{BB962C8B-B14F-4D97-AF65-F5344CB8AC3E}">
        <p14:creationId xmlns:p14="http://schemas.microsoft.com/office/powerpoint/2010/main" val="3238773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GB" altLang="en-US" smtClean="0"/>
              <a:t>Photograph:</a:t>
            </a:r>
            <a:r>
              <a:rPr lang="en-GB" smtClean="0">
                <a:latin typeface="Calibri" charset="0"/>
                <a:ea typeface="MS PGothic" charset="0"/>
              </a:rPr>
              <a:t> </a:t>
            </a:r>
            <a:r>
              <a:rPr lang="en-GB" dirty="0" err="1" smtClean="0">
                <a:latin typeface="Calibri" charset="0"/>
                <a:ea typeface="MS PGothic" charset="0"/>
              </a:rPr>
              <a:t>Beate</a:t>
            </a:r>
            <a:r>
              <a:rPr lang="en-GB" dirty="0" smtClean="0">
                <a:latin typeface="Calibri" charset="0"/>
                <a:ea typeface="MS PGothic" charset="0"/>
              </a:rPr>
              <a:t> </a:t>
            </a:r>
            <a:r>
              <a:rPr lang="en-GB" dirty="0" err="1" smtClean="0">
                <a:latin typeface="Calibri" charset="0"/>
                <a:ea typeface="MS PGothic" charset="0"/>
              </a:rPr>
              <a:t>Kampmann</a:t>
            </a:r>
            <a:endParaRPr lang="en-GB" dirty="0" smtClean="0">
              <a:latin typeface="Calibri" charset="0"/>
              <a:ea typeface="MS PGothic" charset="0"/>
            </a:endParaRPr>
          </a:p>
          <a:p>
            <a:pPr eaLnBrk="1" hangingPunct="1">
              <a:spcBef>
                <a:spcPct val="0"/>
              </a:spcBef>
            </a:pPr>
            <a:endParaRPr lang="en-GB" altLang="en-US" dirty="0" smtClean="0"/>
          </a:p>
        </p:txBody>
      </p:sp>
      <p:sp>
        <p:nvSpPr>
          <p:cNvPr id="235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B1AEDAB2-1104-4220-A2C3-6D8E6374CB27}" type="slidenum">
              <a:rPr lang="en-GB" altLang="en-US" sz="1200"/>
              <a:pPr eaLnBrk="1" hangingPunct="1"/>
              <a:t>3</a:t>
            </a:fld>
            <a:endParaRPr lang="en-GB" altLang="en-US" sz="1200" dirty="0"/>
          </a:p>
        </p:txBody>
      </p:sp>
    </p:spTree>
    <p:extLst>
      <p:ext uri="{BB962C8B-B14F-4D97-AF65-F5344CB8AC3E}">
        <p14:creationId xmlns:p14="http://schemas.microsoft.com/office/powerpoint/2010/main" val="3987030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25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2CB302B5-9135-404D-8216-2D78A69FD783}" type="slidenum">
              <a:rPr lang="en-GB" altLang="en-US" sz="1200"/>
              <a:pPr eaLnBrk="1" hangingPunct="1"/>
              <a:t>4</a:t>
            </a:fld>
            <a:endParaRPr lang="en-GB" altLang="en-US" sz="1200"/>
          </a:p>
        </p:txBody>
      </p:sp>
    </p:spTree>
    <p:extLst>
      <p:ext uri="{BB962C8B-B14F-4D97-AF65-F5344CB8AC3E}">
        <p14:creationId xmlns:p14="http://schemas.microsoft.com/office/powerpoint/2010/main" val="1695194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25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2CB302B5-9135-404D-8216-2D78A69FD783}" type="slidenum">
              <a:rPr lang="en-GB" altLang="en-US" sz="1200"/>
              <a:pPr eaLnBrk="1" hangingPunct="1"/>
              <a:t>5</a:t>
            </a:fld>
            <a:endParaRPr lang="en-GB" altLang="en-US" sz="1200"/>
          </a:p>
        </p:txBody>
      </p:sp>
    </p:spTree>
    <p:extLst>
      <p:ext uri="{BB962C8B-B14F-4D97-AF65-F5344CB8AC3E}">
        <p14:creationId xmlns:p14="http://schemas.microsoft.com/office/powerpoint/2010/main" val="10842388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25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2CB302B5-9135-404D-8216-2D78A69FD783}" type="slidenum">
              <a:rPr lang="en-GB" altLang="en-US" sz="1200"/>
              <a:pPr eaLnBrk="1" hangingPunct="1"/>
              <a:t>6</a:t>
            </a:fld>
            <a:endParaRPr lang="en-GB" altLang="en-US" sz="1200"/>
          </a:p>
        </p:txBody>
      </p:sp>
    </p:spTree>
    <p:extLst>
      <p:ext uri="{BB962C8B-B14F-4D97-AF65-F5344CB8AC3E}">
        <p14:creationId xmlns:p14="http://schemas.microsoft.com/office/powerpoint/2010/main" val="1180320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296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DF291DE0-C938-40A1-B403-35F5CAEC4903}" type="slidenum">
              <a:rPr lang="en-GB" altLang="en-US" sz="1200"/>
              <a:pPr eaLnBrk="1" hangingPunct="1"/>
              <a:t>7</a:t>
            </a:fld>
            <a:endParaRPr lang="en-GB" altLang="en-US" sz="1200" dirty="0"/>
          </a:p>
        </p:txBody>
      </p:sp>
    </p:spTree>
    <p:extLst>
      <p:ext uri="{BB962C8B-B14F-4D97-AF65-F5344CB8AC3E}">
        <p14:creationId xmlns:p14="http://schemas.microsoft.com/office/powerpoint/2010/main" val="628841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9C3DD001-2AAE-4F7A-AA6A-FA7CBF21740D}" type="slidenum">
              <a:rPr lang="en-GB" altLang="en-US" sz="1200"/>
              <a:pPr eaLnBrk="1" hangingPunct="1"/>
              <a:t>8</a:t>
            </a:fld>
            <a:endParaRPr lang="en-GB" altLang="en-US" sz="1200"/>
          </a:p>
        </p:txBody>
      </p:sp>
    </p:spTree>
    <p:extLst>
      <p:ext uri="{BB962C8B-B14F-4D97-AF65-F5344CB8AC3E}">
        <p14:creationId xmlns:p14="http://schemas.microsoft.com/office/powerpoint/2010/main" val="3140489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337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55877" indent="-290722" eaLnBrk="0" hangingPunct="0">
              <a:defRPr sz="2400">
                <a:solidFill>
                  <a:schemeClr val="tx1"/>
                </a:solidFill>
                <a:latin typeface="Calibri" panose="020F0502020204030204" pitchFamily="34" charset="0"/>
                <a:ea typeface="MS PGothic" panose="020B0600070205080204" pitchFamily="34" charset="-128"/>
              </a:defRPr>
            </a:lvl2pPr>
            <a:lvl3pPr marL="1162888" indent="-232578" eaLnBrk="0" hangingPunct="0">
              <a:defRPr sz="2400">
                <a:solidFill>
                  <a:schemeClr val="tx1"/>
                </a:solidFill>
                <a:latin typeface="Calibri" panose="020F0502020204030204" pitchFamily="34" charset="0"/>
                <a:ea typeface="MS PGothic" panose="020B0600070205080204" pitchFamily="34" charset="-128"/>
              </a:defRPr>
            </a:lvl3pPr>
            <a:lvl4pPr marL="1628043" indent="-232578" eaLnBrk="0" hangingPunct="0">
              <a:defRPr sz="2400">
                <a:solidFill>
                  <a:schemeClr val="tx1"/>
                </a:solidFill>
                <a:latin typeface="Calibri" panose="020F0502020204030204" pitchFamily="34" charset="0"/>
                <a:ea typeface="MS PGothic" panose="020B0600070205080204" pitchFamily="34" charset="-128"/>
              </a:defRPr>
            </a:lvl4pPr>
            <a:lvl5pPr marL="2093199" indent="-232578" eaLnBrk="0" hangingPunct="0">
              <a:defRPr sz="2400">
                <a:solidFill>
                  <a:schemeClr val="tx1"/>
                </a:solidFill>
                <a:latin typeface="Calibri" panose="020F0502020204030204" pitchFamily="34" charset="0"/>
                <a:ea typeface="MS PGothic" panose="020B0600070205080204" pitchFamily="34" charset="-128"/>
              </a:defRPr>
            </a:lvl5pPr>
            <a:lvl6pPr marL="2558354"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3023509"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88665"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953820" indent="-232578"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fld id="{B55289EB-1B77-4858-81E2-7509194C0C4A}" type="slidenum">
              <a:rPr lang="en-GB" altLang="en-US" sz="1200"/>
              <a:pPr eaLnBrk="1" hangingPunct="1"/>
              <a:t>9</a:t>
            </a:fld>
            <a:endParaRPr lang="en-GB" altLang="en-US" sz="1200"/>
          </a:p>
        </p:txBody>
      </p:sp>
    </p:spTree>
    <p:extLst>
      <p:ext uri="{BB962C8B-B14F-4D97-AF65-F5344CB8AC3E}">
        <p14:creationId xmlns:p14="http://schemas.microsoft.com/office/powerpoint/2010/main" val="399417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fld id="{85ED7CE7-B956-4D21-8856-60274780DEE6}" type="datetimeFigureOut">
              <a:rPr lang="en-GB" altLang="en-US"/>
              <a:pPr/>
              <a:t>29/03/16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08C8FCA-CB9B-4CC9-8837-A6D07A2659F1}" type="slidenum">
              <a:rPr lang="en-GB" altLang="en-US"/>
              <a:pPr/>
              <a:t>‹#›</a:t>
            </a:fld>
            <a:endParaRPr lang="en-GB" altLang="en-US"/>
          </a:p>
        </p:txBody>
      </p:sp>
    </p:spTree>
    <p:extLst>
      <p:ext uri="{BB962C8B-B14F-4D97-AF65-F5344CB8AC3E}">
        <p14:creationId xmlns:p14="http://schemas.microsoft.com/office/powerpoint/2010/main" val="733177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3F9357E1-9BC1-4B96-B737-4B0624876E7A}" type="datetimeFigureOut">
              <a:rPr lang="en-GB" altLang="en-US"/>
              <a:pPr/>
              <a:t>29/03/16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1D730D9D-6E3C-4D04-821C-2E0D5E1CBEEA}" type="slidenum">
              <a:rPr lang="en-GB" altLang="en-US"/>
              <a:pPr/>
              <a:t>‹#›</a:t>
            </a:fld>
            <a:endParaRPr lang="en-GB" altLang="en-US"/>
          </a:p>
        </p:txBody>
      </p:sp>
    </p:spTree>
    <p:extLst>
      <p:ext uri="{BB962C8B-B14F-4D97-AF65-F5344CB8AC3E}">
        <p14:creationId xmlns:p14="http://schemas.microsoft.com/office/powerpoint/2010/main" val="68010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00DA3B35-5F93-4305-9A45-408EACD1B210}" type="datetimeFigureOut">
              <a:rPr lang="en-GB" altLang="en-US"/>
              <a:pPr/>
              <a:t>29/03/16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35E01D4-26E1-4148-A259-1979E9B0618F}" type="slidenum">
              <a:rPr lang="en-GB" altLang="en-US"/>
              <a:pPr/>
              <a:t>‹#›</a:t>
            </a:fld>
            <a:endParaRPr lang="en-GB" altLang="en-US"/>
          </a:p>
        </p:txBody>
      </p:sp>
    </p:spTree>
    <p:extLst>
      <p:ext uri="{BB962C8B-B14F-4D97-AF65-F5344CB8AC3E}">
        <p14:creationId xmlns:p14="http://schemas.microsoft.com/office/powerpoint/2010/main" val="1527866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150EE733-21D8-4E87-B4E5-E8921C158CC9}" type="datetimeFigureOut">
              <a:rPr lang="en-GB" altLang="en-US"/>
              <a:pPr/>
              <a:t>29/03/16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83335C1-A210-40B9-B6EC-CD141C851082}" type="slidenum">
              <a:rPr lang="en-GB" altLang="en-US"/>
              <a:pPr/>
              <a:t>‹#›</a:t>
            </a:fld>
            <a:endParaRPr lang="en-GB" altLang="en-US"/>
          </a:p>
        </p:txBody>
      </p:sp>
    </p:spTree>
    <p:extLst>
      <p:ext uri="{BB962C8B-B14F-4D97-AF65-F5344CB8AC3E}">
        <p14:creationId xmlns:p14="http://schemas.microsoft.com/office/powerpoint/2010/main" val="3039226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BA2B8DA-6FBB-474B-A3F7-D864511981D1}" type="datetimeFigureOut">
              <a:rPr lang="en-GB" altLang="en-US"/>
              <a:pPr/>
              <a:t>29/03/16</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5A700C0-7F98-4AD2-855E-3CD94AF11B2F}" type="slidenum">
              <a:rPr lang="en-GB" altLang="en-US"/>
              <a:pPr/>
              <a:t>‹#›</a:t>
            </a:fld>
            <a:endParaRPr lang="en-GB" altLang="en-US"/>
          </a:p>
        </p:txBody>
      </p:sp>
    </p:spTree>
    <p:extLst>
      <p:ext uri="{BB962C8B-B14F-4D97-AF65-F5344CB8AC3E}">
        <p14:creationId xmlns:p14="http://schemas.microsoft.com/office/powerpoint/2010/main" val="4191720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76569C00-89B1-45FA-BDBB-D570781A1D87}" type="datetimeFigureOut">
              <a:rPr lang="en-GB" altLang="en-US"/>
              <a:pPr/>
              <a:t>29/03/16</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EB30023-1DDA-4468-81EB-B0251710BF10}" type="slidenum">
              <a:rPr lang="en-GB" altLang="en-US"/>
              <a:pPr/>
              <a:t>‹#›</a:t>
            </a:fld>
            <a:endParaRPr lang="en-GB" altLang="en-US"/>
          </a:p>
        </p:txBody>
      </p:sp>
    </p:spTree>
    <p:extLst>
      <p:ext uri="{BB962C8B-B14F-4D97-AF65-F5344CB8AC3E}">
        <p14:creationId xmlns:p14="http://schemas.microsoft.com/office/powerpoint/2010/main" val="3173279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fld id="{B4DB4103-B151-46F9-BA80-EF8E0CDA538D}" type="datetimeFigureOut">
              <a:rPr lang="en-GB" altLang="en-US"/>
              <a:pPr/>
              <a:t>29/03/16</a:t>
            </a:fld>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8D4A0F4D-17A0-4265-B2DE-A47DCA8C7CF0}" type="slidenum">
              <a:rPr lang="en-GB" altLang="en-US"/>
              <a:pPr/>
              <a:t>‹#›</a:t>
            </a:fld>
            <a:endParaRPr lang="en-GB" altLang="en-US"/>
          </a:p>
        </p:txBody>
      </p:sp>
    </p:spTree>
    <p:extLst>
      <p:ext uri="{BB962C8B-B14F-4D97-AF65-F5344CB8AC3E}">
        <p14:creationId xmlns:p14="http://schemas.microsoft.com/office/powerpoint/2010/main" val="950149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50456DF6-E48D-4C07-B370-86965A9D0670}" type="datetimeFigureOut">
              <a:rPr lang="en-GB" altLang="en-US"/>
              <a:pPr/>
              <a:t>29/03/16</a:t>
            </a:fld>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8FB3487D-9858-4275-81DC-F158859E6191}" type="slidenum">
              <a:rPr lang="en-GB" altLang="en-US"/>
              <a:pPr/>
              <a:t>‹#›</a:t>
            </a:fld>
            <a:endParaRPr lang="en-GB" altLang="en-US"/>
          </a:p>
        </p:txBody>
      </p:sp>
    </p:spTree>
    <p:extLst>
      <p:ext uri="{BB962C8B-B14F-4D97-AF65-F5344CB8AC3E}">
        <p14:creationId xmlns:p14="http://schemas.microsoft.com/office/powerpoint/2010/main" val="2747768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BC4FEEE-5177-4FB3-B689-6087ADD0DE8C}" type="datetimeFigureOut">
              <a:rPr lang="en-GB" altLang="en-US"/>
              <a:pPr/>
              <a:t>29/03/16</a:t>
            </a:fld>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1DE8F8C5-59DF-490A-9C4D-63816B581049}" type="slidenum">
              <a:rPr lang="en-GB" altLang="en-US"/>
              <a:pPr/>
              <a:t>‹#›</a:t>
            </a:fld>
            <a:endParaRPr lang="en-GB" altLang="en-US"/>
          </a:p>
        </p:txBody>
      </p:sp>
    </p:spTree>
    <p:extLst>
      <p:ext uri="{BB962C8B-B14F-4D97-AF65-F5344CB8AC3E}">
        <p14:creationId xmlns:p14="http://schemas.microsoft.com/office/powerpoint/2010/main" val="7042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49859368-64EB-44EC-8774-3DF016C91ECB}" type="datetimeFigureOut">
              <a:rPr lang="en-GB" altLang="en-US"/>
              <a:pPr/>
              <a:t>29/03/16</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A90A3504-DF6D-41CC-BA09-9E3138810533}" type="slidenum">
              <a:rPr lang="en-GB" altLang="en-US"/>
              <a:pPr/>
              <a:t>‹#›</a:t>
            </a:fld>
            <a:endParaRPr lang="en-GB" altLang="en-US"/>
          </a:p>
        </p:txBody>
      </p:sp>
    </p:spTree>
    <p:extLst>
      <p:ext uri="{BB962C8B-B14F-4D97-AF65-F5344CB8AC3E}">
        <p14:creationId xmlns:p14="http://schemas.microsoft.com/office/powerpoint/2010/main" val="802705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A684841E-A578-4021-B319-B9CC064AA49A}" type="datetimeFigureOut">
              <a:rPr lang="en-GB" altLang="en-US"/>
              <a:pPr/>
              <a:t>29/03/16</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84BFFFC5-ACDC-41FE-9CDD-86083D163A31}" type="slidenum">
              <a:rPr lang="en-GB" altLang="en-US"/>
              <a:pPr/>
              <a:t>‹#›</a:t>
            </a:fld>
            <a:endParaRPr lang="en-GB" altLang="en-US"/>
          </a:p>
        </p:txBody>
      </p:sp>
    </p:spTree>
    <p:extLst>
      <p:ext uri="{BB962C8B-B14F-4D97-AF65-F5344CB8AC3E}">
        <p14:creationId xmlns:p14="http://schemas.microsoft.com/office/powerpoint/2010/main" val="195301105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cs typeface="Arial" panose="020B0604020202020204" pitchFamily="34" charset="0"/>
              </a:defRPr>
            </a:lvl1pPr>
          </a:lstStyle>
          <a:p>
            <a:fld id="{670C7013-F497-4DD6-9F59-5BEF21E8CE2D}" type="datetimeFigureOut">
              <a:rPr lang="en-GB" altLang="en-US"/>
              <a:pPr/>
              <a:t>29/03/16</a:t>
            </a:fld>
            <a:endParaRPr lang="en-GB"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anose="020B0604020202020204" pitchFamily="34" charset="0"/>
              </a:defRPr>
            </a:lvl1pPr>
          </a:lstStyle>
          <a:p>
            <a:fld id="{79BE39D9-4A47-4FC8-8D32-485897271116}"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2pPr>
      <a:lvl3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3pPr>
      <a:lvl4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4pPr>
      <a:lvl5pPr algn="l" rtl="0" eaLnBrk="0" fontAlgn="base" hangingPunct="0">
        <a:lnSpc>
          <a:spcPct val="90000"/>
        </a:lnSpc>
        <a:spcBef>
          <a:spcPct val="0"/>
        </a:spcBef>
        <a:spcAft>
          <a:spcPct val="0"/>
        </a:spcAft>
        <a:defRPr sz="4400">
          <a:solidFill>
            <a:schemeClr val="tx1"/>
          </a:solidFill>
          <a:latin typeface="Calibri Light" charset="0"/>
          <a:ea typeface="MS PGothic" panose="020B0600070205080204" pitchFamily="34" charset="-128"/>
          <a:cs typeface="ＭＳ Ｐゴシック" charset="0"/>
        </a:defRPr>
      </a:lvl5pPr>
      <a:lvl6pPr marL="457200" algn="l" rtl="0" fontAlgn="base">
        <a:lnSpc>
          <a:spcPct val="90000"/>
        </a:lnSpc>
        <a:spcBef>
          <a:spcPct val="0"/>
        </a:spcBef>
        <a:spcAft>
          <a:spcPct val="0"/>
        </a:spcAft>
        <a:defRPr sz="4400">
          <a:solidFill>
            <a:schemeClr val="tx1"/>
          </a:solidFill>
          <a:latin typeface="Calibri Light" charset="0"/>
          <a:ea typeface="ＭＳ Ｐゴシック" charset="0"/>
        </a:defRPr>
      </a:lvl6pPr>
      <a:lvl7pPr marL="914400" algn="l" rtl="0" fontAlgn="base">
        <a:lnSpc>
          <a:spcPct val="90000"/>
        </a:lnSpc>
        <a:spcBef>
          <a:spcPct val="0"/>
        </a:spcBef>
        <a:spcAft>
          <a:spcPct val="0"/>
        </a:spcAft>
        <a:defRPr sz="4400">
          <a:solidFill>
            <a:schemeClr val="tx1"/>
          </a:solidFill>
          <a:latin typeface="Calibri Light" charset="0"/>
          <a:ea typeface="ＭＳ Ｐゴシック" charset="0"/>
        </a:defRPr>
      </a:lvl7pPr>
      <a:lvl8pPr marL="1371600" algn="l" rtl="0" fontAlgn="base">
        <a:lnSpc>
          <a:spcPct val="90000"/>
        </a:lnSpc>
        <a:spcBef>
          <a:spcPct val="0"/>
        </a:spcBef>
        <a:spcAft>
          <a:spcPct val="0"/>
        </a:spcAft>
        <a:defRPr sz="4400">
          <a:solidFill>
            <a:schemeClr val="tx1"/>
          </a:solidFill>
          <a:latin typeface="Calibri Light" charset="0"/>
          <a:ea typeface="ＭＳ Ｐゴシック" charset="0"/>
        </a:defRPr>
      </a:lvl8pPr>
      <a:lvl9pPr marL="1828800" algn="l" rtl="0" fontAlgn="base">
        <a:lnSpc>
          <a:spcPct val="90000"/>
        </a:lnSpc>
        <a:spcBef>
          <a:spcPct val="0"/>
        </a:spcBef>
        <a:spcAft>
          <a:spcPct val="0"/>
        </a:spcAft>
        <a:defRPr sz="4400">
          <a:solidFill>
            <a:schemeClr val="tx1"/>
          </a:solidFill>
          <a:latin typeface="Calibri Light" charset="0"/>
          <a:ea typeface="ＭＳ Ｐゴシック"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image" Target="../media/image2.jpeg"/><Relationship Id="rId5" Type="http://schemas.openxmlformats.org/officeDocument/2006/relationships/image" Target="../media/image3.jpeg"/><Relationship Id="rId6"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journals.plos.org/plosmedicine/article?id=10.1371/journal.pmed.1001107" TargetMode="External"/><Relationship Id="rId4" Type="http://schemas.openxmlformats.org/officeDocument/2006/relationships/hyperlink" Target="http://www.mrc.gm" TargetMode="External"/><Relationship Id="rId5" Type="http://schemas.openxmlformats.org/officeDocument/2006/relationships/hyperlink" Target="http://www.lshtm.ac.uk" TargetMode="External"/><Relationship Id="rId6" Type="http://schemas.openxmlformats.org/officeDocument/2006/relationships/hyperlink" Target="http://www.mrc.ac.uk" TargetMode="External"/><Relationship Id="rId7" Type="http://schemas.openxmlformats.org/officeDocument/2006/relationships/hyperlink" Target="http://www.rcuk.ac.uk" TargetMode="External"/><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hyperlink" Target="http://www.mrc.gm/whole-communities-in-africa-could-be-protected-from-pneumococcus-by-immunising-young-children/" TargetMode="External"/><Relationship Id="rId5" Type="http://schemas.openxmlformats.org/officeDocument/2006/relationships/image" Target="../media/image6.jpe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hyperlink" Target="http://www.mrc.gm/whole-communities-in-africa-could-be-protected-from-pneumococcus-by-immunising-young-children/" TargetMode="External"/><Relationship Id="rId4" Type="http://schemas.openxmlformats.org/officeDocument/2006/relationships/hyperlink" Target="http://www.schoolscience.co.uk/planetearth" TargetMode="External"/><Relationship Id="rId5" Type="http://schemas.openxmlformats.org/officeDocument/2006/relationships/hyperlink" Target="http://www.schoolscience.co.uk/mrcinsight" TargetMode="External"/><Relationship Id="rId6" Type="http://schemas.openxmlformats.org/officeDocument/2006/relationships/hyperlink" Target="http://www2.mrc-lmb.cam.ac.uk/microscopes4schools/resources.php" TargetMode="External"/><Relationship Id="rId7" Type="http://schemas.openxmlformats.org/officeDocument/2006/relationships/hyperlink" Target="http://www.insight.mrc.ac.uk/2015/01/15/stem-cells-in-the-classroom/" TargetMode="External"/><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438" y="6188075"/>
            <a:ext cx="2541587"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8" name="Picture 5"/>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08750" y="6264275"/>
            <a:ext cx="224313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8"/>
          <p:cNvSpPr>
            <a:spLocks noChangeArrowheads="1"/>
          </p:cNvSpPr>
          <p:nvPr/>
        </p:nvSpPr>
        <p:spPr bwMode="auto">
          <a:xfrm>
            <a:off x="198438" y="631825"/>
            <a:ext cx="855345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4000" b="1" dirty="0" smtClean="0">
                <a:solidFill>
                  <a:srgbClr val="39388B"/>
                </a:solidFill>
                <a:latin typeface="Verdana" panose="020B0604030504040204" pitchFamily="34" charset="0"/>
              </a:rPr>
              <a:t>Protecting Communities in Africa from Pneumococcus</a:t>
            </a:r>
            <a:endParaRPr lang="en-GB" altLang="en-US" sz="4000" b="1" dirty="0">
              <a:solidFill>
                <a:srgbClr val="39388B"/>
              </a:solidFill>
              <a:latin typeface="Verdana" panose="020B0604030504040204" pitchFamily="34" charset="0"/>
            </a:endParaRPr>
          </a:p>
        </p:txBody>
      </p:sp>
      <p:sp>
        <p:nvSpPr>
          <p:cNvPr id="14340" name="TextBox 11"/>
          <p:cNvSpPr txBox="1">
            <a:spLocks noChangeArrowheads="1"/>
          </p:cNvSpPr>
          <p:nvPr/>
        </p:nvSpPr>
        <p:spPr bwMode="auto">
          <a:xfrm>
            <a:off x="0" y="5440363"/>
            <a:ext cx="9144000" cy="584200"/>
          </a:xfrm>
          <a:prstGeom prst="rect">
            <a:avLst/>
          </a:prstGeom>
          <a:solidFill>
            <a:srgbClr val="39388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GB" altLang="en-US" sz="1600" dirty="0">
                <a:solidFill>
                  <a:schemeClr val="bg1"/>
                </a:solidFill>
              </a:rPr>
              <a:t>This resource has been developed by the Association for Science Education for their </a:t>
            </a:r>
            <a:r>
              <a:rPr lang="en-GB" altLang="en-US" sz="1600" dirty="0" smtClean="0">
                <a:solidFill>
                  <a:schemeClr val="bg1"/>
                </a:solidFill>
              </a:rPr>
              <a:t>RCUK-funded </a:t>
            </a:r>
            <a:r>
              <a:rPr lang="en-GB" altLang="en-US" sz="1600" dirty="0">
                <a:solidFill>
                  <a:schemeClr val="bg1"/>
                </a:solidFill>
              </a:rPr>
              <a:t>series</a:t>
            </a:r>
          </a:p>
          <a:p>
            <a:pPr algn="ctr" eaLnBrk="1" hangingPunct="1"/>
            <a:r>
              <a:rPr lang="en-GB" altLang="en-US" sz="1600" dirty="0">
                <a:solidFill>
                  <a:schemeClr val="bg1"/>
                </a:solidFill>
              </a:rPr>
              <a:t>‘Research focused teaching resources to inspire students in STEM Careers’</a:t>
            </a:r>
          </a:p>
        </p:txBody>
      </p:sp>
      <p:pic>
        <p:nvPicPr>
          <p:cNvPr id="14341" name="Picture 2" descr="RCUK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57625" y="6208713"/>
            <a:ext cx="1420813" cy="39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2" descr="C:\Users\aroca\Desktop\Profile Doc\Projects MRC\Pneumo13\Photos\IMG_2285.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30475" y="2043113"/>
            <a:ext cx="41148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66713" y="1106488"/>
            <a:ext cx="8370887" cy="4976812"/>
          </a:xfrm>
          <a:prstGeom prst="rect">
            <a:avLst/>
          </a:prstGeom>
          <a:noFill/>
          <a:ln w="9525">
            <a:solidFill>
              <a:srgbClr val="39388B"/>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sz="1800" b="1" dirty="0">
                <a:solidFill>
                  <a:srgbClr val="39388B"/>
                </a:solidFill>
                <a:latin typeface="Verdana" panose="020B0604030504040204" pitchFamily="34" charset="0"/>
              </a:rPr>
              <a:t>Research </a:t>
            </a:r>
            <a:r>
              <a:rPr lang="en-GB" altLang="en-US" sz="1800" b="1" dirty="0" smtClean="0">
                <a:solidFill>
                  <a:srgbClr val="39388B"/>
                </a:solidFill>
                <a:latin typeface="Verdana" panose="020B0604030504040204" pitchFamily="34" charset="0"/>
              </a:rPr>
              <a:t>paper</a:t>
            </a:r>
          </a:p>
          <a:p>
            <a:pPr eaLnBrk="1" hangingPunct="1"/>
            <a:endParaRPr lang="en-GB" altLang="en-US" sz="1800" b="1" dirty="0">
              <a:solidFill>
                <a:srgbClr val="39388B"/>
              </a:solidFill>
              <a:latin typeface="Verdana" panose="020B0604030504040204" pitchFamily="34" charset="0"/>
            </a:endParaRPr>
          </a:p>
          <a:p>
            <a:pPr eaLnBrk="1" hangingPunct="1">
              <a:spcAft>
                <a:spcPts val="600"/>
              </a:spcAft>
            </a:pPr>
            <a:r>
              <a:rPr lang="en-GB" altLang="en-US" sz="1600" dirty="0" smtClean="0"/>
              <a:t>Anna </a:t>
            </a:r>
            <a:r>
              <a:rPr lang="en-GB" altLang="en-US" sz="1600" dirty="0"/>
              <a:t>Roca , Philip C. Hill, John </a:t>
            </a:r>
            <a:r>
              <a:rPr lang="en-GB" altLang="en-US" sz="1600" dirty="0" err="1"/>
              <a:t>Townend</a:t>
            </a:r>
            <a:r>
              <a:rPr lang="en-GB" altLang="en-US" sz="1600" dirty="0"/>
              <a:t>, </a:t>
            </a:r>
            <a:r>
              <a:rPr lang="en-GB" altLang="en-US" sz="1600" dirty="0" err="1"/>
              <a:t>Uzo</a:t>
            </a:r>
            <a:r>
              <a:rPr lang="en-GB" altLang="en-US" sz="1600" dirty="0"/>
              <a:t> </a:t>
            </a:r>
            <a:r>
              <a:rPr lang="en-GB" altLang="en-US" sz="1600" dirty="0" err="1"/>
              <a:t>Egere</a:t>
            </a:r>
            <a:r>
              <a:rPr lang="en-GB" altLang="en-US" sz="1600" dirty="0"/>
              <a:t>, Martin Antonio, </a:t>
            </a:r>
            <a:r>
              <a:rPr lang="en-GB" altLang="en-US" sz="1600" dirty="0" err="1"/>
              <a:t>Abdoulie</a:t>
            </a:r>
            <a:r>
              <a:rPr lang="en-GB" altLang="en-US" sz="1600" dirty="0"/>
              <a:t> </a:t>
            </a:r>
            <a:r>
              <a:rPr lang="en-GB" altLang="en-US" sz="1600" dirty="0" err="1"/>
              <a:t>Bojang</a:t>
            </a:r>
            <a:r>
              <a:rPr lang="en-GB" altLang="en-US" sz="1600" dirty="0"/>
              <a:t>, </a:t>
            </a:r>
            <a:r>
              <a:rPr lang="en-GB" altLang="en-US" sz="1600" dirty="0" err="1"/>
              <a:t>Abiodun</a:t>
            </a:r>
            <a:r>
              <a:rPr lang="en-GB" altLang="en-US" sz="1600" dirty="0"/>
              <a:t> </a:t>
            </a:r>
            <a:r>
              <a:rPr lang="en-GB" altLang="en-US" sz="1600" dirty="0" err="1"/>
              <a:t>Akisanya</a:t>
            </a:r>
            <a:r>
              <a:rPr lang="en-GB" altLang="en-US" sz="1600" dirty="0"/>
              <a:t>, Teresa Litchfield, David E. </a:t>
            </a:r>
            <a:r>
              <a:rPr lang="en-GB" altLang="en-US" sz="1600" dirty="0" err="1"/>
              <a:t>Nsekpong</a:t>
            </a:r>
            <a:r>
              <a:rPr lang="en-GB" altLang="en-US" sz="1600" dirty="0"/>
              <a:t>, Claire </a:t>
            </a:r>
            <a:r>
              <a:rPr lang="en-GB" altLang="en-US" sz="1600" dirty="0" err="1"/>
              <a:t>Oluwalana</a:t>
            </a:r>
            <a:r>
              <a:rPr lang="en-GB" altLang="en-US" sz="1600" dirty="0"/>
              <a:t>, Stephen R. C. Howie, Brian Greenwood, Richard A. </a:t>
            </a:r>
            <a:r>
              <a:rPr lang="en-GB" altLang="en-US" sz="1600" dirty="0" err="1" smtClean="0"/>
              <a:t>Adegbola</a:t>
            </a:r>
            <a:r>
              <a:rPr lang="en-GB" altLang="en-US" sz="1600" dirty="0" smtClean="0"/>
              <a:t>, ‘</a:t>
            </a:r>
            <a:r>
              <a:rPr lang="en-GB" altLang="en-US" sz="1600" dirty="0"/>
              <a:t>Effects of Community-Wide Vaccination with PCV-7 on Pneumococcal Nasopharyngeal Carriage in The Gambia: A Cluster-Randomized </a:t>
            </a:r>
            <a:r>
              <a:rPr lang="en-GB" altLang="en-US" sz="1600" dirty="0" smtClean="0"/>
              <a:t>Trial’</a:t>
            </a:r>
            <a:endParaRPr lang="en-GB" altLang="en-US" sz="1600" dirty="0"/>
          </a:p>
          <a:p>
            <a:pPr eaLnBrk="1" hangingPunct="1">
              <a:spcAft>
                <a:spcPts val="600"/>
              </a:spcAft>
            </a:pPr>
            <a:r>
              <a:rPr lang="en-GB" altLang="en-US" sz="1600" dirty="0"/>
              <a:t>Published: October 18, 2011 DOI: 10.1371/journal.pmed.1001107 </a:t>
            </a:r>
            <a:r>
              <a:rPr lang="en-GB" altLang="en-US" sz="1800" u="sng" dirty="0">
                <a:hlinkClick r:id="rId3"/>
              </a:rPr>
              <a:t>http://journals.plos.org/plosmedicine/article?id=10.1371/journal.pmed.1001107</a:t>
            </a:r>
            <a:endParaRPr lang="en-GB" altLang="en-US" sz="1800" dirty="0"/>
          </a:p>
          <a:p>
            <a:pPr eaLnBrk="1" hangingPunct="1"/>
            <a:endParaRPr lang="en-GB" altLang="en-US" sz="1800" dirty="0"/>
          </a:p>
          <a:p>
            <a:pPr eaLnBrk="1" hangingPunct="1"/>
            <a:r>
              <a:rPr lang="en-GB" sz="1600" dirty="0"/>
              <a:t>Thank you to </a:t>
            </a:r>
            <a:r>
              <a:rPr lang="en-GB" sz="1600" dirty="0" err="1" smtClean="0"/>
              <a:t>Beate</a:t>
            </a:r>
            <a:r>
              <a:rPr lang="en-GB" sz="1600" dirty="0" smtClean="0"/>
              <a:t> </a:t>
            </a:r>
            <a:r>
              <a:rPr lang="en-GB" sz="1600" dirty="0" err="1"/>
              <a:t>Kampmann</a:t>
            </a:r>
            <a:r>
              <a:rPr lang="en-GB" sz="1600" dirty="0"/>
              <a:t> for permission to </a:t>
            </a:r>
            <a:r>
              <a:rPr lang="en-GB" sz="1600" dirty="0" smtClean="0"/>
              <a:t>use the photographs </a:t>
            </a:r>
            <a:r>
              <a:rPr lang="en-GB" sz="1600" dirty="0"/>
              <a:t>on slides </a:t>
            </a:r>
            <a:r>
              <a:rPr lang="en-GB" sz="1600" dirty="0" smtClean="0"/>
              <a:t>1</a:t>
            </a:r>
            <a:r>
              <a:rPr lang="en-GB" sz="1600" dirty="0"/>
              <a:t> </a:t>
            </a:r>
            <a:r>
              <a:rPr lang="en-GB" sz="1600" dirty="0" smtClean="0"/>
              <a:t>and 3.</a:t>
            </a:r>
            <a:endParaRPr lang="en-GB" sz="1600" dirty="0"/>
          </a:p>
          <a:p>
            <a:pPr eaLnBrk="1" hangingPunct="1"/>
            <a:endParaRPr lang="en-GB" altLang="en-US" sz="1800" b="1" dirty="0">
              <a:solidFill>
                <a:srgbClr val="39388B"/>
              </a:solidFill>
              <a:latin typeface="Verdana" panose="020B0604030504040204" pitchFamily="34" charset="0"/>
            </a:endParaRPr>
          </a:p>
          <a:p>
            <a:pPr eaLnBrk="1" hangingPunct="1"/>
            <a:r>
              <a:rPr lang="en-GB" altLang="en-US" sz="1800" b="1" dirty="0">
                <a:solidFill>
                  <a:srgbClr val="39388B"/>
                </a:solidFill>
                <a:latin typeface="Verdana" panose="020B0604030504040204" pitchFamily="34" charset="0"/>
              </a:rPr>
              <a:t>Organisations</a:t>
            </a:r>
          </a:p>
          <a:p>
            <a:pPr eaLnBrk="1" hangingPunct="1">
              <a:lnSpc>
                <a:spcPct val="150000"/>
              </a:lnSpc>
            </a:pPr>
            <a:r>
              <a:rPr lang="en-GB" altLang="en-US" sz="1600" dirty="0">
                <a:hlinkClick r:id="rId4"/>
              </a:rPr>
              <a:t>Medical Research Council – The Gambia Unit </a:t>
            </a:r>
            <a:endParaRPr lang="en-GB" altLang="en-US" sz="1600" dirty="0"/>
          </a:p>
          <a:p>
            <a:pPr eaLnBrk="1" hangingPunct="1">
              <a:lnSpc>
                <a:spcPct val="150000"/>
              </a:lnSpc>
            </a:pPr>
            <a:r>
              <a:rPr lang="en-GB" altLang="en-US" sz="1600" dirty="0">
                <a:hlinkClick r:id="rId5"/>
              </a:rPr>
              <a:t>London School of Hygiene and Tropical Medicine </a:t>
            </a:r>
            <a:endParaRPr lang="en-GB" altLang="en-US" sz="1600" dirty="0"/>
          </a:p>
          <a:p>
            <a:pPr eaLnBrk="1" hangingPunct="1">
              <a:lnSpc>
                <a:spcPct val="150000"/>
              </a:lnSpc>
            </a:pPr>
            <a:r>
              <a:rPr lang="en-GB" altLang="en-US" sz="1600" dirty="0">
                <a:hlinkClick r:id="rId6"/>
              </a:rPr>
              <a:t>Medical Research Council UK </a:t>
            </a:r>
            <a:endParaRPr lang="en-GB" altLang="en-US" sz="1600" dirty="0"/>
          </a:p>
          <a:p>
            <a:pPr eaLnBrk="1" hangingPunct="1">
              <a:lnSpc>
                <a:spcPct val="150000"/>
              </a:lnSpc>
            </a:pPr>
            <a:r>
              <a:rPr lang="en-GB" altLang="en-US" sz="1600" dirty="0">
                <a:hlinkClick r:id="rId7"/>
              </a:rPr>
              <a:t>Research Councils UK</a:t>
            </a:r>
            <a:endParaRPr lang="en-GB" altLang="en-US" sz="1800" dirty="0"/>
          </a:p>
        </p:txBody>
      </p:sp>
      <p:sp>
        <p:nvSpPr>
          <p:cNvPr id="34818" name="TextBox 5"/>
          <p:cNvSpPr txBox="1">
            <a:spLocks noChangeArrowheads="1"/>
          </p:cNvSpPr>
          <p:nvPr/>
        </p:nvSpPr>
        <p:spPr bwMode="auto">
          <a:xfrm>
            <a:off x="0" y="354013"/>
            <a:ext cx="9144000" cy="460375"/>
          </a:xfrm>
          <a:prstGeom prst="rect">
            <a:avLst/>
          </a:prstGeom>
          <a:solidFill>
            <a:srgbClr val="39388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b="1">
                <a:solidFill>
                  <a:schemeClr val="bg1"/>
                </a:solidFill>
                <a:latin typeface="Verdana" panose="020B0604030504040204" pitchFamily="34" charset="0"/>
              </a:rPr>
              <a:t>Acknowledgements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1313" y="1062038"/>
            <a:ext cx="8313737" cy="5539978"/>
          </a:xfrm>
          <a:prstGeom prst="rect">
            <a:avLst/>
          </a:prstGeom>
          <a:noFill/>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sz="1600" b="1" dirty="0">
                <a:solidFill>
                  <a:srgbClr val="002060"/>
                </a:solidFill>
                <a:latin typeface="Verdana" panose="020B0604030504040204" pitchFamily="34" charset="0"/>
              </a:rPr>
              <a:t>Use this resource…</a:t>
            </a:r>
          </a:p>
          <a:p>
            <a:pPr eaLnBrk="1" hangingPunct="1"/>
            <a:endParaRPr lang="en-GB" altLang="en-US" sz="2000" b="1" dirty="0">
              <a:cs typeface="Arial" panose="020B0604020202020204" pitchFamily="34" charset="0"/>
            </a:endParaRPr>
          </a:p>
          <a:p>
            <a:pPr marL="285750" indent="-285750">
              <a:buFont typeface="Wingdings" panose="05000000000000000000" pitchFamily="2" charset="2"/>
              <a:buChar char="§"/>
            </a:pPr>
            <a:r>
              <a:rPr lang="en-GB" sz="1400" dirty="0"/>
              <a:t> at the start of a topic to…</a:t>
            </a:r>
          </a:p>
          <a:p>
            <a:pPr lvl="1">
              <a:buFont typeface="Wingdings" panose="05000000000000000000" pitchFamily="2" charset="2"/>
              <a:buChar char="§"/>
            </a:pPr>
            <a:r>
              <a:rPr lang="en-GB" sz="1400" dirty="0" smtClean="0"/>
              <a:t>engage </a:t>
            </a:r>
            <a:r>
              <a:rPr lang="en-GB" sz="1400" dirty="0"/>
              <a:t>students in a real-life context relating to current </a:t>
            </a:r>
            <a:r>
              <a:rPr lang="en-GB" sz="1400" dirty="0" smtClean="0"/>
              <a:t>research </a:t>
            </a:r>
            <a:r>
              <a:rPr lang="en-GB" altLang="en-US" sz="1400" dirty="0">
                <a:cs typeface="Arial" panose="020B0604020202020204" pitchFamily="34" charset="0"/>
              </a:rPr>
              <a:t> into the development and use of </a:t>
            </a:r>
            <a:r>
              <a:rPr lang="en-GB" altLang="en-US" sz="1400" dirty="0" smtClean="0">
                <a:cs typeface="Arial" panose="020B0604020202020204" pitchFamily="34" charset="0"/>
              </a:rPr>
              <a:t>medicines</a:t>
            </a:r>
            <a:endParaRPr lang="en-GB" sz="1400" dirty="0"/>
          </a:p>
          <a:p>
            <a:pPr lvl="1">
              <a:buFont typeface="Wingdings" panose="05000000000000000000" pitchFamily="2" charset="2"/>
              <a:buChar char="§"/>
            </a:pPr>
            <a:r>
              <a:rPr lang="en-GB" sz="1400" dirty="0"/>
              <a:t>to find out what students already know </a:t>
            </a:r>
            <a:r>
              <a:rPr lang="en-GB" altLang="en-US" sz="1400" dirty="0">
                <a:cs typeface="Arial" panose="020B0604020202020204" pitchFamily="34" charset="0"/>
              </a:rPr>
              <a:t>about the causes and transmission of </a:t>
            </a:r>
            <a:r>
              <a:rPr lang="en-GB" altLang="en-US" sz="1400" dirty="0" smtClean="0">
                <a:cs typeface="Arial" panose="020B0604020202020204" pitchFamily="34" charset="0"/>
              </a:rPr>
              <a:t>disease</a:t>
            </a:r>
            <a:endParaRPr lang="en-GB" sz="1400" dirty="0"/>
          </a:p>
          <a:p>
            <a:pPr lvl="1">
              <a:buFont typeface="Wingdings" panose="05000000000000000000" pitchFamily="2" charset="2"/>
              <a:buChar char="§"/>
            </a:pPr>
            <a:r>
              <a:rPr lang="en-GB" sz="1400" dirty="0"/>
              <a:t>consolidate existing </a:t>
            </a:r>
            <a:r>
              <a:rPr lang="en-GB" sz="1400" dirty="0" smtClean="0"/>
              <a:t>understanding </a:t>
            </a:r>
            <a:r>
              <a:rPr lang="en-GB" altLang="en-US" sz="1400" dirty="0">
                <a:cs typeface="Arial" panose="020B0604020202020204" pitchFamily="34" charset="0"/>
              </a:rPr>
              <a:t>on immunity and  </a:t>
            </a:r>
            <a:r>
              <a:rPr lang="en-GB" altLang="en-US" sz="1400" dirty="0" smtClean="0">
                <a:cs typeface="Arial" panose="020B0604020202020204" pitchFamily="34" charset="0"/>
              </a:rPr>
              <a:t>vaccination</a:t>
            </a:r>
            <a:endParaRPr lang="en-GB" sz="1400" dirty="0"/>
          </a:p>
          <a:p>
            <a:pPr marL="285750" indent="-285750">
              <a:buFont typeface="Wingdings" charset="2"/>
              <a:buChar char="§"/>
            </a:pPr>
            <a:endParaRPr lang="en-GB" sz="1400" dirty="0">
              <a:cs typeface="Arial" panose="020B0604020202020204" pitchFamily="34" charset="0"/>
            </a:endParaRPr>
          </a:p>
          <a:p>
            <a:pPr marL="285750" indent="-285750">
              <a:buFont typeface="Wingdings" charset="2"/>
              <a:buChar char="§"/>
            </a:pPr>
            <a:r>
              <a:rPr lang="en-GB" sz="1400" dirty="0" smtClean="0"/>
              <a:t>at </a:t>
            </a:r>
            <a:r>
              <a:rPr lang="en-GB" sz="1400" dirty="0"/>
              <a:t>the end of a topic to…</a:t>
            </a:r>
          </a:p>
          <a:p>
            <a:pPr lvl="1" eaLnBrk="1" hangingPunct="1">
              <a:buFont typeface="Wingdings" charset="2"/>
              <a:buChar char="§"/>
            </a:pPr>
            <a:r>
              <a:rPr lang="en-GB" sz="1400" dirty="0"/>
              <a:t>assess student </a:t>
            </a:r>
            <a:r>
              <a:rPr lang="en-GB" altLang="en-US" sz="1400" dirty="0"/>
              <a:t>understanding by challenging students to apply their learning to a new context</a:t>
            </a:r>
          </a:p>
          <a:p>
            <a:pPr lvl="1" eaLnBrk="1" hangingPunct="1">
              <a:buFont typeface="Wingdings" charset="2"/>
              <a:buChar char="§"/>
            </a:pPr>
            <a:r>
              <a:rPr lang="en-GB" altLang="en-US" sz="1400" dirty="0"/>
              <a:t>to provide a contemporary example of how scientists are pushing the boundaries in understanding a subject area further</a:t>
            </a:r>
          </a:p>
          <a:p>
            <a:pPr lvl="1" eaLnBrk="1" hangingPunct="1">
              <a:buFont typeface="Wingdings" charset="2"/>
              <a:buChar char="§"/>
            </a:pPr>
            <a:r>
              <a:rPr lang="en-GB" altLang="en-US" sz="1400" dirty="0"/>
              <a:t>add depth and challenge to ‘working scientifically</a:t>
            </a:r>
            <a:r>
              <a:rPr lang="en-GB" altLang="en-US" sz="1400" dirty="0" smtClean="0"/>
              <a:t>’</a:t>
            </a:r>
          </a:p>
          <a:p>
            <a:pPr lvl="1" eaLnBrk="1" hangingPunct="1"/>
            <a:endParaRPr lang="en-GB" altLang="en-US" sz="1400" dirty="0">
              <a:cs typeface="Arial" panose="020B0604020202020204" pitchFamily="34" charset="0"/>
            </a:endParaRPr>
          </a:p>
          <a:p>
            <a:pPr marL="285750" indent="-285750">
              <a:buFont typeface="Wingdings" panose="05000000000000000000" pitchFamily="2" charset="2"/>
              <a:buChar char="§"/>
            </a:pPr>
            <a:r>
              <a:rPr lang="en-GB" sz="1400" dirty="0"/>
              <a:t>within a topic to…</a:t>
            </a:r>
          </a:p>
          <a:p>
            <a:pPr lvl="1" eaLnBrk="1" hangingPunct="1">
              <a:buFont typeface="Wingdings" charset="2"/>
              <a:buChar char="§"/>
            </a:pPr>
            <a:r>
              <a:rPr lang="en-GB" altLang="en-US" sz="1400" dirty="0" smtClean="0">
                <a:cs typeface="Arial" panose="020B0604020202020204" pitchFamily="34" charset="0"/>
              </a:rPr>
              <a:t>enhance </a:t>
            </a:r>
            <a:r>
              <a:rPr lang="en-GB" altLang="en-US" sz="1400" dirty="0">
                <a:cs typeface="Arial" panose="020B0604020202020204" pitchFamily="34" charset="0"/>
              </a:rPr>
              <a:t>students’ confidence in the analysis of data by providing the opportunity to work with data types beyond those obtained in the school laboratory</a:t>
            </a:r>
          </a:p>
          <a:p>
            <a:pPr lvl="1" eaLnBrk="1" hangingPunct="1">
              <a:buFont typeface="Wingdings" charset="2"/>
              <a:buChar char="§"/>
            </a:pPr>
            <a:r>
              <a:rPr lang="en-GB" altLang="en-US" sz="1400" dirty="0">
                <a:cs typeface="Arial" panose="020B0604020202020204" pitchFamily="34" charset="0"/>
              </a:rPr>
              <a:t>assess student understanding of </a:t>
            </a:r>
            <a:r>
              <a:rPr lang="en-GB" altLang="en-US" sz="1400" dirty="0" smtClean="0">
                <a:cs typeface="Arial" panose="020B0604020202020204" pitchFamily="34" charset="0"/>
              </a:rPr>
              <a:t>specific </a:t>
            </a:r>
            <a:r>
              <a:rPr lang="en-GB" altLang="en-US" sz="1400" dirty="0">
                <a:cs typeface="Arial" panose="020B0604020202020204" pitchFamily="34" charset="0"/>
              </a:rPr>
              <a:t>aspects of working with data (working scientifically) by applying their understanding in a new context.</a:t>
            </a:r>
          </a:p>
          <a:p>
            <a:pPr marL="285750" indent="-285750" eaLnBrk="1" hangingPunct="1">
              <a:buFont typeface="Wingdings" charset="2"/>
              <a:buChar char="§"/>
            </a:pPr>
            <a:endParaRPr lang="en-GB" altLang="en-US" sz="1400" dirty="0">
              <a:cs typeface="Arial" panose="020B0604020202020204" pitchFamily="34" charset="0"/>
            </a:endParaRPr>
          </a:p>
          <a:p>
            <a:pPr marL="285750" indent="-285750">
              <a:buFont typeface="Wingdings" panose="05000000000000000000" pitchFamily="2" charset="2"/>
              <a:buChar char="§"/>
            </a:pPr>
            <a:r>
              <a:rPr lang="en-GB" altLang="en-US" sz="1400" dirty="0" smtClean="0">
                <a:cs typeface="Arial" panose="020B0604020202020204" pitchFamily="34" charset="0"/>
              </a:rPr>
              <a:t> </a:t>
            </a:r>
            <a:r>
              <a:rPr lang="en-GB" sz="1400" dirty="0"/>
              <a:t>as an independent learning activity </a:t>
            </a:r>
          </a:p>
          <a:p>
            <a:pPr eaLnBrk="1" hangingPunct="1"/>
            <a:endParaRPr lang="en-GB" altLang="en-US" sz="1800" dirty="0">
              <a:cs typeface="Arial" panose="020B0604020202020204" pitchFamily="34" charset="0"/>
            </a:endParaRPr>
          </a:p>
          <a:p>
            <a:pPr marL="285750" indent="-285750">
              <a:buFont typeface="Wingdings" panose="05000000000000000000" pitchFamily="2" charset="2"/>
              <a:buChar char="§"/>
            </a:pPr>
            <a:r>
              <a:rPr lang="en-GB" sz="1400" dirty="0"/>
              <a:t>to promote </a:t>
            </a:r>
            <a:r>
              <a:rPr lang="en-GB" sz="1600" b="1" dirty="0">
                <a:solidFill>
                  <a:srgbClr val="002060"/>
                </a:solidFill>
                <a:latin typeface="Verdana" pitchFamily="34" charset="0"/>
                <a:ea typeface="Verdana" pitchFamily="34" charset="0"/>
                <a:cs typeface="Verdana" pitchFamily="34" charset="0"/>
              </a:rPr>
              <a:t>careers</a:t>
            </a:r>
            <a:r>
              <a:rPr lang="en-GB" sz="1400" b="1" dirty="0">
                <a:latin typeface="Gotham Medium" pitchFamily="50" charset="0"/>
                <a:cs typeface="Gotham Medium" pitchFamily="50" charset="0"/>
              </a:rPr>
              <a:t> </a:t>
            </a:r>
            <a:r>
              <a:rPr lang="en-GB" sz="1400" dirty="0">
                <a:cs typeface="Gotham Medium" pitchFamily="50" charset="0"/>
              </a:rPr>
              <a:t>in </a:t>
            </a:r>
            <a:r>
              <a:rPr lang="en-GB" sz="1400" dirty="0"/>
              <a:t>STEM and show the varied work of scientists</a:t>
            </a:r>
          </a:p>
          <a:p>
            <a:pPr eaLnBrk="1" hangingPunct="1"/>
            <a:endParaRPr lang="en-GB" altLang="en-US" sz="1800" dirty="0">
              <a:cs typeface="Arial" panose="020B0604020202020204" pitchFamily="34" charset="0"/>
            </a:endParaRPr>
          </a:p>
        </p:txBody>
      </p:sp>
      <p:sp>
        <p:nvSpPr>
          <p:cNvPr id="16386" name="TextBox 10"/>
          <p:cNvSpPr txBox="1">
            <a:spLocks noChangeArrowheads="1"/>
          </p:cNvSpPr>
          <p:nvPr/>
        </p:nvSpPr>
        <p:spPr bwMode="auto">
          <a:xfrm>
            <a:off x="0" y="354013"/>
            <a:ext cx="9144000" cy="460375"/>
          </a:xfrm>
          <a:prstGeom prst="rect">
            <a:avLst/>
          </a:prstGeom>
          <a:solidFill>
            <a:srgbClr val="39388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b="1" dirty="0">
                <a:solidFill>
                  <a:schemeClr val="bg1"/>
                </a:solidFill>
                <a:latin typeface="Verdana" panose="020B0604030504040204" pitchFamily="34" charset="0"/>
              </a:rPr>
              <a:t>How to use this resource…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2408" y="2255861"/>
            <a:ext cx="8534092" cy="4078039"/>
          </a:xfrm>
          <a:prstGeom prst="rect">
            <a:avLst/>
          </a:prstGeom>
          <a:noFill/>
          <a:ln>
            <a:solidFill>
              <a:srgbClr val="39388B"/>
            </a:solidFill>
          </a:ln>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Teacher </a:t>
            </a:r>
            <a:r>
              <a:rPr lang="en-GB" altLang="en-US" sz="1600" b="1" dirty="0" smtClean="0">
                <a:solidFill>
                  <a:srgbClr val="39388B"/>
                </a:solidFill>
                <a:latin typeface="Verdana" panose="020B0604030504040204" pitchFamily="34" charset="0"/>
              </a:rPr>
              <a:t>guidance and answers to </a:t>
            </a:r>
            <a:r>
              <a:rPr lang="en-GB" altLang="en-US" sz="1600" b="1" dirty="0">
                <a:solidFill>
                  <a:srgbClr val="39388B"/>
                </a:solidFill>
                <a:latin typeface="Verdana" panose="020B0604030504040204" pitchFamily="34" charset="0"/>
              </a:rPr>
              <a:t>SS1a </a:t>
            </a:r>
            <a:r>
              <a:rPr lang="en-GB" altLang="en-US" sz="1600" b="1" dirty="0" smtClean="0">
                <a:solidFill>
                  <a:srgbClr val="39388B"/>
                </a:solidFill>
                <a:latin typeface="Verdana" panose="020B0604030504040204" pitchFamily="34" charset="0"/>
              </a:rPr>
              <a:t>questions</a:t>
            </a:r>
          </a:p>
          <a:p>
            <a:pPr eaLnBrk="1" hangingPunct="1"/>
            <a:r>
              <a:rPr lang="en-GB" altLang="en-US" sz="1400" dirty="0" smtClean="0">
                <a:cs typeface="Arial" panose="020B0604020202020204" pitchFamily="34" charset="0"/>
              </a:rPr>
              <a:t>1. A vaccine contains an inactive or harmless strain of the pathogen that does not make the immunised person ill but does introduce antigens into the blood. This causes </a:t>
            </a:r>
            <a:r>
              <a:rPr lang="en-GB" altLang="en-US" sz="1400" dirty="0">
                <a:cs typeface="Arial" panose="020B0604020202020204" pitchFamily="34" charset="0"/>
              </a:rPr>
              <a:t>the production of antibodies that </a:t>
            </a:r>
            <a:r>
              <a:rPr lang="en-GB" altLang="en-US" sz="1400" dirty="0" smtClean="0">
                <a:cs typeface="Arial" panose="020B0604020202020204" pitchFamily="34" charset="0"/>
              </a:rPr>
              <a:t>react against antigens found on the pathogen.</a:t>
            </a:r>
            <a:r>
              <a:rPr lang="en-GB" altLang="en-US" sz="1400" dirty="0">
                <a:cs typeface="Arial" panose="020B0604020202020204" pitchFamily="34" charset="0"/>
              </a:rPr>
              <a:t> </a:t>
            </a:r>
            <a:r>
              <a:rPr lang="en-GB" altLang="en-US" sz="1400" dirty="0" smtClean="0">
                <a:cs typeface="Arial" panose="020B0604020202020204" pitchFamily="34" charset="0"/>
              </a:rPr>
              <a:t>PCV-7 vaccine contains antigens from seven </a:t>
            </a:r>
            <a:r>
              <a:rPr lang="en-GB" altLang="en-US" sz="1400" dirty="0">
                <a:cs typeface="Arial" panose="020B0604020202020204" pitchFamily="34" charset="0"/>
              </a:rPr>
              <a:t>types of pneumococcus </a:t>
            </a:r>
            <a:r>
              <a:rPr lang="en-GB" altLang="en-US" sz="1400" dirty="0" smtClean="0">
                <a:cs typeface="Arial" panose="020B0604020202020204" pitchFamily="34" charset="0"/>
              </a:rPr>
              <a:t>bacteria.</a:t>
            </a:r>
            <a:endParaRPr lang="en-GB" altLang="en-US" sz="1400" dirty="0">
              <a:cs typeface="Arial" panose="020B0604020202020204" pitchFamily="34" charset="0"/>
            </a:endParaRPr>
          </a:p>
          <a:p>
            <a:pPr eaLnBrk="1" hangingPunct="1"/>
            <a:r>
              <a:rPr lang="en-GB" altLang="en-US" sz="1400" dirty="0" smtClean="0">
                <a:cs typeface="Arial" panose="020B0604020202020204" pitchFamily="34" charset="0"/>
              </a:rPr>
              <a:t>If </a:t>
            </a:r>
            <a:r>
              <a:rPr lang="en-GB" altLang="en-US" sz="1400" dirty="0">
                <a:cs typeface="Arial" panose="020B0604020202020204" pitchFamily="34" charset="0"/>
              </a:rPr>
              <a:t>the pneumococcus bacteria that infected an immunised person contained </a:t>
            </a:r>
            <a:r>
              <a:rPr lang="en-GB" altLang="en-US" sz="1400" dirty="0" smtClean="0">
                <a:cs typeface="Arial" panose="020B0604020202020204" pitchFamily="34" charset="0"/>
              </a:rPr>
              <a:t>antigens from one of these seven types of pneumococcal bacteria, </a:t>
            </a:r>
            <a:r>
              <a:rPr lang="en-GB" altLang="en-US" sz="1400" dirty="0">
                <a:cs typeface="Arial" panose="020B0604020202020204" pitchFamily="34" charset="0"/>
              </a:rPr>
              <a:t>there would be an </a:t>
            </a:r>
            <a:r>
              <a:rPr lang="en-GB" altLang="en-US" sz="1400" dirty="0" smtClean="0">
                <a:cs typeface="Arial" panose="020B0604020202020204" pitchFamily="34" charset="0"/>
              </a:rPr>
              <a:t>antigen–antibody </a:t>
            </a:r>
            <a:r>
              <a:rPr lang="en-GB" altLang="en-US" sz="1400" dirty="0">
                <a:cs typeface="Arial" panose="020B0604020202020204" pitchFamily="34" charset="0"/>
              </a:rPr>
              <a:t>reaction. This results in antibody binding onto the antigens of the surface of the bacteria.  There would be a number of different results </a:t>
            </a:r>
            <a:r>
              <a:rPr lang="en-GB" altLang="en-US" sz="1400" dirty="0" smtClean="0">
                <a:cs typeface="Arial" panose="020B0604020202020204" pitchFamily="34" charset="0"/>
              </a:rPr>
              <a:t>including:</a:t>
            </a:r>
          </a:p>
          <a:p>
            <a:pPr marL="285750" indent="-285750" eaLnBrk="1" hangingPunct="1">
              <a:buFont typeface="Arial"/>
              <a:buChar char="•"/>
            </a:pPr>
            <a:r>
              <a:rPr lang="en-GB" altLang="en-US" sz="1400" dirty="0" smtClean="0">
                <a:cs typeface="Arial" panose="020B0604020202020204" pitchFamily="34" charset="0"/>
              </a:rPr>
              <a:t>The </a:t>
            </a:r>
            <a:r>
              <a:rPr lang="en-GB" altLang="en-US" sz="1400" dirty="0">
                <a:cs typeface="Arial" panose="020B0604020202020204" pitchFamily="34" charset="0"/>
              </a:rPr>
              <a:t>antibody acts as a marker flag so that the bacterium is recognised as foreign and is engulfed by white blood </a:t>
            </a:r>
            <a:r>
              <a:rPr lang="en-GB" altLang="en-US" sz="1400" dirty="0" smtClean="0">
                <a:cs typeface="Arial" panose="020B0604020202020204" pitchFamily="34" charset="0"/>
              </a:rPr>
              <a:t>cells.</a:t>
            </a:r>
          </a:p>
          <a:p>
            <a:pPr marL="285750" indent="-285750" eaLnBrk="1" hangingPunct="1">
              <a:buFont typeface="Arial"/>
              <a:buChar char="•"/>
            </a:pPr>
            <a:r>
              <a:rPr lang="en-GB" altLang="en-US" sz="1400" dirty="0" smtClean="0">
                <a:cs typeface="Arial" panose="020B0604020202020204" pitchFamily="34" charset="0"/>
              </a:rPr>
              <a:t>More </a:t>
            </a:r>
            <a:r>
              <a:rPr lang="en-GB" altLang="en-US" sz="1400" dirty="0">
                <a:cs typeface="Arial" panose="020B0604020202020204" pitchFamily="34" charset="0"/>
              </a:rPr>
              <a:t>antibody proteins are manufactured to fight further </a:t>
            </a:r>
            <a:r>
              <a:rPr lang="en-GB" altLang="en-US" sz="1400" dirty="0" smtClean="0">
                <a:cs typeface="Arial" panose="020B0604020202020204" pitchFamily="34" charset="0"/>
              </a:rPr>
              <a:t>infection.</a:t>
            </a:r>
          </a:p>
          <a:p>
            <a:pPr marL="285750" indent="-285750" eaLnBrk="1" hangingPunct="1">
              <a:buFont typeface="Arial"/>
              <a:buChar char="•"/>
            </a:pPr>
            <a:r>
              <a:rPr lang="en-GB" altLang="en-US" sz="1400" dirty="0" smtClean="0">
                <a:cs typeface="Arial" panose="020B0604020202020204" pitchFamily="34" charset="0"/>
              </a:rPr>
              <a:t>Information </a:t>
            </a:r>
            <a:r>
              <a:rPr lang="en-GB" altLang="en-US" sz="1400" dirty="0">
                <a:cs typeface="Arial" panose="020B0604020202020204" pitchFamily="34" charset="0"/>
              </a:rPr>
              <a:t>about the antibody is stored so </a:t>
            </a:r>
            <a:r>
              <a:rPr lang="en-GB" altLang="en-US" sz="1400" dirty="0" smtClean="0">
                <a:cs typeface="Arial" panose="020B0604020202020204" pitchFamily="34" charset="0"/>
              </a:rPr>
              <a:t>that </a:t>
            </a:r>
            <a:r>
              <a:rPr lang="en-GB" altLang="en-US" sz="1400" dirty="0">
                <a:cs typeface="Arial" panose="020B0604020202020204" pitchFamily="34" charset="0"/>
              </a:rPr>
              <a:t>further copies can be made in case of future </a:t>
            </a:r>
            <a:r>
              <a:rPr lang="en-GB" altLang="en-US" sz="1400" dirty="0" smtClean="0">
                <a:cs typeface="Arial" panose="020B0604020202020204" pitchFamily="34" charset="0"/>
              </a:rPr>
              <a:t>infections.</a:t>
            </a:r>
          </a:p>
          <a:p>
            <a:pPr eaLnBrk="1" hangingPunct="1"/>
            <a:r>
              <a:rPr lang="en-GB" altLang="en-US" sz="1400" dirty="0" smtClean="0">
                <a:cs typeface="Arial" panose="020B0604020202020204" pitchFamily="34" charset="0"/>
              </a:rPr>
              <a:t>2. In 1999, </a:t>
            </a:r>
            <a:r>
              <a:rPr lang="en-GB" altLang="en-US" sz="1400" dirty="0">
                <a:cs typeface="Arial" panose="020B0604020202020204" pitchFamily="34" charset="0"/>
              </a:rPr>
              <a:t>there were approximately 88 cases per 100 000 of the population aged under </a:t>
            </a:r>
            <a:r>
              <a:rPr lang="en-GB" altLang="en-US" sz="1400" dirty="0" smtClean="0">
                <a:cs typeface="Arial" panose="020B0604020202020204" pitchFamily="34" charset="0"/>
              </a:rPr>
              <a:t>5 years</a:t>
            </a:r>
            <a:r>
              <a:rPr lang="en-GB" altLang="en-US" sz="1400" dirty="0">
                <a:cs typeface="Arial" panose="020B0604020202020204" pitchFamily="34" charset="0"/>
              </a:rPr>
              <a:t>, and 66 cases per 100 000 aged over 65 years. </a:t>
            </a:r>
            <a:br>
              <a:rPr lang="en-GB" altLang="en-US" sz="1400" dirty="0">
                <a:cs typeface="Arial" panose="020B0604020202020204" pitchFamily="34" charset="0"/>
              </a:rPr>
            </a:br>
            <a:r>
              <a:rPr lang="en-GB" altLang="en-US" sz="1400" dirty="0" smtClean="0">
                <a:cs typeface="Arial" panose="020B0604020202020204" pitchFamily="34" charset="0"/>
              </a:rPr>
              <a:t>3. In </a:t>
            </a:r>
            <a:r>
              <a:rPr lang="en-GB" altLang="en-US" sz="1400" dirty="0">
                <a:cs typeface="Arial" panose="020B0604020202020204" pitchFamily="34" charset="0"/>
              </a:rPr>
              <a:t>2004, five years later, there were 20 cases per 100 000 of the population under </a:t>
            </a:r>
            <a:r>
              <a:rPr lang="en-GB" altLang="en-US" sz="1400" dirty="0" smtClean="0">
                <a:cs typeface="Arial" panose="020B0604020202020204" pitchFamily="34" charset="0"/>
              </a:rPr>
              <a:t>5 years, </a:t>
            </a:r>
            <a:r>
              <a:rPr lang="en-GB" altLang="en-US" sz="1400" dirty="0">
                <a:cs typeface="Arial" panose="020B0604020202020204" pitchFamily="34" charset="0"/>
              </a:rPr>
              <a:t>and 40 cases per 100 000 of the population over 65 </a:t>
            </a:r>
            <a:r>
              <a:rPr lang="en-GB" altLang="en-US" sz="1400" dirty="0" smtClean="0">
                <a:cs typeface="Arial" panose="020B0604020202020204" pitchFamily="34" charset="0"/>
              </a:rPr>
              <a:t>years.</a:t>
            </a:r>
          </a:p>
          <a:p>
            <a:pPr eaLnBrk="1" hangingPunct="1"/>
            <a:r>
              <a:rPr lang="en-GB" altLang="en-US" sz="1400" dirty="0" smtClean="0">
                <a:cs typeface="Arial" panose="020B0604020202020204" pitchFamily="34" charset="0"/>
              </a:rPr>
              <a:t>4. The vaccine was most effective in the infant population.</a:t>
            </a:r>
          </a:p>
          <a:p>
            <a:pPr eaLnBrk="1" hangingPunct="1"/>
            <a:r>
              <a:rPr lang="en-GB" altLang="en-US" sz="1400" i="1" dirty="0" smtClean="0">
                <a:cs typeface="Arial" panose="020B0604020202020204" pitchFamily="34" charset="0"/>
              </a:rPr>
              <a:t>Note for teachers</a:t>
            </a:r>
            <a:r>
              <a:rPr lang="en-GB" altLang="en-US" sz="1400" dirty="0" smtClean="0">
                <a:cs typeface="Arial" panose="020B0604020202020204" pitchFamily="34" charset="0"/>
              </a:rPr>
              <a:t>: The </a:t>
            </a:r>
            <a:r>
              <a:rPr lang="en-GB" altLang="en-US" sz="1400" dirty="0">
                <a:cs typeface="Arial" panose="020B0604020202020204" pitchFamily="34" charset="0"/>
              </a:rPr>
              <a:t>impact of this vaccine on infant infection rates was evidence for vaccinating all infants in the research trial in The Gambia, irrespective of whether they lived in the experimental or control villages</a:t>
            </a:r>
            <a:r>
              <a:rPr lang="en-GB" altLang="en-US" sz="1400" dirty="0" smtClean="0">
                <a:cs typeface="Arial" panose="020B0604020202020204" pitchFamily="34" charset="0"/>
              </a:rPr>
              <a:t>. </a:t>
            </a:r>
            <a:endParaRPr lang="en-GB" altLang="en-US" sz="1400" dirty="0">
              <a:cs typeface="Arial" panose="020B0604020202020204" pitchFamily="34" charset="0"/>
            </a:endParaRPr>
          </a:p>
        </p:txBody>
      </p:sp>
      <p:pic>
        <p:nvPicPr>
          <p:cNvPr id="22530"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6413" y="100013"/>
            <a:ext cx="15367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1"/>
          <p:cNvSpPr txBox="1">
            <a:spLocks noChangeArrowheads="1"/>
          </p:cNvSpPr>
          <p:nvPr/>
        </p:nvSpPr>
        <p:spPr bwMode="auto">
          <a:xfrm>
            <a:off x="2973695" y="561193"/>
            <a:ext cx="5832475" cy="630238"/>
          </a:xfrm>
          <a:prstGeom prst="rect">
            <a:avLst/>
          </a:prstGeom>
          <a:noFill/>
          <a:ln w="9525">
            <a:solidFill>
              <a:srgbClr val="39388B"/>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Bef>
                <a:spcPts val="600"/>
              </a:spcBef>
              <a:spcAft>
                <a:spcPts val="600"/>
              </a:spcAft>
            </a:pPr>
            <a:r>
              <a:rPr lang="en-GB" altLang="en-US" sz="1600" b="1" dirty="0">
                <a:solidFill>
                  <a:srgbClr val="39388B"/>
                </a:solidFill>
                <a:latin typeface="Verdana" panose="020B0604030504040204" pitchFamily="34" charset="0"/>
              </a:rPr>
              <a:t>Research insight…</a:t>
            </a:r>
          </a:p>
          <a:p>
            <a:pPr eaLnBrk="1" hangingPunct="1"/>
            <a:r>
              <a:rPr lang="en-GB" altLang="en-US" sz="1400" dirty="0"/>
              <a:t>For a full summary of this research see </a:t>
            </a:r>
            <a:r>
              <a:rPr lang="en-GB" altLang="en-US" sz="1400" u="sng" dirty="0">
                <a:hlinkClick r:id="rId4"/>
              </a:rPr>
              <a:t>MRC The Gambia Unit report</a:t>
            </a:r>
            <a:endParaRPr lang="en-GB" altLang="en-US" sz="1400" dirty="0"/>
          </a:p>
        </p:txBody>
      </p:sp>
      <p:sp>
        <p:nvSpPr>
          <p:cNvPr id="5" name="TextBox 4"/>
          <p:cNvSpPr txBox="1">
            <a:spLocks noChangeArrowheads="1"/>
          </p:cNvSpPr>
          <p:nvPr/>
        </p:nvSpPr>
        <p:spPr bwMode="auto">
          <a:xfrm>
            <a:off x="2973695" y="1429556"/>
            <a:ext cx="5848350" cy="631825"/>
          </a:xfrm>
          <a:prstGeom prst="rect">
            <a:avLst/>
          </a:prstGeom>
          <a:noFill/>
          <a:ln w="9525">
            <a:solidFill>
              <a:srgbClr val="39388B"/>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Curriculum </a:t>
            </a:r>
            <a:r>
              <a:rPr lang="en-GB" altLang="en-US" sz="1600" b="1" dirty="0" smtClean="0">
                <a:solidFill>
                  <a:srgbClr val="39388B"/>
                </a:solidFill>
                <a:latin typeface="Verdana" panose="020B0604030504040204" pitchFamily="34" charset="0"/>
              </a:rPr>
              <a:t>keywords</a:t>
            </a:r>
            <a:endParaRPr lang="en-GB" altLang="en-US" sz="1600" b="1" dirty="0">
              <a:solidFill>
                <a:srgbClr val="39388B"/>
              </a:solidFill>
              <a:latin typeface="Verdana" panose="020B0604030504040204" pitchFamily="34" charset="0"/>
            </a:endParaRPr>
          </a:p>
          <a:p>
            <a:pPr eaLnBrk="1" hangingPunct="1">
              <a:spcAft>
                <a:spcPts val="600"/>
              </a:spcAft>
            </a:pPr>
            <a:r>
              <a:rPr lang="en-GB" altLang="en-US" sz="1400" dirty="0"/>
              <a:t>Vaccination, immunity, </a:t>
            </a:r>
            <a:r>
              <a:rPr lang="en-GB" altLang="en-US" sz="1400" dirty="0" smtClean="0"/>
              <a:t>T-cell, antibody</a:t>
            </a:r>
            <a:r>
              <a:rPr lang="en-GB" altLang="en-US" sz="1400" dirty="0"/>
              <a:t>, randomised control trial, sampling</a:t>
            </a:r>
          </a:p>
        </p:txBody>
      </p:sp>
      <p:pic>
        <p:nvPicPr>
          <p:cNvPr id="6" name="Picture 2" descr="C:\Users\aroca\Desktop\Profile Doc\Projects MRC\Pneumo13\Photos\IMG_2285.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9912"/>
          <a:stretch/>
        </p:blipFill>
        <p:spPr bwMode="auto">
          <a:xfrm>
            <a:off x="292408" y="309416"/>
            <a:ext cx="2619185" cy="1769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5113" y="431800"/>
            <a:ext cx="8529637" cy="4293483"/>
          </a:xfrm>
          <a:prstGeom prst="rect">
            <a:avLst/>
          </a:prstGeom>
          <a:noFill/>
          <a:ln>
            <a:solidFill>
              <a:srgbClr val="39388B"/>
            </a:solidFill>
          </a:ln>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Teacher </a:t>
            </a:r>
            <a:r>
              <a:rPr lang="en-GB" altLang="en-US" sz="1600" b="1" dirty="0" smtClean="0">
                <a:solidFill>
                  <a:srgbClr val="39388B"/>
                </a:solidFill>
                <a:latin typeface="Verdana" panose="020B0604030504040204" pitchFamily="34" charset="0"/>
              </a:rPr>
              <a:t>guidance and answers to </a:t>
            </a:r>
            <a:r>
              <a:rPr lang="en-GB" altLang="en-US" sz="1600" b="1" dirty="0">
                <a:solidFill>
                  <a:srgbClr val="39388B"/>
                </a:solidFill>
                <a:latin typeface="Verdana" panose="020B0604030504040204" pitchFamily="34" charset="0"/>
              </a:rPr>
              <a:t>SS1b questions</a:t>
            </a:r>
          </a:p>
          <a:p>
            <a:pPr eaLnBrk="1" hangingPunct="1"/>
            <a:endParaRPr lang="en-GB" altLang="en-US" sz="1400" dirty="0" smtClean="0">
              <a:cs typeface="Arial" panose="020B0604020202020204" pitchFamily="34" charset="0"/>
            </a:endParaRPr>
          </a:p>
          <a:p>
            <a:pPr eaLnBrk="1" hangingPunct="1"/>
            <a:r>
              <a:rPr lang="en-GB" altLang="en-US" sz="1400" dirty="0" smtClean="0">
                <a:cs typeface="Arial" panose="020B0604020202020204" pitchFamily="34" charset="0"/>
              </a:rPr>
              <a:t>1. </a:t>
            </a:r>
            <a:r>
              <a:rPr lang="en-GB" altLang="en-US" sz="1400" b="1" dirty="0" smtClean="0">
                <a:cs typeface="Arial" panose="020B0604020202020204" pitchFamily="34" charset="0"/>
              </a:rPr>
              <a:t>Students </a:t>
            </a:r>
            <a:r>
              <a:rPr lang="en-GB" altLang="en-US" sz="1400" b="1" dirty="0">
                <a:cs typeface="Arial" panose="020B0604020202020204" pitchFamily="34" charset="0"/>
              </a:rPr>
              <a:t>should answer this question based on their own experience of practical techniques in </a:t>
            </a:r>
            <a:r>
              <a:rPr lang="en-GB" altLang="en-US" sz="1400" b="1" dirty="0" smtClean="0">
                <a:cs typeface="Arial" panose="020B0604020202020204" pitchFamily="34" charset="0"/>
              </a:rPr>
              <a:t>school</a:t>
            </a:r>
            <a:endParaRPr lang="en-GB" altLang="en-US" sz="1400" b="1" dirty="0">
              <a:cs typeface="Arial" panose="020B0604020202020204" pitchFamily="34" charset="0"/>
            </a:endParaRPr>
          </a:p>
          <a:p>
            <a:pPr eaLnBrk="1" hangingPunct="1"/>
            <a:r>
              <a:rPr lang="en-GB" altLang="en-US" sz="1400" dirty="0">
                <a:cs typeface="Arial" panose="020B0604020202020204" pitchFamily="34" charset="0"/>
              </a:rPr>
              <a:t>T</a:t>
            </a:r>
            <a:r>
              <a:rPr lang="en-GB" altLang="en-US" sz="1400" dirty="0" smtClean="0">
                <a:cs typeface="Arial" panose="020B0604020202020204" pitchFamily="34" charset="0"/>
              </a:rPr>
              <a:t>ake a swab from the area to be sampled using sterile cotton wool or other sterile methods.</a:t>
            </a:r>
          </a:p>
          <a:p>
            <a:pPr eaLnBrk="1" hangingPunct="1"/>
            <a:r>
              <a:rPr lang="en-GB" altLang="en-US" sz="1400" dirty="0" smtClean="0">
                <a:cs typeface="Arial" panose="020B0604020202020204" pitchFamily="34" charset="0"/>
              </a:rPr>
              <a:t>The swab should be wiped over sterile agar in a Petri dish so that only bacteria from the swab are inoculated. The swab should then be sterilised by placing in disinfectant. The Petri dish needs to be labelled and then incubated at temperatures lower than human blood temperature to prevent the growth of human pathogen bacteria. Remove the dish from the incubator once colonies can be seen.</a:t>
            </a:r>
          </a:p>
          <a:p>
            <a:pPr eaLnBrk="1" hangingPunct="1"/>
            <a:endParaRPr lang="en-GB" altLang="en-US" sz="1400" dirty="0" smtClean="0">
              <a:latin typeface="Verdana" panose="020B0604030504040204" pitchFamily="34" charset="0"/>
            </a:endParaRPr>
          </a:p>
          <a:p>
            <a:pPr eaLnBrk="1" hangingPunct="1"/>
            <a:r>
              <a:rPr lang="en-GB" altLang="en-US" sz="1400" b="1" dirty="0"/>
              <a:t>Information about culturing </a:t>
            </a:r>
            <a:r>
              <a:rPr lang="en-GB" altLang="en-US" sz="1400" b="1" dirty="0" smtClean="0"/>
              <a:t>samples during the trial </a:t>
            </a:r>
            <a:r>
              <a:rPr lang="en-GB" altLang="en-US" sz="1400" b="1" dirty="0"/>
              <a:t>by </a:t>
            </a:r>
            <a:r>
              <a:rPr lang="en-GB" altLang="en-US" sz="1400" b="1" dirty="0" smtClean="0"/>
              <a:t>scientist Dr Anna Roca</a:t>
            </a:r>
            <a:endParaRPr lang="en-GB" altLang="en-US" sz="1400" b="1" dirty="0"/>
          </a:p>
          <a:p>
            <a:pPr eaLnBrk="1" hangingPunct="1"/>
            <a:r>
              <a:rPr lang="en-GB" altLang="en-US" sz="1400" dirty="0" smtClean="0"/>
              <a:t>‘We </a:t>
            </a:r>
            <a:r>
              <a:rPr lang="en-GB" altLang="en-US" sz="1400" dirty="0"/>
              <a:t>use the swab cotton and keep it inside a tube containing a liquid that is a bacterium protector. Once in the lab, we do not use the swab cotton and take specific microliters of the liquid in the tube to inoculate the </a:t>
            </a:r>
            <a:r>
              <a:rPr lang="en-GB" altLang="en-US" sz="1400" dirty="0" smtClean="0"/>
              <a:t>Petri </a:t>
            </a:r>
            <a:r>
              <a:rPr lang="en-GB" altLang="en-US" sz="1400" dirty="0"/>
              <a:t>dish.</a:t>
            </a:r>
            <a:br>
              <a:rPr lang="en-GB" altLang="en-US" sz="1400" dirty="0"/>
            </a:br>
            <a:r>
              <a:rPr lang="en-GB" altLang="en-US" sz="1400" dirty="0"/>
              <a:t>We need to </a:t>
            </a:r>
            <a:r>
              <a:rPr lang="en-GB" altLang="en-US" sz="1400" dirty="0" smtClean="0"/>
              <a:t>standardise </a:t>
            </a:r>
            <a:r>
              <a:rPr lang="en-GB" altLang="en-US" sz="1400" dirty="0"/>
              <a:t>the methodology to be able to compare arms. We </a:t>
            </a:r>
            <a:r>
              <a:rPr lang="en-GB" altLang="en-US" sz="1400" dirty="0" smtClean="0"/>
              <a:t>place </a:t>
            </a:r>
            <a:r>
              <a:rPr lang="en-GB" altLang="en-US" sz="1400" dirty="0"/>
              <a:t>all the </a:t>
            </a:r>
            <a:r>
              <a:rPr lang="en-GB" altLang="en-US" sz="1400" dirty="0" smtClean="0"/>
              <a:t>Petri dishes for exactly </a:t>
            </a:r>
            <a:r>
              <a:rPr lang="en-GB" altLang="en-US" sz="1400" dirty="0"/>
              <a:t>the same </a:t>
            </a:r>
            <a:r>
              <a:rPr lang="en-GB" altLang="en-US" sz="1400" dirty="0" smtClean="0"/>
              <a:t>length of time </a:t>
            </a:r>
            <a:r>
              <a:rPr lang="en-GB" altLang="en-US" sz="1400" dirty="0"/>
              <a:t>in the incubator (24 or 48 </a:t>
            </a:r>
            <a:r>
              <a:rPr lang="en-GB" altLang="en-US" sz="1400" dirty="0" smtClean="0"/>
              <a:t>hours depending </a:t>
            </a:r>
            <a:r>
              <a:rPr lang="en-GB" altLang="en-US" sz="1400" dirty="0"/>
              <a:t>on the study). Otherwise, we would be introducing bias </a:t>
            </a:r>
            <a:r>
              <a:rPr lang="en-GB" altLang="en-US" sz="1400" dirty="0" smtClean="0"/>
              <a:t>as, for example, only the </a:t>
            </a:r>
            <a:r>
              <a:rPr lang="en-GB" altLang="en-US" sz="1400" dirty="0"/>
              <a:t>study arm could have been longer in the incubator.</a:t>
            </a:r>
            <a:br>
              <a:rPr lang="en-GB" altLang="en-US" sz="1400" dirty="0"/>
            </a:br>
            <a:r>
              <a:rPr lang="en-GB" altLang="en-US" sz="1400" dirty="0"/>
              <a:t>Microscopes are used when cerebrospinal fluid is collected among sick patients with suspected meningitis to identify if there are any bacteria in fluids, which should be totally clean. When collecting swabs, the microscope is not used</a:t>
            </a:r>
            <a:r>
              <a:rPr lang="en-GB" altLang="en-US" sz="1400" dirty="0" smtClean="0"/>
              <a:t>.’</a:t>
            </a:r>
            <a:endParaRPr lang="en-US" altLang="en-US" sz="1400" dirty="0"/>
          </a:p>
          <a:p>
            <a:pPr eaLnBrk="1" hangingPunct="1"/>
            <a:endParaRPr lang="en-GB" altLang="en-US" sz="1400" dirty="0">
              <a:cs typeface="Arial" panose="020B0604020202020204" pitchFamily="34" charset="0"/>
            </a:endParaRPr>
          </a:p>
        </p:txBody>
      </p:sp>
      <p:pic>
        <p:nvPicPr>
          <p:cNvPr id="24578"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6413" y="100013"/>
            <a:ext cx="15367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5113" y="431800"/>
            <a:ext cx="8529637" cy="5370700"/>
          </a:xfrm>
          <a:prstGeom prst="rect">
            <a:avLst/>
          </a:prstGeom>
          <a:noFill/>
          <a:ln>
            <a:solidFill>
              <a:srgbClr val="39388B"/>
            </a:solidFill>
          </a:ln>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Teacher </a:t>
            </a:r>
            <a:r>
              <a:rPr lang="en-GB" altLang="en-US" sz="1600" b="1" dirty="0" smtClean="0">
                <a:solidFill>
                  <a:srgbClr val="39388B"/>
                </a:solidFill>
                <a:latin typeface="Verdana" panose="020B0604030504040204" pitchFamily="34" charset="0"/>
              </a:rPr>
              <a:t>guidance and answers to </a:t>
            </a:r>
            <a:r>
              <a:rPr lang="en-GB" altLang="en-US" sz="1600" b="1" dirty="0">
                <a:solidFill>
                  <a:srgbClr val="39388B"/>
                </a:solidFill>
                <a:latin typeface="Verdana" panose="020B0604030504040204" pitchFamily="34" charset="0"/>
              </a:rPr>
              <a:t>SS1b </a:t>
            </a:r>
            <a:r>
              <a:rPr lang="en-GB" altLang="en-US" sz="1600" b="1" dirty="0" smtClean="0">
                <a:solidFill>
                  <a:srgbClr val="39388B"/>
                </a:solidFill>
                <a:latin typeface="Verdana" panose="020B0604030504040204" pitchFamily="34" charset="0"/>
              </a:rPr>
              <a:t>questions continued</a:t>
            </a:r>
            <a:endParaRPr lang="en-GB" altLang="en-US" sz="1600" b="1" dirty="0">
              <a:solidFill>
                <a:srgbClr val="39388B"/>
              </a:solidFill>
              <a:latin typeface="Verdana" panose="020B0604030504040204" pitchFamily="34" charset="0"/>
            </a:endParaRPr>
          </a:p>
          <a:p>
            <a:pPr eaLnBrk="1" hangingPunct="1"/>
            <a:endParaRPr lang="en-GB" altLang="en-US" sz="1400" dirty="0" smtClean="0">
              <a:cs typeface="Arial" panose="020B0604020202020204" pitchFamily="34" charset="0"/>
            </a:endParaRPr>
          </a:p>
          <a:p>
            <a:pPr eaLnBrk="1" hangingPunct="1"/>
            <a:r>
              <a:rPr lang="en-GB" altLang="en-US" sz="1400" dirty="0" smtClean="0">
                <a:cs typeface="Arial" panose="020B0604020202020204" pitchFamily="34" charset="0"/>
              </a:rPr>
              <a:t>2. Pneumococcal bacteria are spread from person to person by sneezing and coughing. One individual may infect numerous other people. Each of those people will in turn infect more people resulting in the disease spreading rapidly through a community.</a:t>
            </a:r>
          </a:p>
          <a:p>
            <a:pPr eaLnBrk="1" hangingPunct="1"/>
            <a:r>
              <a:rPr lang="en-GB" altLang="en-US" sz="1400" dirty="0" smtClean="0">
                <a:cs typeface="Arial" panose="020B0604020202020204" pitchFamily="34" charset="0"/>
              </a:rPr>
              <a:t>If a person has been vaccinated they are immune from the disease, which means that not only will they not catch the disease, they also cannot spread it to other people.</a:t>
            </a:r>
          </a:p>
          <a:p>
            <a:pPr eaLnBrk="1" hangingPunct="1"/>
            <a:r>
              <a:rPr lang="en-GB" altLang="en-US" sz="1400" dirty="0" smtClean="0">
                <a:cs typeface="Arial" panose="020B0604020202020204" pitchFamily="34" charset="0"/>
              </a:rPr>
              <a:t>If a large number of people are immune then fewer people will be infected by the disease, but more importantly there is a much reduced chance that a non-immunised person will be infected with the disease because transmission rates are reduced.</a:t>
            </a:r>
          </a:p>
          <a:p>
            <a:pPr eaLnBrk="1" hangingPunct="1"/>
            <a:r>
              <a:rPr lang="en-GB" altLang="en-US" sz="1400" dirty="0" smtClean="0">
                <a:cs typeface="Arial" panose="020B0604020202020204" pitchFamily="34" charset="0"/>
              </a:rPr>
              <a:t>This ‘herd effect’ is the subject of the research study which aims to assess the likely reduction of community-wide infection through the introduction of a vaccination programme .</a:t>
            </a:r>
          </a:p>
          <a:p>
            <a:pPr eaLnBrk="1" hangingPunct="1"/>
            <a:endParaRPr lang="en-GB" altLang="en-US" sz="1400" dirty="0" smtClean="0">
              <a:cs typeface="Arial" panose="020B0604020202020204" pitchFamily="34" charset="0"/>
            </a:endParaRPr>
          </a:p>
          <a:p>
            <a:pPr eaLnBrk="1" hangingPunct="1"/>
            <a:r>
              <a:rPr lang="en-GB" altLang="en-US" sz="1400" dirty="0" smtClean="0"/>
              <a:t>3. A standard randomised control trial records the response at the individual level. A cluster randomised trial looks at the whole group and can therefore measure any herd effect.</a:t>
            </a:r>
          </a:p>
          <a:p>
            <a:pPr eaLnBrk="1" hangingPunct="1"/>
            <a:r>
              <a:rPr lang="en-GB" altLang="en-US" sz="1400" dirty="0" smtClean="0"/>
              <a:t>More detail from Dr Anna Roca:</a:t>
            </a:r>
          </a:p>
          <a:p>
            <a:pPr eaLnBrk="1" hangingPunct="1"/>
            <a:r>
              <a:rPr lang="en-GB" altLang="en-US" sz="1400" dirty="0" smtClean="0"/>
              <a:t>By </a:t>
            </a:r>
            <a:r>
              <a:rPr lang="en-GB" altLang="en-US" sz="1400" dirty="0"/>
              <a:t>running a cluster randomised trial the research authors hope to speed up the development of a vaccination programme for countries in Africa. The study design is specifically a cluster randomised trial. That </a:t>
            </a:r>
            <a:r>
              <a:rPr lang="en-GB" altLang="en-US" sz="1400" dirty="0" smtClean="0"/>
              <a:t>is, </a:t>
            </a:r>
            <a:r>
              <a:rPr lang="en-GB" altLang="en-US" sz="1400" dirty="0"/>
              <a:t>the unit of randomisation are clusters rather than individuals. In this case, the clusters were villages in rural parts of The Gambia. This design can measure herd effect properly. If you don’t randomise by clusters and only randomise individually (randomised control trial) you can only measure herd effect by comparing the decrease among non-vaccinated before vaccination and after vaccination (ecological study, not randomised trial – less powerful and more prompted to bias)</a:t>
            </a:r>
            <a:r>
              <a:rPr lang="en-GB" altLang="en-US" sz="1400" dirty="0" smtClean="0"/>
              <a:t>.</a:t>
            </a:r>
            <a:endParaRPr lang="en-GB" altLang="en-US" sz="1400" dirty="0"/>
          </a:p>
          <a:p>
            <a:pPr eaLnBrk="1" hangingPunct="1"/>
            <a:endParaRPr lang="en-GB" altLang="en-US" sz="1400" dirty="0" smtClean="0">
              <a:cs typeface="Arial" panose="020B0604020202020204" pitchFamily="34" charset="0"/>
            </a:endParaRPr>
          </a:p>
        </p:txBody>
      </p:sp>
      <p:pic>
        <p:nvPicPr>
          <p:cNvPr id="24578"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6413" y="100013"/>
            <a:ext cx="15367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27109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6057" y="540982"/>
            <a:ext cx="8529637" cy="6232475"/>
          </a:xfrm>
          <a:prstGeom prst="rect">
            <a:avLst/>
          </a:prstGeom>
          <a:noFill/>
          <a:ln>
            <a:solidFill>
              <a:srgbClr val="39388B"/>
            </a:solidFill>
          </a:ln>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Teacher </a:t>
            </a:r>
            <a:r>
              <a:rPr lang="en-GB" altLang="en-US" sz="1600" b="1" dirty="0" smtClean="0">
                <a:solidFill>
                  <a:srgbClr val="39388B"/>
                </a:solidFill>
                <a:latin typeface="Verdana" panose="020B0604030504040204" pitchFamily="34" charset="0"/>
              </a:rPr>
              <a:t>guidance and answers to </a:t>
            </a:r>
            <a:r>
              <a:rPr lang="en-GB" altLang="en-US" sz="1600" b="1" dirty="0">
                <a:solidFill>
                  <a:srgbClr val="39388B"/>
                </a:solidFill>
                <a:latin typeface="Verdana" panose="020B0604030504040204" pitchFamily="34" charset="0"/>
              </a:rPr>
              <a:t>SS1b </a:t>
            </a:r>
            <a:r>
              <a:rPr lang="en-GB" altLang="en-US" sz="1600" b="1" dirty="0" smtClean="0">
                <a:solidFill>
                  <a:srgbClr val="39388B"/>
                </a:solidFill>
                <a:latin typeface="Verdana" panose="020B0604030504040204" pitchFamily="34" charset="0"/>
              </a:rPr>
              <a:t>questions continued</a:t>
            </a:r>
            <a:endParaRPr lang="en-GB" altLang="en-US" sz="1400" dirty="0" smtClean="0">
              <a:cs typeface="Arial" panose="020B0604020202020204" pitchFamily="34" charset="0"/>
            </a:endParaRPr>
          </a:p>
          <a:p>
            <a:pPr eaLnBrk="1" hangingPunct="1"/>
            <a:r>
              <a:rPr lang="en-GB" altLang="en-US" sz="1400" dirty="0" smtClean="0">
                <a:cs typeface="Arial" panose="020B0604020202020204" pitchFamily="34" charset="0"/>
              </a:rPr>
              <a:t>4. By giving a control vaccine rather than no vaccine, the participants are unaware whether they have received PCV-7 vaccine.</a:t>
            </a:r>
            <a:r>
              <a:rPr lang="en-GB" altLang="en-US" sz="1400" dirty="0">
                <a:cs typeface="Arial" panose="020B0604020202020204" pitchFamily="34" charset="0"/>
              </a:rPr>
              <a:t> </a:t>
            </a:r>
            <a:r>
              <a:rPr lang="en-GB" altLang="en-US" sz="1400" dirty="0" smtClean="0">
                <a:cs typeface="Arial" panose="020B0604020202020204" pitchFamily="34" charset="0"/>
              </a:rPr>
              <a:t>By </a:t>
            </a:r>
            <a:r>
              <a:rPr lang="en-GB" altLang="en-US" sz="1400" dirty="0">
                <a:cs typeface="Arial" panose="020B0604020202020204" pitchFamily="34" charset="0"/>
              </a:rPr>
              <a:t>keeping the identity of the experimental group and control group secret it i</a:t>
            </a:r>
            <a:r>
              <a:rPr lang="en-GB" altLang="en-US" sz="1400" dirty="0" smtClean="0">
                <a:cs typeface="Arial" panose="020B0604020202020204" pitchFamily="34" charset="0"/>
              </a:rPr>
              <a:t>s </a:t>
            </a:r>
            <a:r>
              <a:rPr lang="en-GB" altLang="en-US" sz="1400" dirty="0">
                <a:cs typeface="Arial" panose="020B0604020202020204" pitchFamily="34" charset="0"/>
              </a:rPr>
              <a:t>unlikely that either technicians or villagers could knowingly influence the results of the study. This influence can sometimes happen subconsciously. People may change their behaviour by thinking they are protected against certain diseases and put themselves at higher </a:t>
            </a:r>
            <a:r>
              <a:rPr lang="en-GB" altLang="en-US" sz="1400" dirty="0" smtClean="0">
                <a:cs typeface="Arial" panose="020B0604020202020204" pitchFamily="34" charset="0"/>
              </a:rPr>
              <a:t>risk</a:t>
            </a:r>
            <a:r>
              <a:rPr lang="en-GB" altLang="en-US" sz="1400" dirty="0">
                <a:cs typeface="Arial" panose="020B0604020202020204" pitchFamily="34" charset="0"/>
              </a:rPr>
              <a:t> </a:t>
            </a:r>
            <a:r>
              <a:rPr lang="en-GB" altLang="en-US" sz="1400" dirty="0" smtClean="0">
                <a:cs typeface="Arial" panose="020B0604020202020204" pitchFamily="34" charset="0"/>
              </a:rPr>
              <a:t>making the drawing of valid conclusions difficult.</a:t>
            </a:r>
          </a:p>
          <a:p>
            <a:pPr eaLnBrk="1" hangingPunct="1"/>
            <a:r>
              <a:rPr lang="en-GB" altLang="en-US" sz="1400" dirty="0">
                <a:cs typeface="Arial" panose="020B0604020202020204" pitchFamily="34" charset="0"/>
              </a:rPr>
              <a:t>This was a ‘single blind trial’ rather than a ‘double blind trial’ </a:t>
            </a:r>
            <a:r>
              <a:rPr lang="en-GB" altLang="en-US" sz="1400" dirty="0" smtClean="0">
                <a:cs typeface="Arial" panose="020B0604020202020204" pitchFamily="34" charset="0"/>
              </a:rPr>
              <a:t>because the </a:t>
            </a:r>
            <a:r>
              <a:rPr lang="en-GB" altLang="en-US" sz="1400" dirty="0">
                <a:cs typeface="Arial" panose="020B0604020202020204" pitchFamily="34" charset="0"/>
              </a:rPr>
              <a:t>team administering the vaccination programme needed to know who was to receive the two different vaccines (PCV-7 and control vaccine</a:t>
            </a:r>
            <a:r>
              <a:rPr lang="en-GB" altLang="en-US" sz="1400" dirty="0" smtClean="0">
                <a:cs typeface="Arial" panose="020B0604020202020204" pitchFamily="34" charset="0"/>
              </a:rPr>
              <a:t>).</a:t>
            </a:r>
          </a:p>
          <a:p>
            <a:pPr eaLnBrk="1" hangingPunct="1"/>
            <a:endParaRPr lang="en-GB" altLang="en-US" sz="1400" dirty="0" smtClean="0">
              <a:cs typeface="Arial" panose="020B0604020202020204" pitchFamily="34" charset="0"/>
            </a:endParaRPr>
          </a:p>
          <a:p>
            <a:pPr eaLnBrk="1" hangingPunct="1"/>
            <a:r>
              <a:rPr lang="en-GB" altLang="en-US" sz="1400" dirty="0" smtClean="0">
                <a:cs typeface="Arial" panose="020B0604020202020204" pitchFamily="34" charset="0"/>
              </a:rPr>
              <a:t>5. The </a:t>
            </a:r>
            <a:r>
              <a:rPr lang="en-GB" altLang="en-US" sz="1400" dirty="0">
                <a:cs typeface="Arial" panose="020B0604020202020204" pitchFamily="34" charset="0"/>
              </a:rPr>
              <a:t>data from the </a:t>
            </a:r>
            <a:r>
              <a:rPr lang="en-GB" altLang="en-US" sz="1400" dirty="0" smtClean="0">
                <a:cs typeface="Arial" panose="020B0604020202020204" pitchFamily="34" charset="0"/>
              </a:rPr>
              <a:t>United States </a:t>
            </a:r>
            <a:r>
              <a:rPr lang="en-GB" altLang="en-US" sz="1400" dirty="0">
                <a:cs typeface="Arial" panose="020B0604020202020204" pitchFamily="34" charset="0"/>
              </a:rPr>
              <a:t>showed that the </a:t>
            </a:r>
            <a:r>
              <a:rPr lang="en-GB" altLang="en-US" sz="1400" dirty="0" smtClean="0">
                <a:cs typeface="Arial" panose="020B0604020202020204" pitchFamily="34" charset="0"/>
              </a:rPr>
              <a:t>PCV-7 was </a:t>
            </a:r>
            <a:r>
              <a:rPr lang="en-GB" altLang="en-US" sz="1400" dirty="0">
                <a:cs typeface="Arial" panose="020B0604020202020204" pitchFamily="34" charset="0"/>
              </a:rPr>
              <a:t>most effective for infants. Pneumococcus can cause several fatal </a:t>
            </a:r>
            <a:r>
              <a:rPr lang="en-GB" altLang="en-US" sz="1400" dirty="0" smtClean="0">
                <a:cs typeface="Arial" panose="020B0604020202020204" pitchFamily="34" charset="0"/>
              </a:rPr>
              <a:t>or </a:t>
            </a:r>
            <a:r>
              <a:rPr lang="en-GB" altLang="en-US" sz="1400" dirty="0">
                <a:cs typeface="Arial" panose="020B0604020202020204" pitchFamily="34" charset="0"/>
              </a:rPr>
              <a:t>serious diseases. It was considered unethical to withhold this important vaccine from the most susceptible people in the control groups – infants under 30 months old.</a:t>
            </a:r>
          </a:p>
          <a:p>
            <a:pPr eaLnBrk="1" hangingPunct="1"/>
            <a:r>
              <a:rPr lang="en-GB" altLang="en-US" sz="1400" dirty="0" smtClean="0">
                <a:cs typeface="Arial" panose="020B0604020202020204" pitchFamily="34" charset="0"/>
              </a:rPr>
              <a:t>A </a:t>
            </a:r>
            <a:r>
              <a:rPr lang="en-GB" altLang="en-US" sz="1400" dirty="0">
                <a:cs typeface="Arial" panose="020B0604020202020204" pitchFamily="34" charset="0"/>
              </a:rPr>
              <a:t>previous trial in The Gambia also showed that this vaccine saved lives of children </a:t>
            </a:r>
            <a:r>
              <a:rPr lang="en-GB" altLang="en-US" sz="1400" dirty="0" smtClean="0">
                <a:cs typeface="Arial" panose="020B0604020202020204" pitchFamily="34" charset="0"/>
              </a:rPr>
              <a:t>less than 30 </a:t>
            </a:r>
            <a:r>
              <a:rPr lang="en-GB" altLang="en-US" sz="1400" dirty="0">
                <a:cs typeface="Arial" panose="020B0604020202020204" pitchFamily="34" charset="0"/>
              </a:rPr>
              <a:t>months of age. </a:t>
            </a:r>
          </a:p>
          <a:p>
            <a:pPr eaLnBrk="1" hangingPunct="1"/>
            <a:endParaRPr lang="en-GB" altLang="en-US" sz="1400" dirty="0">
              <a:cs typeface="Arial" panose="020B0604020202020204" pitchFamily="34" charset="0"/>
            </a:endParaRPr>
          </a:p>
          <a:p>
            <a:pPr eaLnBrk="1" hangingPunct="1"/>
            <a:r>
              <a:rPr lang="en-GB" altLang="en-US" sz="1400" dirty="0" smtClean="0">
                <a:cs typeface="Arial" panose="020B0604020202020204" pitchFamily="34" charset="0"/>
              </a:rPr>
              <a:t>6. Students may come up with a variety of acceptable answers. Possibilities include:</a:t>
            </a:r>
          </a:p>
          <a:p>
            <a:pPr eaLnBrk="1" hangingPunct="1"/>
            <a:r>
              <a:rPr lang="en-GB" altLang="en-US" sz="1400" dirty="0">
                <a:cs typeface="Arial" panose="020B0604020202020204" pitchFamily="34" charset="0"/>
              </a:rPr>
              <a:t>i</a:t>
            </a:r>
            <a:r>
              <a:rPr lang="en-GB" altLang="en-US" sz="1400" dirty="0" smtClean="0">
                <a:cs typeface="Arial" panose="020B0604020202020204" pitchFamily="34" charset="0"/>
              </a:rPr>
              <a:t>ncluding a large number </a:t>
            </a:r>
            <a:r>
              <a:rPr lang="en-GB" altLang="en-US" sz="1400" dirty="0">
                <a:cs typeface="Arial" panose="020B0604020202020204" pitchFamily="34" charset="0"/>
              </a:rPr>
              <a:t>of villages to give a large sample </a:t>
            </a:r>
            <a:r>
              <a:rPr lang="en-GB" altLang="en-US" sz="1400" dirty="0" smtClean="0">
                <a:cs typeface="Arial" panose="020B0604020202020204" pitchFamily="34" charset="0"/>
              </a:rPr>
              <a:t>size; choosing villages located in </a:t>
            </a:r>
            <a:r>
              <a:rPr lang="en-GB" altLang="en-US" sz="1400" dirty="0">
                <a:cs typeface="Arial" panose="020B0604020202020204" pitchFamily="34" charset="0"/>
              </a:rPr>
              <a:t>a single region of The Gambia </a:t>
            </a:r>
            <a:r>
              <a:rPr lang="en-GB" altLang="en-US" sz="1400" dirty="0" smtClean="0">
                <a:cs typeface="Arial" panose="020B0604020202020204" pitchFamily="34" charset="0"/>
              </a:rPr>
              <a:t>so that </a:t>
            </a:r>
            <a:r>
              <a:rPr lang="en-GB" altLang="en-US" sz="1400" dirty="0">
                <a:cs typeface="Arial" panose="020B0604020202020204" pitchFamily="34" charset="0"/>
              </a:rPr>
              <a:t>environmental conditions a</a:t>
            </a:r>
            <a:r>
              <a:rPr lang="en-GB" altLang="en-US" sz="1400" dirty="0" smtClean="0">
                <a:cs typeface="Arial" panose="020B0604020202020204" pitchFamily="34" charset="0"/>
              </a:rPr>
              <a:t>re </a:t>
            </a:r>
            <a:r>
              <a:rPr lang="en-GB" altLang="en-US" sz="1400" dirty="0">
                <a:cs typeface="Arial" panose="020B0604020202020204" pitchFamily="34" charset="0"/>
              </a:rPr>
              <a:t>likely to be similar in all the </a:t>
            </a:r>
            <a:r>
              <a:rPr lang="en-GB" altLang="en-US" sz="1400" dirty="0" smtClean="0">
                <a:cs typeface="Arial" panose="020B0604020202020204" pitchFamily="34" charset="0"/>
              </a:rPr>
              <a:t>villages; using a </a:t>
            </a:r>
            <a:r>
              <a:rPr lang="en-GB" altLang="en-US" sz="1400" dirty="0">
                <a:cs typeface="Arial" panose="020B0604020202020204" pitchFamily="34" charset="0"/>
              </a:rPr>
              <a:t>random process </a:t>
            </a:r>
            <a:r>
              <a:rPr lang="en-GB" altLang="en-US" sz="1400" dirty="0" smtClean="0">
                <a:cs typeface="Arial" panose="020B0604020202020204" pitchFamily="34" charset="0"/>
              </a:rPr>
              <a:t>to </a:t>
            </a:r>
            <a:r>
              <a:rPr lang="en-GB" altLang="en-US" sz="1400" dirty="0">
                <a:cs typeface="Arial" panose="020B0604020202020204" pitchFamily="34" charset="0"/>
              </a:rPr>
              <a:t>select which villages became the experimental </a:t>
            </a:r>
            <a:r>
              <a:rPr lang="en-GB" altLang="en-US" sz="1400" dirty="0" smtClean="0">
                <a:cs typeface="Arial" panose="020B0604020202020204" pitchFamily="34" charset="0"/>
              </a:rPr>
              <a:t>villages; testing for pneumococcal bacteria at </a:t>
            </a:r>
            <a:r>
              <a:rPr lang="en-GB" altLang="en-US" sz="1400" dirty="0">
                <a:cs typeface="Arial" panose="020B0604020202020204" pitchFamily="34" charset="0"/>
              </a:rPr>
              <a:t>several intervals so that patterns in the data could be </a:t>
            </a:r>
            <a:r>
              <a:rPr lang="en-GB" altLang="en-US" sz="1400" dirty="0" smtClean="0">
                <a:cs typeface="Arial" panose="020B0604020202020204" pitchFamily="34" charset="0"/>
              </a:rPr>
              <a:t>detected; and testing similar-sized </a:t>
            </a:r>
            <a:r>
              <a:rPr lang="en-GB" altLang="en-US" sz="1400" dirty="0">
                <a:cs typeface="Arial" panose="020B0604020202020204" pitchFamily="34" charset="0"/>
              </a:rPr>
              <a:t>sample groups </a:t>
            </a:r>
            <a:r>
              <a:rPr lang="en-GB" altLang="en-US" sz="1400" dirty="0" smtClean="0">
                <a:cs typeface="Arial" panose="020B0604020202020204" pitchFamily="34" charset="0"/>
              </a:rPr>
              <a:t>on each </a:t>
            </a:r>
            <a:r>
              <a:rPr lang="en-GB" altLang="en-US" sz="1400" dirty="0">
                <a:cs typeface="Arial" panose="020B0604020202020204" pitchFamily="34" charset="0"/>
              </a:rPr>
              <a:t>occasion so that there would be similar levels of variability in the results</a:t>
            </a:r>
            <a:r>
              <a:rPr lang="en-GB" altLang="en-US" sz="1400" dirty="0" smtClean="0">
                <a:cs typeface="Arial" panose="020B0604020202020204" pitchFamily="34" charset="0"/>
              </a:rPr>
              <a:t>.</a:t>
            </a:r>
          </a:p>
          <a:p>
            <a:pPr eaLnBrk="1" hangingPunct="1"/>
            <a:endParaRPr lang="en-GB" altLang="en-US" sz="1400" dirty="0">
              <a:cs typeface="Arial" panose="020B0604020202020204" pitchFamily="34" charset="0"/>
            </a:endParaRPr>
          </a:p>
          <a:p>
            <a:pPr eaLnBrk="1" hangingPunct="1"/>
            <a:r>
              <a:rPr lang="en-GB" altLang="en-US" sz="1400" b="1" dirty="0">
                <a:solidFill>
                  <a:srgbClr val="39388B"/>
                </a:solidFill>
                <a:latin typeface="Verdana" panose="020B0604030504040204" pitchFamily="34" charset="0"/>
              </a:rPr>
              <a:t>Big Research </a:t>
            </a:r>
            <a:r>
              <a:rPr lang="en-GB" altLang="en-US" sz="1400" b="1" dirty="0" smtClean="0">
                <a:solidFill>
                  <a:srgbClr val="39388B"/>
                </a:solidFill>
                <a:latin typeface="Verdana" panose="020B0604030504040204" pitchFamily="34" charset="0"/>
              </a:rPr>
              <a:t>Question</a:t>
            </a:r>
          </a:p>
          <a:p>
            <a:pPr eaLnBrk="1" hangingPunct="1"/>
            <a:r>
              <a:rPr lang="en-GB" altLang="en-US" sz="1400" dirty="0" smtClean="0">
                <a:cs typeface="Arial" panose="020B0604020202020204" pitchFamily="34" charset="0"/>
              </a:rPr>
              <a:t>It would help students to go through the answers to the questions (including background information) before they attempt the Big Research Question.</a:t>
            </a:r>
          </a:p>
          <a:p>
            <a:pPr eaLnBrk="1" hangingPunct="1"/>
            <a:r>
              <a:rPr lang="en-GB" altLang="en-US" sz="1400" dirty="0" smtClean="0">
                <a:cs typeface="Arial" panose="020B0604020202020204" pitchFamily="34" charset="0"/>
              </a:rPr>
              <a:t>Students should use their answers to the previous questions to write a clear description of the how the trial could be designed. They should include details on the selection of villages, organisation of the control and experimental groups, whether all infants receive the vaccine, and testing for bacteria following the vaccination programme. Students should also give reasons for their decisions.</a:t>
            </a:r>
            <a:endParaRPr lang="en-GB" altLang="en-US" sz="1400" dirty="0">
              <a:cs typeface="Arial" panose="020B0604020202020204" pitchFamily="34" charset="0"/>
            </a:endParaRPr>
          </a:p>
        </p:txBody>
      </p:sp>
      <p:pic>
        <p:nvPicPr>
          <p:cNvPr id="24578"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6413" y="100013"/>
            <a:ext cx="1536700"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85674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extBox 2"/>
          <p:cNvSpPr txBox="1">
            <a:spLocks noChangeArrowheads="1"/>
          </p:cNvSpPr>
          <p:nvPr/>
        </p:nvSpPr>
        <p:spPr bwMode="auto">
          <a:xfrm>
            <a:off x="265113" y="406400"/>
            <a:ext cx="8670925" cy="6448425"/>
          </a:xfrm>
          <a:prstGeom prst="rect">
            <a:avLst/>
          </a:prstGeom>
          <a:noFill/>
          <a:ln w="9525">
            <a:solidFill>
              <a:srgbClr val="39388B"/>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Teacher </a:t>
            </a:r>
            <a:r>
              <a:rPr lang="en-GB" altLang="en-US" sz="1600" b="1" dirty="0" smtClean="0">
                <a:solidFill>
                  <a:srgbClr val="39388B"/>
                </a:solidFill>
                <a:latin typeface="Verdana" panose="020B0604030504040204" pitchFamily="34" charset="0"/>
              </a:rPr>
              <a:t>guidance and answers to </a:t>
            </a:r>
            <a:r>
              <a:rPr lang="en-GB" altLang="en-US" sz="1600" b="1" dirty="0">
                <a:solidFill>
                  <a:srgbClr val="39388B"/>
                </a:solidFill>
                <a:latin typeface="Verdana" panose="020B0604030504040204" pitchFamily="34" charset="0"/>
              </a:rPr>
              <a:t>SS2a </a:t>
            </a:r>
            <a:r>
              <a:rPr lang="en-GB" altLang="en-US" sz="1600" b="1" dirty="0" smtClean="0">
                <a:solidFill>
                  <a:srgbClr val="39388B"/>
                </a:solidFill>
                <a:latin typeface="Verdana" panose="020B0604030504040204" pitchFamily="34" charset="0"/>
              </a:rPr>
              <a:t>questions</a:t>
            </a:r>
          </a:p>
          <a:p>
            <a:pPr eaLnBrk="1" hangingPunct="1">
              <a:buFont typeface="Calibri Light" panose="020F0302020204030204" pitchFamily="34" charset="0"/>
              <a:buAutoNum type="arabicPeriod"/>
            </a:pPr>
            <a:r>
              <a:rPr lang="en-GB" altLang="en-US" sz="1400" dirty="0" smtClean="0"/>
              <a:t> The numbers of people testing positive for this strain of pneumococcus declined over the course of the study, in both groups of villages and in both age groups.</a:t>
            </a:r>
          </a:p>
          <a:p>
            <a:pPr eaLnBrk="1" hangingPunct="1">
              <a:buFont typeface="Calibri Light" panose="020F0302020204030204" pitchFamily="34" charset="0"/>
              <a:buAutoNum type="arabicPeriod"/>
            </a:pPr>
            <a:r>
              <a:rPr lang="en-GB" altLang="en-US" sz="1400" dirty="0" smtClean="0"/>
              <a:t> Children in the vaccinated villages showed a big decrease in the numbers testing positive in the first six months and continued to show a slower decrease over the remaining months of the study.  Adults also showed a big decrease in the first six months although there were fewer adults testing positive at the start of the study. After 22 months the numbers of adults testing positive had fallen to zero.</a:t>
            </a:r>
          </a:p>
          <a:p>
            <a:pPr eaLnBrk="1" hangingPunct="1">
              <a:buFont typeface="Calibri Light" panose="020F0302020204030204" pitchFamily="34" charset="0"/>
              <a:buAutoNum type="arabicPeriod"/>
            </a:pPr>
            <a:r>
              <a:rPr lang="en-GB" altLang="en-US" sz="1400" dirty="0" smtClean="0"/>
              <a:t> Children in the control group showed a big decrease in the numbers testing positive after six months but then the numbers stayed constant for the rest of the study. Adults in the control group also showed a big decrease in positive tests after six months, and again the numbers then remained constant or showed a small increase.</a:t>
            </a:r>
          </a:p>
          <a:p>
            <a:pPr eaLnBrk="1" hangingPunct="1">
              <a:buFont typeface="Calibri Light" panose="020F0302020204030204" pitchFamily="34" charset="0"/>
              <a:buAutoNum type="arabicPeriod"/>
            </a:pPr>
            <a:r>
              <a:rPr lang="en-GB" altLang="en-US" sz="1400" dirty="0" smtClean="0"/>
              <a:t> In both the control and experimental villages the prevalence of pneumococcus  was higher before the study began than in the months (6, 12, 22) following it. In the first six months after vaccination there was a large decrease in numbers testing positive. After six months there was little change in numbers testing positive in the control village and only a very small change in the experimental village. </a:t>
            </a:r>
          </a:p>
          <a:p>
            <a:pPr eaLnBrk="1" hangingPunct="1">
              <a:buFont typeface="Calibri Light" panose="020F0302020204030204" pitchFamily="34" charset="0"/>
              <a:buAutoNum type="arabicPeriod"/>
            </a:pPr>
            <a:r>
              <a:rPr lang="en-GB" altLang="en-US" sz="1400" dirty="0" smtClean="0"/>
              <a:t> In vaccinated villages, the fall in percentage of  children testing positive was due to the direct effect of the vaccine increasing immunity to pneumococcus. In the control communities, the numbers of children and adults testing positive for pneumococcus went down even though these people had not been vaccinated with PCV-7. This is attributed to the ‘</a:t>
            </a:r>
            <a:r>
              <a:rPr lang="en-GB" altLang="ja-JP" sz="1400" b="1" dirty="0" smtClean="0"/>
              <a:t>herd effect</a:t>
            </a:r>
            <a:r>
              <a:rPr lang="en-GB" altLang="en-US" sz="1400" dirty="0" smtClean="0"/>
              <a:t>’</a:t>
            </a:r>
            <a:r>
              <a:rPr lang="en-GB" altLang="ja-JP" sz="1400" dirty="0" smtClean="0"/>
              <a:t> or indirect effect of the vaccine. Infants in the control villages had received vaccinations of PCV-7. They were resistant to being infected and blocked transmission of the bacteria to other people, so fewer adults and children tested positive than at the start of the study. This </a:t>
            </a:r>
            <a:r>
              <a:rPr lang="en-GB" altLang="en-US" sz="1400" dirty="0" smtClean="0"/>
              <a:t>‘</a:t>
            </a:r>
            <a:r>
              <a:rPr lang="en-GB" altLang="ja-JP" sz="1400" dirty="0" smtClean="0"/>
              <a:t>herd effect</a:t>
            </a:r>
            <a:r>
              <a:rPr lang="en-GB" altLang="en-US" sz="1400" dirty="0" smtClean="0"/>
              <a:t>’</a:t>
            </a:r>
            <a:r>
              <a:rPr lang="en-GB" altLang="ja-JP" sz="1400" dirty="0" smtClean="0"/>
              <a:t> means that to protect a whole community against an infection, it may only be necessary to vaccinate those responsible for transmitting the infection to the community (usually young children). In this study the herd effect is quite strong because the differences in the two sets of results are not big.</a:t>
            </a:r>
          </a:p>
          <a:p>
            <a:pPr eaLnBrk="1" hangingPunct="1">
              <a:buFont typeface="Calibri Light" panose="020F0302020204030204" pitchFamily="34" charset="0"/>
              <a:buAutoNum type="arabicPeriod"/>
            </a:pPr>
            <a:r>
              <a:rPr lang="en-GB" altLang="en-US" sz="1400" dirty="0" smtClean="0"/>
              <a:t> In both groups of villages, more children tested positive for pneumococcus than adults. The immune system contains white blood cells that retain copies of most of the types of antibody that have been produced in the life of the individual. If an infection occurs a second time this means that antibodies of the correct configuration can be quickly produced in large numbers so that the second infection can be reduced in severity. Throughout childhood people are exposed to many different strains of pneumococcus and will build up immunity, and therefore </a:t>
            </a:r>
            <a:r>
              <a:rPr lang="en-GB" altLang="en-US" sz="1400" dirty="0"/>
              <a:t>will be less likely to test </a:t>
            </a:r>
            <a:r>
              <a:rPr lang="en-GB" altLang="en-US" sz="1400" dirty="0" smtClean="0"/>
              <a:t>positive for these strains of pneumococcus as adults.</a:t>
            </a:r>
            <a:endParaRPr lang="en-GB" altLang="en-US" sz="1400" dirty="0"/>
          </a:p>
        </p:txBody>
      </p:sp>
      <p:pic>
        <p:nvPicPr>
          <p:cNvPr id="28674"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69113" y="109538"/>
            <a:ext cx="152400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Box 2"/>
          <p:cNvSpPr txBox="1">
            <a:spLocks noChangeArrowheads="1"/>
          </p:cNvSpPr>
          <p:nvPr/>
        </p:nvSpPr>
        <p:spPr bwMode="auto">
          <a:xfrm>
            <a:off x="265113" y="447675"/>
            <a:ext cx="8670925" cy="5800725"/>
          </a:xfrm>
          <a:prstGeom prst="rect">
            <a:avLst/>
          </a:prstGeom>
          <a:noFill/>
          <a:ln w="9525">
            <a:solidFill>
              <a:srgbClr val="39388B"/>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spcAft>
                <a:spcPts val="600"/>
              </a:spcAft>
            </a:pPr>
            <a:r>
              <a:rPr lang="en-GB" altLang="en-US" sz="1600" b="1" dirty="0">
                <a:solidFill>
                  <a:srgbClr val="39388B"/>
                </a:solidFill>
                <a:latin typeface="Verdana" panose="020B0604030504040204" pitchFamily="34" charset="0"/>
              </a:rPr>
              <a:t>Teacher </a:t>
            </a:r>
            <a:r>
              <a:rPr lang="en-GB" altLang="en-US" sz="1600" b="1" dirty="0" smtClean="0">
                <a:solidFill>
                  <a:srgbClr val="39388B"/>
                </a:solidFill>
                <a:latin typeface="Verdana" panose="020B0604030504040204" pitchFamily="34" charset="0"/>
              </a:rPr>
              <a:t>guidance and answers to </a:t>
            </a:r>
            <a:r>
              <a:rPr lang="en-GB" altLang="en-US" sz="1600" b="1" dirty="0">
                <a:solidFill>
                  <a:srgbClr val="39388B"/>
                </a:solidFill>
                <a:latin typeface="Verdana" panose="020B0604030504040204" pitchFamily="34" charset="0"/>
              </a:rPr>
              <a:t>SS2b questions</a:t>
            </a:r>
          </a:p>
          <a:p>
            <a:pPr eaLnBrk="1" hangingPunct="1">
              <a:buFont typeface="Calibri Light" panose="020F0302020204030204" pitchFamily="34" charset="0"/>
              <a:buAutoNum type="arabicPeriod"/>
            </a:pPr>
            <a:r>
              <a:rPr lang="en-GB" altLang="en-US" sz="1400" dirty="0" smtClean="0"/>
              <a:t> The </a:t>
            </a:r>
            <a:r>
              <a:rPr lang="en-GB" altLang="en-US" sz="1400" dirty="0"/>
              <a:t>percentage </a:t>
            </a:r>
            <a:r>
              <a:rPr lang="en-GB" altLang="en-US" sz="1400" dirty="0" smtClean="0"/>
              <a:t>of children </a:t>
            </a:r>
            <a:r>
              <a:rPr lang="en-GB" altLang="en-US" sz="1400" dirty="0"/>
              <a:t>testing positive for other strains of pneumococcus stayed roughly constant over the duration of the study. There is variability in the data, with the lowest numbers reported at 12 months. Adults testing positive for other strains fell slightly in the first six months of the programme and then stayed constant. There was little difference in the results between people in the experimental and control groups.</a:t>
            </a:r>
            <a:br>
              <a:rPr lang="en-GB" altLang="en-US" sz="1400" dirty="0"/>
            </a:br>
            <a:r>
              <a:rPr lang="en-GB" altLang="en-US" sz="1400" dirty="0"/>
              <a:t>Reducing the occurrence of the targeted bacterium can lead to infections by other bacteria. There is no evidence that this occurred, although it was reported to be a consequence of the original PCV-7 trials in the United States.</a:t>
            </a:r>
          </a:p>
          <a:p>
            <a:pPr eaLnBrk="1" hangingPunct="1">
              <a:buFont typeface="Calibri Light" panose="020F0302020204030204" pitchFamily="34" charset="0"/>
              <a:buAutoNum type="arabicPeriod"/>
            </a:pPr>
            <a:r>
              <a:rPr lang="en-GB" altLang="en-US" sz="1400" dirty="0" smtClean="0"/>
              <a:t> It </a:t>
            </a:r>
            <a:r>
              <a:rPr lang="en-GB" altLang="en-US" sz="1400" dirty="0"/>
              <a:t>is difficult to know whether there was a slight trend of more people testing positive after 22 months or whether the numbers at 12 months were unusually low. Further test data (after 36 months) is needed to see a general pattern. This data was collected in this research, but not published in the research paper.</a:t>
            </a:r>
            <a:br>
              <a:rPr lang="en-GB" altLang="en-US" sz="1400" dirty="0"/>
            </a:br>
            <a:r>
              <a:rPr lang="en-GB" altLang="en-US" sz="1400" dirty="0"/>
              <a:t>The original research plan was to test at 6, 12 and 24 months. A different medical research project was introduced in the region that would have compromised the data, and so the final testing session was brought forward </a:t>
            </a:r>
            <a:r>
              <a:rPr lang="en-GB" altLang="en-US" sz="1400" dirty="0" smtClean="0"/>
              <a:t>by two months to </a:t>
            </a:r>
            <a:r>
              <a:rPr lang="en-GB" altLang="en-US" sz="1400" dirty="0"/>
              <a:t>avoid </a:t>
            </a:r>
            <a:r>
              <a:rPr lang="en-GB" altLang="en-US" sz="1400" dirty="0" smtClean="0"/>
              <a:t>overlaps (and the start of the rainy season). </a:t>
            </a:r>
            <a:r>
              <a:rPr lang="en-GB" altLang="en-US" sz="1400" dirty="0"/>
              <a:t>You may wish to discuss with the class the challenges of carrying out investigations in the field compared with the laboratory. Anna’s view is that it is very important to have close communication and collaboration between investigators and policy makers, </a:t>
            </a:r>
            <a:r>
              <a:rPr lang="en-GB" altLang="en-US" sz="1400" dirty="0" smtClean="0"/>
              <a:t>because an </a:t>
            </a:r>
            <a:r>
              <a:rPr lang="en-GB" altLang="en-US" sz="1400" dirty="0"/>
              <a:t>intervention introduced in the country can spoil </a:t>
            </a:r>
            <a:r>
              <a:rPr lang="en-GB" altLang="en-US" sz="1400" dirty="0" smtClean="0"/>
              <a:t>studies, </a:t>
            </a:r>
            <a:r>
              <a:rPr lang="en-GB" altLang="en-US" sz="1400" dirty="0"/>
              <a:t>but at the same time is necessary for the health of the </a:t>
            </a:r>
            <a:r>
              <a:rPr lang="en-GB" altLang="en-US" sz="1400" dirty="0" smtClean="0"/>
              <a:t>country.</a:t>
            </a:r>
            <a:endParaRPr lang="en-GB" altLang="en-US" sz="1400" dirty="0"/>
          </a:p>
          <a:p>
            <a:pPr eaLnBrk="1" hangingPunct="1">
              <a:buFont typeface="Calibri Light" panose="020F0302020204030204" pitchFamily="34" charset="0"/>
              <a:buAutoNum type="arabicPeriod"/>
            </a:pPr>
            <a:r>
              <a:rPr lang="en-GB" altLang="en-US" sz="1400" dirty="0" smtClean="0"/>
              <a:t> The </a:t>
            </a:r>
            <a:r>
              <a:rPr lang="en-GB" altLang="en-US" sz="1400" dirty="0"/>
              <a:t>evidence collected here suggests:</a:t>
            </a:r>
            <a:br>
              <a:rPr lang="en-GB" altLang="en-US" sz="1400" dirty="0"/>
            </a:br>
            <a:r>
              <a:rPr lang="en-GB" altLang="en-US" sz="1400" dirty="0"/>
              <a:t>- the PCV-7 vaccine is effective in reducing the </a:t>
            </a:r>
            <a:r>
              <a:rPr lang="en-GB" altLang="en-US" sz="1400" dirty="0" smtClean="0"/>
              <a:t>number </a:t>
            </a:r>
            <a:r>
              <a:rPr lang="en-GB" altLang="en-US" sz="1400" dirty="0"/>
              <a:t>of people carrying pneumococcus </a:t>
            </a:r>
            <a:r>
              <a:rPr lang="en-GB" altLang="en-US" sz="1400" dirty="0" smtClean="0"/>
              <a:t>bacteria</a:t>
            </a:r>
            <a:br>
              <a:rPr lang="en-GB" altLang="en-US" sz="1400" dirty="0" smtClean="0"/>
            </a:br>
            <a:r>
              <a:rPr lang="en-GB" altLang="en-US" sz="1400" dirty="0" smtClean="0"/>
              <a:t>- </a:t>
            </a:r>
            <a:r>
              <a:rPr lang="en-GB" altLang="en-US" sz="1400" dirty="0"/>
              <a:t>by vaccinating only infants it is possible to reduce the </a:t>
            </a:r>
            <a:r>
              <a:rPr lang="en-GB" altLang="en-US" sz="1400" dirty="0" smtClean="0"/>
              <a:t>number </a:t>
            </a:r>
            <a:r>
              <a:rPr lang="en-GB" altLang="en-US" sz="1400" dirty="0"/>
              <a:t>of people carrying pneumococcus throughout the entire </a:t>
            </a:r>
            <a:r>
              <a:rPr lang="en-GB" altLang="en-US" sz="1400" dirty="0" smtClean="0"/>
              <a:t>community</a:t>
            </a:r>
            <a:r>
              <a:rPr lang="en-GB" altLang="en-US" sz="1400" dirty="0"/>
              <a:t/>
            </a:r>
            <a:br>
              <a:rPr lang="en-GB" altLang="en-US" sz="1400" dirty="0"/>
            </a:br>
            <a:r>
              <a:rPr lang="en-GB" altLang="en-US" sz="1400" dirty="0"/>
              <a:t>- vaccinating with PCV-7 does not appear to increase risk of infection by other strains of pneumococcus </a:t>
            </a:r>
            <a:br>
              <a:rPr lang="en-GB" altLang="en-US" sz="1400" dirty="0"/>
            </a:br>
            <a:r>
              <a:rPr lang="en-GB" altLang="en-US" sz="1400" dirty="0"/>
              <a:t>- vaccination of the individual has </a:t>
            </a:r>
            <a:r>
              <a:rPr lang="en-GB" altLang="en-US" sz="1400" dirty="0" smtClean="0"/>
              <a:t>community-wide </a:t>
            </a:r>
            <a:r>
              <a:rPr lang="en-GB" altLang="en-US" sz="1400" dirty="0"/>
              <a:t>consequences. This herd effect applies to </a:t>
            </a:r>
            <a:r>
              <a:rPr lang="en-GB" altLang="en-US" sz="1400" dirty="0" smtClean="0"/>
              <a:t>the United Kingdom </a:t>
            </a:r>
            <a:r>
              <a:rPr lang="en-GB" altLang="en-US" sz="1400" dirty="0"/>
              <a:t>as well. We </a:t>
            </a:r>
            <a:r>
              <a:rPr lang="en-GB" altLang="en-US" sz="1400" dirty="0" smtClean="0"/>
              <a:t>can be </a:t>
            </a:r>
            <a:r>
              <a:rPr lang="en-GB" altLang="en-US" sz="1400" dirty="0"/>
              <a:t>protected from diseases like measles or meningococcus even if we are not vaccinated, because our friends would be vaccinated and would not therefore transmit the infection towards us. However, if most of the population decides not to get vaccinated against a specific disease, there will be so many individuals at risk, that a disease eliminated from our country could be re-introduced.</a:t>
            </a:r>
          </a:p>
        </p:txBody>
      </p:sp>
      <p:pic>
        <p:nvPicPr>
          <p:cNvPr id="30722"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69113" y="109538"/>
            <a:ext cx="1524000" cy="32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5"/>
          <p:cNvSpPr txBox="1">
            <a:spLocks noChangeArrowheads="1"/>
          </p:cNvSpPr>
          <p:nvPr/>
        </p:nvSpPr>
        <p:spPr bwMode="auto">
          <a:xfrm>
            <a:off x="0" y="354013"/>
            <a:ext cx="9144000" cy="460375"/>
          </a:xfrm>
          <a:prstGeom prst="rect">
            <a:avLst/>
          </a:prstGeom>
          <a:solidFill>
            <a:srgbClr val="39388B"/>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b="1" dirty="0">
                <a:solidFill>
                  <a:schemeClr val="bg1"/>
                </a:solidFill>
                <a:latin typeface="Verdana" panose="020B0604030504040204" pitchFamily="34" charset="0"/>
              </a:rPr>
              <a:t>Useful </a:t>
            </a:r>
            <a:r>
              <a:rPr lang="en-GB" altLang="en-US" b="1" dirty="0" smtClean="0">
                <a:solidFill>
                  <a:schemeClr val="bg1"/>
                </a:solidFill>
                <a:latin typeface="Verdana" panose="020B0604030504040204" pitchFamily="34" charset="0"/>
              </a:rPr>
              <a:t>links</a:t>
            </a:r>
            <a:endParaRPr lang="en-GB" altLang="en-US" b="1" dirty="0">
              <a:solidFill>
                <a:schemeClr val="bg1"/>
              </a:solidFill>
              <a:latin typeface="Verdana" panose="020B0604030504040204" pitchFamily="34" charset="0"/>
            </a:endParaRPr>
          </a:p>
        </p:txBody>
      </p:sp>
      <p:sp>
        <p:nvSpPr>
          <p:cNvPr id="32770" name="TextBox 2"/>
          <p:cNvSpPr txBox="1">
            <a:spLocks noChangeArrowheads="1"/>
          </p:cNvSpPr>
          <p:nvPr/>
        </p:nvSpPr>
        <p:spPr bwMode="auto">
          <a:xfrm>
            <a:off x="366713" y="1084263"/>
            <a:ext cx="8410575" cy="5078412"/>
          </a:xfrm>
          <a:prstGeom prst="rect">
            <a:avLst/>
          </a:prstGeom>
          <a:noFill/>
          <a:ln w="9525">
            <a:solidFill>
              <a:srgbClr val="39388B"/>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GB" altLang="en-US" sz="1800" b="1" dirty="0">
                <a:solidFill>
                  <a:srgbClr val="39388B"/>
                </a:solidFill>
                <a:latin typeface="Verdana" panose="020B0604030504040204" pitchFamily="34" charset="0"/>
              </a:rPr>
              <a:t>Further </a:t>
            </a:r>
            <a:r>
              <a:rPr lang="en-GB" altLang="en-US" sz="1800" b="1" dirty="0" smtClean="0">
                <a:solidFill>
                  <a:srgbClr val="39388B"/>
                </a:solidFill>
                <a:latin typeface="Verdana" panose="020B0604030504040204" pitchFamily="34" charset="0"/>
              </a:rPr>
              <a:t>information</a:t>
            </a:r>
            <a:endParaRPr lang="en-GB" altLang="en-US" sz="1800" b="1" dirty="0">
              <a:solidFill>
                <a:srgbClr val="39388B"/>
              </a:solidFill>
              <a:latin typeface="Verdana" panose="020B0604030504040204" pitchFamily="34" charset="0"/>
            </a:endParaRPr>
          </a:p>
          <a:p>
            <a:pPr eaLnBrk="1" hangingPunct="1"/>
            <a:endParaRPr lang="en-GB" altLang="en-US" sz="1800" b="1" dirty="0">
              <a:solidFill>
                <a:srgbClr val="39388B"/>
              </a:solidFill>
              <a:latin typeface="Verdana" panose="020B0604030504040204" pitchFamily="34" charset="0"/>
            </a:endParaRPr>
          </a:p>
          <a:p>
            <a:pPr eaLnBrk="1" hangingPunct="1"/>
            <a:r>
              <a:rPr lang="en-GB" altLang="en-US" sz="1800" u="sng" dirty="0">
                <a:hlinkClick r:id="rId3"/>
              </a:rPr>
              <a:t>www.mrc.gm/whole-communities-in-africa-could-be-protected-from-pneumococcus-by-immunising-young-children/</a:t>
            </a:r>
            <a:endParaRPr lang="en-GB" altLang="en-US" sz="1800" u="sng" dirty="0"/>
          </a:p>
          <a:p>
            <a:pPr eaLnBrk="1" hangingPunct="1"/>
            <a:r>
              <a:rPr lang="en-GB" altLang="en-US" sz="1800" dirty="0"/>
              <a:t>Whole communities in Africa could be protected from pneumococcus by immunising young </a:t>
            </a:r>
            <a:r>
              <a:rPr lang="en-GB" altLang="en-US" sz="1800" dirty="0" smtClean="0"/>
              <a:t>children.</a:t>
            </a:r>
            <a:endParaRPr lang="en-GB" altLang="en-US" sz="1800" dirty="0"/>
          </a:p>
          <a:p>
            <a:pPr eaLnBrk="1" hangingPunct="1"/>
            <a:endParaRPr lang="en-GB" altLang="en-US" sz="1800" b="1" dirty="0">
              <a:solidFill>
                <a:srgbClr val="39388B"/>
              </a:solidFill>
              <a:latin typeface="Verdana" panose="020B0604030504040204" pitchFamily="34" charset="0"/>
            </a:endParaRPr>
          </a:p>
          <a:p>
            <a:pPr eaLnBrk="1" hangingPunct="1"/>
            <a:r>
              <a:rPr lang="en-GB" altLang="en-US" sz="1800" b="1" dirty="0">
                <a:solidFill>
                  <a:srgbClr val="39388B"/>
                </a:solidFill>
                <a:latin typeface="Verdana" panose="020B0604030504040204" pitchFamily="34" charset="0"/>
              </a:rPr>
              <a:t>Other resources from MRC…</a:t>
            </a:r>
          </a:p>
          <a:p>
            <a:pPr eaLnBrk="1" hangingPunct="1"/>
            <a:endParaRPr lang="en-GB" altLang="en-US" sz="1800" b="1" dirty="0">
              <a:solidFill>
                <a:srgbClr val="39388B"/>
              </a:solidFill>
              <a:latin typeface="Verdana" panose="020B0604030504040204" pitchFamily="34" charset="0"/>
              <a:hlinkClick r:id="rId4"/>
            </a:endParaRPr>
          </a:p>
          <a:p>
            <a:pPr eaLnBrk="1" hangingPunct="1"/>
            <a:r>
              <a:rPr lang="en-GB" altLang="en-US" sz="1800" u="sng" dirty="0">
                <a:hlinkClick r:id="rId5"/>
              </a:rPr>
              <a:t>MRC Insight Blog</a:t>
            </a:r>
            <a:r>
              <a:rPr lang="en-GB" altLang="en-US" sz="1800" dirty="0"/>
              <a:t>  </a:t>
            </a:r>
          </a:p>
          <a:p>
            <a:pPr eaLnBrk="1" hangingPunct="1"/>
            <a:r>
              <a:rPr lang="en-GB" altLang="en-US" sz="1800" dirty="0"/>
              <a:t>A wealth of short articles highlighting contemporary medical research.</a:t>
            </a:r>
          </a:p>
          <a:p>
            <a:pPr eaLnBrk="1" hangingPunct="1"/>
            <a:endParaRPr lang="en-GB" altLang="en-US" sz="1800" u="sng" dirty="0">
              <a:hlinkClick r:id="rId6"/>
            </a:endParaRPr>
          </a:p>
          <a:p>
            <a:pPr eaLnBrk="1" hangingPunct="1"/>
            <a:r>
              <a:rPr lang="en-GB" altLang="en-US" sz="1800" u="sng" dirty="0">
                <a:hlinkClick r:id="rId6"/>
              </a:rPr>
              <a:t>www2.mrc-lmb.cam.ac.uk/microscopes4schools/resources.php</a:t>
            </a:r>
            <a:endParaRPr lang="en-GB" altLang="en-US" sz="1800" u="sng" dirty="0"/>
          </a:p>
          <a:p>
            <a:pPr eaLnBrk="1" hangingPunct="1"/>
            <a:r>
              <a:rPr lang="en-GB" altLang="en-US" sz="1800" dirty="0"/>
              <a:t>Microscopes for schools </a:t>
            </a:r>
            <a:endParaRPr lang="en-GB" altLang="en-US" sz="1800" u="sng" dirty="0"/>
          </a:p>
          <a:p>
            <a:pPr eaLnBrk="1" hangingPunct="1"/>
            <a:endParaRPr lang="en-GB" altLang="en-US" sz="1800" dirty="0"/>
          </a:p>
          <a:p>
            <a:pPr eaLnBrk="1" hangingPunct="1"/>
            <a:r>
              <a:rPr lang="en-GB" altLang="en-US" sz="1800" u="sng" dirty="0">
                <a:hlinkClick r:id="rId7"/>
              </a:rPr>
              <a:t>www.insight.mrc.ac.uk/2015/01/15/stem-cells-in-the-classroom/</a:t>
            </a:r>
            <a:endParaRPr lang="en-GB" altLang="en-US" sz="1800" dirty="0"/>
          </a:p>
          <a:p>
            <a:pPr eaLnBrk="1" hangingPunct="1"/>
            <a:r>
              <a:rPr lang="en-GB" altLang="en-US" sz="1800" dirty="0"/>
              <a:t>Stem cells in the classroom </a:t>
            </a:r>
          </a:p>
          <a:p>
            <a:pPr eaLnBrk="1" hangingPunct="1"/>
            <a:endParaRPr lang="en-GB" altLang="en-US" sz="1800"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1405</TotalTime>
  <Words>2242</Words>
  <Application>Microsoft Macintosh PowerPoint</Application>
  <PresentationFormat>On-screen Show (4:3)</PresentationFormat>
  <Paragraphs>119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 Harden</dc:creator>
  <cp:lastModifiedBy>Donna Evans</cp:lastModifiedBy>
  <cp:revision>107</cp:revision>
  <cp:lastPrinted>2016-03-21T11:54:12Z</cp:lastPrinted>
  <dcterms:created xsi:type="dcterms:W3CDTF">2015-09-23T09:29:13Z</dcterms:created>
  <dcterms:modified xsi:type="dcterms:W3CDTF">2016-03-29T10:27:27Z</dcterms:modified>
</cp:coreProperties>
</file>