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9" r:id="rId2"/>
    <p:sldId id="282" r:id="rId3"/>
    <p:sldId id="278" r:id="rId4"/>
    <p:sldId id="276" r:id="rId5"/>
    <p:sldId id="286" r:id="rId6"/>
    <p:sldId id="285" r:id="rId7"/>
    <p:sldId id="284" r:id="rId8"/>
  </p:sldIdLst>
  <p:sldSz cx="9144000" cy="6858000" type="screen4x3"/>
  <p:notesSz cx="6864350"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Lamb" initials="AL"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9388B"/>
    <a:srgbClr val="00A8E8"/>
    <a:srgbClr val="86BD2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948" autoAdjust="0"/>
  </p:normalViewPr>
  <p:slideViewPr>
    <p:cSldViewPr snapToGrid="0">
      <p:cViewPr>
        <p:scale>
          <a:sx n="103" d="100"/>
          <a:sy n="103" d="100"/>
        </p:scale>
        <p:origin x="-1860"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501640"/>
          </a:xfrm>
          <a:prstGeom prst="rect">
            <a:avLst/>
          </a:prstGeom>
        </p:spPr>
        <p:txBody>
          <a:bodyPr vert="horz" lIns="96350" tIns="48175" rIns="96350" bIns="48175" rtlCol="0"/>
          <a:lstStyle>
            <a:lvl1pPr algn="l">
              <a:defRPr sz="1300"/>
            </a:lvl1pPr>
          </a:lstStyle>
          <a:p>
            <a:endParaRPr lang="en-GB" dirty="0"/>
          </a:p>
        </p:txBody>
      </p:sp>
      <p:sp>
        <p:nvSpPr>
          <p:cNvPr id="3" name="Date Placeholder 2"/>
          <p:cNvSpPr>
            <a:spLocks noGrp="1"/>
          </p:cNvSpPr>
          <p:nvPr>
            <p:ph type="dt" idx="1"/>
          </p:nvPr>
        </p:nvSpPr>
        <p:spPr>
          <a:xfrm>
            <a:off x="3888210" y="0"/>
            <a:ext cx="2974552" cy="501640"/>
          </a:xfrm>
          <a:prstGeom prst="rect">
            <a:avLst/>
          </a:prstGeom>
        </p:spPr>
        <p:txBody>
          <a:bodyPr vert="horz" lIns="96350" tIns="48175" rIns="96350" bIns="48175" rtlCol="0"/>
          <a:lstStyle>
            <a:lvl1pPr algn="r">
              <a:defRPr sz="1300"/>
            </a:lvl1pPr>
          </a:lstStyle>
          <a:p>
            <a:fld id="{E876CFD8-D152-4C12-90D2-DA98B6AEA473}" type="datetimeFigureOut">
              <a:rPr lang="en-GB" smtClean="0"/>
              <a:pPr/>
              <a:t>29/02/2016</a:t>
            </a:fld>
            <a:endParaRPr lang="en-GB" dirty="0"/>
          </a:p>
        </p:txBody>
      </p:sp>
      <p:sp>
        <p:nvSpPr>
          <p:cNvPr id="4" name="Slide Image Placeholder 3"/>
          <p:cNvSpPr>
            <a:spLocks noGrp="1" noRot="1" noChangeAspect="1"/>
          </p:cNvSpPr>
          <p:nvPr>
            <p:ph type="sldImg" idx="2"/>
          </p:nvPr>
        </p:nvSpPr>
        <p:spPr>
          <a:xfrm>
            <a:off x="1182688" y="1249363"/>
            <a:ext cx="4498975" cy="3375025"/>
          </a:xfrm>
          <a:prstGeom prst="rect">
            <a:avLst/>
          </a:prstGeom>
          <a:noFill/>
          <a:ln w="12700">
            <a:solidFill>
              <a:prstClr val="black"/>
            </a:solidFill>
          </a:ln>
        </p:spPr>
        <p:txBody>
          <a:bodyPr vert="horz" lIns="96350" tIns="48175" rIns="96350" bIns="48175" rtlCol="0" anchor="ctr"/>
          <a:lstStyle/>
          <a:p>
            <a:endParaRPr lang="en-GB" dirty="0"/>
          </a:p>
        </p:txBody>
      </p:sp>
      <p:sp>
        <p:nvSpPr>
          <p:cNvPr id="5" name="Notes Placeholder 4"/>
          <p:cNvSpPr>
            <a:spLocks noGrp="1"/>
          </p:cNvSpPr>
          <p:nvPr>
            <p:ph type="body" sz="quarter" idx="3"/>
          </p:nvPr>
        </p:nvSpPr>
        <p:spPr>
          <a:xfrm>
            <a:off x="686435" y="4811574"/>
            <a:ext cx="5491480" cy="3936742"/>
          </a:xfrm>
          <a:prstGeom prst="rect">
            <a:avLst/>
          </a:prstGeom>
        </p:spPr>
        <p:txBody>
          <a:bodyPr vert="horz" lIns="96350" tIns="48175" rIns="96350" bIns="4817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6437"/>
            <a:ext cx="2974552" cy="501639"/>
          </a:xfrm>
          <a:prstGeom prst="rect">
            <a:avLst/>
          </a:prstGeom>
        </p:spPr>
        <p:txBody>
          <a:bodyPr vert="horz" lIns="96350" tIns="48175" rIns="96350" bIns="48175"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88210" y="9496437"/>
            <a:ext cx="2974552" cy="501639"/>
          </a:xfrm>
          <a:prstGeom prst="rect">
            <a:avLst/>
          </a:prstGeom>
        </p:spPr>
        <p:txBody>
          <a:bodyPr vert="horz" lIns="96350" tIns="48175" rIns="96350" bIns="48175" rtlCol="0" anchor="b"/>
          <a:lstStyle>
            <a:lvl1pPr algn="r">
              <a:defRPr sz="1300"/>
            </a:lvl1pPr>
          </a:lstStyle>
          <a:p>
            <a:fld id="{60DD4B9C-D01D-41D8-8290-273F046405DA}" type="slidenum">
              <a:rPr lang="en-GB" smtClean="0"/>
              <a:pPr/>
              <a:t>‹#›</a:t>
            </a:fld>
            <a:endParaRPr lang="en-GB" dirty="0"/>
          </a:p>
        </p:txBody>
      </p:sp>
    </p:spTree>
    <p:extLst>
      <p:ext uri="{BB962C8B-B14F-4D97-AF65-F5344CB8AC3E}">
        <p14:creationId xmlns:p14="http://schemas.microsoft.com/office/powerpoint/2010/main" xmlns="" val="64856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Taisyo, Wikimedia Commons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By </a:t>
            </a:r>
            <a:r>
              <a:rPr lang="en-GB" sz="1200" dirty="0" err="1" smtClean="0">
                <a:latin typeface="Verdana" pitchFamily="34" charset="0"/>
                <a:ea typeface="Verdana" pitchFamily="34" charset="0"/>
                <a:cs typeface="Verdana" pitchFamily="34" charset="0"/>
              </a:rPr>
              <a:t>User:Taisyo</a:t>
            </a:r>
            <a:r>
              <a:rPr lang="en-GB" sz="1200" dirty="0" smtClean="0">
                <a:latin typeface="Verdana" pitchFamily="34" charset="0"/>
                <a:ea typeface="Verdana" pitchFamily="34" charset="0"/>
                <a:cs typeface="Verdana" pitchFamily="34" charset="0"/>
              </a:rPr>
              <a:t> (ja:画像:RX8水素ロータリー車.jpg) [GFDL (http://</a:t>
            </a:r>
            <a:r>
              <a:rPr lang="en-GB" sz="1200" dirty="0" err="1" smtClean="0">
                <a:latin typeface="Verdana" pitchFamily="34" charset="0"/>
                <a:ea typeface="Verdana" pitchFamily="34" charset="0"/>
                <a:cs typeface="Verdana" pitchFamily="34" charset="0"/>
              </a:rPr>
              <a:t>www.gnu.org</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copyleft</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fdl.html</a:t>
            </a:r>
            <a:r>
              <a:rPr lang="en-GB" sz="1200" dirty="0" smtClean="0">
                <a:latin typeface="Verdana" pitchFamily="34" charset="0"/>
                <a:ea typeface="Verdana" pitchFamily="34" charset="0"/>
                <a:cs typeface="Verdana" pitchFamily="34" charset="0"/>
              </a:rPr>
              <a:t>), CC-BY-SA-3.0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/3.0/) or CC BY-SA 2.1 </a:t>
            </a:r>
            <a:r>
              <a:rPr lang="en-GB" sz="1200" dirty="0" err="1" smtClean="0">
                <a:latin typeface="Verdana" pitchFamily="34" charset="0"/>
                <a:ea typeface="Verdana" pitchFamily="34" charset="0"/>
                <a:cs typeface="Verdana" pitchFamily="34" charset="0"/>
              </a:rPr>
              <a:t>jp</a:t>
            </a:r>
            <a:r>
              <a:rPr lang="en-GB" sz="1200" dirty="0" smtClean="0">
                <a:latin typeface="Verdana" pitchFamily="34" charset="0"/>
                <a:ea typeface="Verdana" pitchFamily="34" charset="0"/>
                <a:cs typeface="Verdana" pitchFamily="34" charset="0"/>
              </a:rPr>
              <a:t>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/2.1/</a:t>
            </a:r>
            <a:r>
              <a:rPr lang="en-GB" sz="1200" dirty="0" err="1" smtClean="0">
                <a:latin typeface="Verdana" pitchFamily="34" charset="0"/>
                <a:ea typeface="Verdana" pitchFamily="34" charset="0"/>
                <a:cs typeface="Verdana" pitchFamily="34" charset="0"/>
              </a:rPr>
              <a:t>jp</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deed.en</a:t>
            </a:r>
            <a:r>
              <a:rPr lang="en-GB" sz="1200" dirty="0" smtClean="0">
                <a:latin typeface="Verdana" pitchFamily="34" charset="0"/>
                <a:ea typeface="Verdana" pitchFamily="34" charset="0"/>
                <a:cs typeface="Verdana" pitchFamily="34" charset="0"/>
              </a:rPr>
              <a:t>)], via Wikimedia Commons</a:t>
            </a:r>
          </a:p>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1</a:t>
            </a:fld>
            <a:endParaRPr lang="en-GB" dirty="0"/>
          </a:p>
        </p:txBody>
      </p:sp>
    </p:spTree>
    <p:extLst>
      <p:ext uri="{BB962C8B-B14F-4D97-AF65-F5344CB8AC3E}">
        <p14:creationId xmlns:p14="http://schemas.microsoft.com/office/powerpoint/2010/main" xmlns="" val="659895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60DD4B9C-D01D-41D8-8290-273F046405DA}" type="slidenum">
              <a:rPr lang="en-GB" smtClean="0"/>
              <a:pPr/>
              <a:t>2</a:t>
            </a:fld>
            <a:endParaRPr lang="en-GB" dirty="0"/>
          </a:p>
        </p:txBody>
      </p:sp>
    </p:spTree>
    <p:extLst>
      <p:ext uri="{BB962C8B-B14F-4D97-AF65-F5344CB8AC3E}">
        <p14:creationId xmlns:p14="http://schemas.microsoft.com/office/powerpoint/2010/main" xmlns="" val="1418946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By </a:t>
            </a:r>
            <a:r>
              <a:rPr lang="en-GB" sz="1200" dirty="0" err="1" smtClean="0">
                <a:latin typeface="Verdana" pitchFamily="34" charset="0"/>
                <a:ea typeface="Verdana" pitchFamily="34" charset="0"/>
                <a:cs typeface="Verdana" pitchFamily="34" charset="0"/>
              </a:rPr>
              <a:t>ChengH</a:t>
            </a:r>
            <a:r>
              <a:rPr lang="en-GB" sz="1200" dirty="0" smtClean="0">
                <a:latin typeface="Verdana" pitchFamily="34" charset="0"/>
                <a:ea typeface="Verdana" pitchFamily="34" charset="0"/>
                <a:cs typeface="Verdana" pitchFamily="34" charset="0"/>
              </a:rPr>
              <a:t> (Own work) [CC BY-SA 4.0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/4.0)], via Wikimedia Commons</a:t>
            </a:r>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3</a:t>
            </a:fld>
            <a:endParaRPr lang="en-GB" dirty="0"/>
          </a:p>
        </p:txBody>
      </p:sp>
    </p:spTree>
    <p:extLst>
      <p:ext uri="{BB962C8B-B14F-4D97-AF65-F5344CB8AC3E}">
        <p14:creationId xmlns:p14="http://schemas.microsoft.com/office/powerpoint/2010/main" xmlns="" val="4228927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EERE, Wikimedia Commons [https://</a:t>
            </a:r>
            <a:r>
              <a:rPr lang="en-GB" sz="1200" dirty="0" err="1" smtClean="0">
                <a:latin typeface="Verdana" pitchFamily="34" charset="0"/>
                <a:ea typeface="Verdana" pitchFamily="34" charset="0"/>
                <a:cs typeface="Verdana" pitchFamily="34" charset="0"/>
              </a:rPr>
              <a:t>www.hydrogen.energy.gov</a:t>
            </a:r>
            <a:r>
              <a:rPr lang="en-GB" sz="1200" dirty="0" smtClean="0">
                <a:latin typeface="Verdana" pitchFamily="34" charset="0"/>
                <a:ea typeface="Verdana" pitchFamily="34" charset="0"/>
                <a:cs typeface="Verdana" pitchFamily="34" charset="0"/>
              </a:rPr>
              <a:t>/permitting/</a:t>
            </a:r>
            <a:r>
              <a:rPr lang="en-GB" sz="1200" dirty="0" err="1" smtClean="0">
                <a:latin typeface="Verdana" pitchFamily="34" charset="0"/>
                <a:ea typeface="Verdana" pitchFamily="34" charset="0"/>
                <a:cs typeface="Verdana" pitchFamily="34" charset="0"/>
              </a:rPr>
              <a:t>stations_storage.cfm</a:t>
            </a:r>
            <a:r>
              <a:rPr lang="en-GB" sz="1200" dirty="0" smtClean="0">
                <a:latin typeface="Verdana" pitchFamily="34" charset="0"/>
                <a:ea typeface="Verdana" pitchFamily="34" charset="0"/>
                <a:cs typeface="Verdana" pitchFamily="34" charset="0"/>
              </a:rPr>
              <a:t>]</a:t>
            </a:r>
          </a:p>
          <a:p>
            <a:endParaRPr lang="en-GB" dirty="0" smtClean="0"/>
          </a:p>
        </p:txBody>
      </p:sp>
      <p:sp>
        <p:nvSpPr>
          <p:cNvPr id="4" name="Slide Number Placeholder 3"/>
          <p:cNvSpPr>
            <a:spLocks noGrp="1"/>
          </p:cNvSpPr>
          <p:nvPr>
            <p:ph type="sldNum" sz="quarter" idx="10"/>
          </p:nvPr>
        </p:nvSpPr>
        <p:spPr/>
        <p:txBody>
          <a:bodyPr/>
          <a:lstStyle/>
          <a:p>
            <a:fld id="{60DD4B9C-D01D-41D8-8290-273F046405DA}" type="slidenum">
              <a:rPr lang="en-GB" smtClean="0"/>
              <a:pPr/>
              <a:t>4</a:t>
            </a:fld>
            <a:endParaRPr lang="en-GB" dirty="0"/>
          </a:p>
        </p:txBody>
      </p:sp>
    </p:spTree>
    <p:extLst>
      <p:ext uri="{BB962C8B-B14F-4D97-AF65-F5344CB8AC3E}">
        <p14:creationId xmlns:p14="http://schemas.microsoft.com/office/powerpoint/2010/main" xmlns="" val="3934203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Taisyo, Wikimedia Commons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By </a:t>
            </a:r>
            <a:r>
              <a:rPr lang="en-GB" sz="1200" dirty="0" err="1" smtClean="0">
                <a:latin typeface="Verdana" pitchFamily="34" charset="0"/>
                <a:ea typeface="Verdana" pitchFamily="34" charset="0"/>
                <a:cs typeface="Verdana" pitchFamily="34" charset="0"/>
              </a:rPr>
              <a:t>User:Taisyo</a:t>
            </a:r>
            <a:r>
              <a:rPr lang="en-GB" sz="1200" dirty="0" smtClean="0">
                <a:latin typeface="Verdana" pitchFamily="34" charset="0"/>
                <a:ea typeface="Verdana" pitchFamily="34" charset="0"/>
                <a:cs typeface="Verdana" pitchFamily="34" charset="0"/>
              </a:rPr>
              <a:t> (ja:画像:RX8水素ロータリー車.jpg) [GFDL (http://</a:t>
            </a:r>
            <a:r>
              <a:rPr lang="en-GB" sz="1200" dirty="0" err="1" smtClean="0">
                <a:latin typeface="Verdana" pitchFamily="34" charset="0"/>
                <a:ea typeface="Verdana" pitchFamily="34" charset="0"/>
                <a:cs typeface="Verdana" pitchFamily="34" charset="0"/>
              </a:rPr>
              <a:t>www.gnu.org</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copyleft</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fdl.html</a:t>
            </a:r>
            <a:r>
              <a:rPr lang="en-GB" sz="1200" dirty="0" smtClean="0">
                <a:latin typeface="Verdana" pitchFamily="34" charset="0"/>
                <a:ea typeface="Verdana" pitchFamily="34" charset="0"/>
                <a:cs typeface="Verdana" pitchFamily="34" charset="0"/>
              </a:rPr>
              <a:t>), CC-BY-SA-3.0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/3.0/) or CC BY-SA 2.1 </a:t>
            </a:r>
            <a:r>
              <a:rPr lang="en-GB" sz="1200" dirty="0" err="1" smtClean="0">
                <a:latin typeface="Verdana" pitchFamily="34" charset="0"/>
                <a:ea typeface="Verdana" pitchFamily="34" charset="0"/>
                <a:cs typeface="Verdana" pitchFamily="34" charset="0"/>
              </a:rPr>
              <a:t>jp</a:t>
            </a:r>
            <a:r>
              <a:rPr lang="en-GB" sz="1200" dirty="0" smtClean="0">
                <a:latin typeface="Verdana" pitchFamily="34" charset="0"/>
                <a:ea typeface="Verdana" pitchFamily="34" charset="0"/>
                <a:cs typeface="Verdana" pitchFamily="34" charset="0"/>
              </a:rPr>
              <a:t>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/2.1/</a:t>
            </a:r>
            <a:r>
              <a:rPr lang="en-GB" sz="1200" dirty="0" err="1" smtClean="0">
                <a:latin typeface="Verdana" pitchFamily="34" charset="0"/>
                <a:ea typeface="Verdana" pitchFamily="34" charset="0"/>
                <a:cs typeface="Verdana" pitchFamily="34" charset="0"/>
              </a:rPr>
              <a:t>jp</a:t>
            </a:r>
            <a:r>
              <a:rPr lang="en-GB" sz="1200" dirty="0" smtClean="0">
                <a:latin typeface="Verdana" pitchFamily="34" charset="0"/>
                <a:ea typeface="Verdana" pitchFamily="34" charset="0"/>
                <a:cs typeface="Verdana" pitchFamily="34" charset="0"/>
              </a:rPr>
              <a:t>/</a:t>
            </a:r>
            <a:r>
              <a:rPr lang="en-GB" sz="1200" dirty="0" err="1" smtClean="0">
                <a:latin typeface="Verdana" pitchFamily="34" charset="0"/>
                <a:ea typeface="Verdana" pitchFamily="34" charset="0"/>
                <a:cs typeface="Verdana" pitchFamily="34" charset="0"/>
              </a:rPr>
              <a:t>deed.en</a:t>
            </a:r>
            <a:r>
              <a:rPr lang="en-GB" sz="1200" dirty="0" smtClean="0">
                <a:latin typeface="Verdana" pitchFamily="34" charset="0"/>
                <a:ea typeface="Verdana" pitchFamily="34" charset="0"/>
                <a:cs typeface="Verdana" pitchFamily="34" charset="0"/>
              </a:rPr>
              <a:t>)], via Wikimedia Commons</a:t>
            </a:r>
          </a:p>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5</a:t>
            </a:fld>
            <a:endParaRPr lang="en-GB" dirty="0"/>
          </a:p>
        </p:txBody>
      </p:sp>
    </p:spTree>
    <p:extLst>
      <p:ext uri="{BB962C8B-B14F-4D97-AF65-F5344CB8AC3E}">
        <p14:creationId xmlns:p14="http://schemas.microsoft.com/office/powerpoint/2010/main" xmlns="" val="3934203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6</a:t>
            </a:fld>
            <a:endParaRPr lang="en-GB" dirty="0"/>
          </a:p>
        </p:txBody>
      </p:sp>
    </p:spTree>
    <p:extLst>
      <p:ext uri="{BB962C8B-B14F-4D97-AF65-F5344CB8AC3E}">
        <p14:creationId xmlns:p14="http://schemas.microsoft.com/office/powerpoint/2010/main" xmlns="" val="423582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7</a:t>
            </a:fld>
            <a:endParaRPr lang="en-GB" dirty="0"/>
          </a:p>
        </p:txBody>
      </p:sp>
    </p:spTree>
    <p:extLst>
      <p:ext uri="{BB962C8B-B14F-4D97-AF65-F5344CB8AC3E}">
        <p14:creationId xmlns:p14="http://schemas.microsoft.com/office/powerpoint/2010/main" xmlns="" val="3733037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88242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475152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2806663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14620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1621774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3029090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187251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68741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245994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15897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29/02/2016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269264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3771C-B7C1-4DD9-AAED-AE657B88E9B1}" type="datetimeFigureOut">
              <a:rPr lang="en-GB" smtClean="0"/>
              <a:pPr/>
              <a:t>29/02/2016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B87D87-CFA8-49B4-9E92-B4CFD74EA44B}" type="slidenum">
              <a:rPr lang="en-GB" smtClean="0"/>
              <a:pPr/>
              <a:t>‹#›</a:t>
            </a:fld>
            <a:endParaRPr lang="en-GB" dirty="0"/>
          </a:p>
        </p:txBody>
      </p:sp>
    </p:spTree>
    <p:extLst>
      <p:ext uri="{BB962C8B-B14F-4D97-AF65-F5344CB8AC3E}">
        <p14:creationId xmlns:p14="http://schemas.microsoft.com/office/powerpoint/2010/main" xmlns="" val="2267699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stfc.ac.uk/news/hydrogen-breakthrough-could-be-a-game-changer-for-the-future-of-car-fuels/"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http://www.stfc.ac.uk/public-engagement/explore-our-science/" TargetMode="External"/><Relationship Id="rId3" Type="http://schemas.openxmlformats.org/officeDocument/2006/relationships/hyperlink" Target="http://www.stfc.ac.uk/news/hydrogen-breakthrough-could-be-a-game-changer-for-the-future-of-car-fuels/" TargetMode="External"/><Relationship Id="rId7" Type="http://schemas.openxmlformats.org/officeDocument/2006/relationships/hyperlink" Target="http://www.schoolscience.co.uk/planetearth"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isis.stfc.ac.uk/news-and-events/news/2015/bill-david-wins-prestigious-royal-society-of-chemistry-award15413.html" TargetMode="External"/><Relationship Id="rId5" Type="http://schemas.openxmlformats.org/officeDocument/2006/relationships/hyperlink" Target="http://www.stfc.ac.uk/news/stfc-announces-4-new-projects-aimed-at-solving-energy-challenges/" TargetMode="External"/><Relationship Id="rId4" Type="http://schemas.openxmlformats.org/officeDocument/2006/relationships/hyperlink" Target="http://www.paneuropeannetworkspublications.com/GOV12/index.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stfc.ac.uk/index.cfm"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98998" y="6349089"/>
            <a:ext cx="2541814" cy="41848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507976" y="6306597"/>
            <a:ext cx="2244139" cy="503468"/>
          </a:xfrm>
          <a:prstGeom prst="rect">
            <a:avLst/>
          </a:prstGeom>
        </p:spPr>
      </p:pic>
      <p:sp>
        <p:nvSpPr>
          <p:cNvPr id="8" name="TextBox 7"/>
          <p:cNvSpPr txBox="1"/>
          <p:nvPr/>
        </p:nvSpPr>
        <p:spPr>
          <a:xfrm>
            <a:off x="0" y="5440547"/>
            <a:ext cx="9144000" cy="861774"/>
          </a:xfrm>
          <a:prstGeom prst="rect">
            <a:avLst/>
          </a:prstGeom>
          <a:solidFill>
            <a:srgbClr val="39388B"/>
          </a:solidFill>
          <a:ln>
            <a:noFill/>
          </a:ln>
        </p:spPr>
        <p:txBody>
          <a:bodyPr wrap="square" rtlCol="0">
            <a:spAutoFit/>
          </a:bodyPr>
          <a:lstStyle/>
          <a:p>
            <a:pPr algn="ctr"/>
            <a:r>
              <a:rPr lang="en-GB" sz="1600" dirty="0" smtClean="0">
                <a:solidFill>
                  <a:schemeClr val="bg1"/>
                </a:solidFill>
              </a:rPr>
              <a:t>This resource has been developed by the Association for Science Education for their RCUK-funded series</a:t>
            </a:r>
          </a:p>
          <a:p>
            <a:pPr algn="ctr"/>
            <a:r>
              <a:rPr lang="en-GB" dirty="0" smtClean="0">
                <a:solidFill>
                  <a:schemeClr val="bg1"/>
                </a:solidFill>
              </a:rPr>
              <a:t>‘Research focused teaching resources </a:t>
            </a:r>
            <a:r>
              <a:rPr lang="en-GB" dirty="0">
                <a:solidFill>
                  <a:schemeClr val="bg1"/>
                </a:solidFill>
              </a:rPr>
              <a:t>to inspire </a:t>
            </a:r>
            <a:r>
              <a:rPr lang="en-GB" dirty="0" smtClean="0">
                <a:solidFill>
                  <a:schemeClr val="bg1"/>
                </a:solidFill>
              </a:rPr>
              <a:t>students in STEM Careers’</a:t>
            </a:r>
            <a:endParaRPr lang="en-GB" dirty="0">
              <a:solidFill>
                <a:schemeClr val="bg1"/>
              </a:solidFill>
            </a:endParaRPr>
          </a:p>
          <a:p>
            <a:pPr algn="ctr"/>
            <a:endParaRPr lang="en-GB" sz="1600" dirty="0" smtClean="0">
              <a:solidFill>
                <a:schemeClr val="bg1"/>
              </a:solidFill>
            </a:endParaRPr>
          </a:p>
        </p:txBody>
      </p:sp>
      <p:sp>
        <p:nvSpPr>
          <p:cNvPr id="9" name="Rectangle 8"/>
          <p:cNvSpPr/>
          <p:nvPr/>
        </p:nvSpPr>
        <p:spPr>
          <a:xfrm>
            <a:off x="1219200" y="609753"/>
            <a:ext cx="6743700" cy="707886"/>
          </a:xfrm>
          <a:prstGeom prst="rect">
            <a:avLst/>
          </a:prstGeom>
        </p:spPr>
        <p:txBody>
          <a:bodyPr wrap="square">
            <a:spAutoFit/>
          </a:bodyPr>
          <a:lstStyle/>
          <a:p>
            <a:pPr algn="ctr"/>
            <a:r>
              <a:rPr lang="en-GB" sz="4000" b="1" dirty="0" smtClean="0">
                <a:solidFill>
                  <a:srgbClr val="39388B"/>
                </a:solidFill>
                <a:latin typeface="Verdana" pitchFamily="34" charset="0"/>
                <a:ea typeface="Verdana" pitchFamily="34" charset="0"/>
                <a:cs typeface="Verdana" pitchFamily="34" charset="0"/>
              </a:rPr>
              <a:t>Future Fuel</a:t>
            </a:r>
            <a:endParaRPr lang="en-GB" sz="4000" b="1" dirty="0">
              <a:solidFill>
                <a:srgbClr val="39388B"/>
              </a:solidFill>
              <a:latin typeface="Verdana" pitchFamily="34" charset="0"/>
              <a:ea typeface="Verdana" pitchFamily="34" charset="0"/>
              <a:cs typeface="Verdana" pitchFamily="34" charset="0"/>
            </a:endParaRPr>
          </a:p>
        </p:txBody>
      </p:sp>
      <p:pic>
        <p:nvPicPr>
          <p:cNvPr id="10" name="Picture 2" descr="RCUK logo"/>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804763" y="6368473"/>
            <a:ext cx="1420174" cy="399100"/>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2" descr="File:Mazda RX8 hydrogen rotary car 1.jpg"/>
          <p:cNvPicPr>
            <a:picLocks noChangeAspect="1" noChangeArrowheads="1"/>
          </p:cNvPicPr>
          <p:nvPr/>
        </p:nvPicPr>
        <p:blipFill>
          <a:blip r:embed="rId6" cstate="print"/>
          <a:srcRect/>
          <a:stretch>
            <a:fillRect/>
          </a:stretch>
        </p:blipFill>
        <p:spPr bwMode="auto">
          <a:xfrm>
            <a:off x="2338216" y="1479884"/>
            <a:ext cx="4918075" cy="3688556"/>
          </a:xfrm>
          <a:prstGeom prst="rect">
            <a:avLst/>
          </a:prstGeom>
          <a:noFill/>
        </p:spPr>
      </p:pic>
      <p:sp>
        <p:nvSpPr>
          <p:cNvPr id="12" name="TextBox 11"/>
          <p:cNvSpPr txBox="1"/>
          <p:nvPr/>
        </p:nvSpPr>
        <p:spPr>
          <a:xfrm>
            <a:off x="0" y="5134707"/>
            <a:ext cx="3226777" cy="261610"/>
          </a:xfrm>
          <a:prstGeom prst="rect">
            <a:avLst/>
          </a:prstGeom>
          <a:noFill/>
        </p:spPr>
        <p:txBody>
          <a:bodyPr wrap="square" rtlCol="0">
            <a:spAutoFit/>
          </a:bodyPr>
          <a:lstStyle/>
          <a:p>
            <a:endParaRPr lang="en-GB" sz="11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423636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0667" y="1062447"/>
            <a:ext cx="8313936" cy="5355312"/>
          </a:xfrm>
          <a:prstGeom prst="rect">
            <a:avLst/>
          </a:prstGeom>
          <a:noFill/>
        </p:spPr>
        <p:txBody>
          <a:bodyPr wrap="square" rtlCol="0">
            <a:spAutoFit/>
          </a:bodyPr>
          <a:lstStyle/>
          <a:p>
            <a:r>
              <a:rPr lang="en-GB" sz="1600" b="1" dirty="0" smtClean="0">
                <a:solidFill>
                  <a:srgbClr val="002060"/>
                </a:solidFill>
                <a:latin typeface="Verdana" pitchFamily="34" charset="0"/>
                <a:ea typeface="Verdana" pitchFamily="34" charset="0"/>
                <a:cs typeface="Verdana" pitchFamily="34" charset="0"/>
              </a:rPr>
              <a:t>Use this resource…</a:t>
            </a:r>
          </a:p>
          <a:p>
            <a:endParaRPr lang="en-GB" sz="2000" b="1" dirty="0" smtClean="0"/>
          </a:p>
          <a:p>
            <a:pPr marL="285750" indent="-285750">
              <a:buFont typeface="Wingdings" panose="05000000000000000000" pitchFamily="2" charset="2"/>
              <a:buChar char="§"/>
            </a:pPr>
            <a:r>
              <a:rPr lang="en-GB" sz="1400" dirty="0" smtClean="0"/>
              <a:t>at the start of a topic to…</a:t>
            </a:r>
          </a:p>
          <a:p>
            <a:pPr marL="742950" lvl="1" indent="-285750">
              <a:buFont typeface="Wingdings" panose="05000000000000000000" pitchFamily="2" charset="2"/>
              <a:buChar char="§"/>
            </a:pPr>
            <a:r>
              <a:rPr lang="en-GB" sz="1400" dirty="0" smtClean="0"/>
              <a:t>engage students in a real-life context relating to current research</a:t>
            </a:r>
          </a:p>
          <a:p>
            <a:pPr marL="742950" lvl="1" indent="-285750">
              <a:buFont typeface="Wingdings" panose="05000000000000000000" pitchFamily="2" charset="2"/>
              <a:buChar char="§"/>
            </a:pPr>
            <a:r>
              <a:rPr lang="en-GB" sz="1400" dirty="0" smtClean="0"/>
              <a:t>to find out what students already know </a:t>
            </a:r>
          </a:p>
          <a:p>
            <a:pPr marL="742950" lvl="1" indent="-285750">
              <a:buFont typeface="Wingdings" panose="05000000000000000000" pitchFamily="2" charset="2"/>
              <a:buChar char="§"/>
            </a:pPr>
            <a:r>
              <a:rPr lang="en-GB" sz="1400" dirty="0" smtClean="0"/>
              <a:t>consolidate existing understanding</a:t>
            </a:r>
          </a:p>
          <a:p>
            <a:pPr marL="285750" indent="-285750">
              <a:buFont typeface="Wingdings" panose="05000000000000000000" pitchFamily="2" charset="2"/>
              <a:buChar char="§"/>
            </a:pPr>
            <a:endParaRPr lang="en-GB" sz="1400" dirty="0"/>
          </a:p>
          <a:p>
            <a:pPr marL="285750" indent="-285750">
              <a:buFont typeface="Wingdings" panose="05000000000000000000" pitchFamily="2" charset="2"/>
              <a:buChar char="§"/>
            </a:pPr>
            <a:r>
              <a:rPr lang="en-GB" sz="1400" dirty="0"/>
              <a:t>a</a:t>
            </a:r>
            <a:r>
              <a:rPr lang="en-GB" sz="1400" dirty="0" smtClean="0"/>
              <a:t>t the end of a topic to…</a:t>
            </a:r>
          </a:p>
          <a:p>
            <a:pPr marL="742950" lvl="1" indent="-285750">
              <a:buFont typeface="Wingdings" panose="05000000000000000000" pitchFamily="2" charset="2"/>
              <a:buChar char="§"/>
            </a:pPr>
            <a:r>
              <a:rPr lang="en-GB" sz="1400" dirty="0"/>
              <a:t>a</a:t>
            </a:r>
            <a:r>
              <a:rPr lang="en-GB" sz="1400" dirty="0" smtClean="0"/>
              <a:t>ssess student understanding by challenging students to apply their learning to a new context</a:t>
            </a:r>
          </a:p>
          <a:p>
            <a:pPr marL="742950" lvl="1" indent="-285750">
              <a:buFont typeface="Wingdings" panose="05000000000000000000" pitchFamily="2" charset="2"/>
              <a:buChar char="§"/>
            </a:pPr>
            <a:r>
              <a:rPr lang="en-GB" sz="1400" dirty="0" smtClean="0"/>
              <a:t>to provide a contemporary example of how scientists are pushing the boundaries in understanding a subject area further</a:t>
            </a:r>
          </a:p>
          <a:p>
            <a:pPr marL="742950" lvl="1" indent="-285750">
              <a:buFont typeface="Wingdings" panose="05000000000000000000" pitchFamily="2" charset="2"/>
              <a:buChar char="§"/>
            </a:pPr>
            <a:r>
              <a:rPr lang="en-GB" sz="1400" dirty="0" smtClean="0"/>
              <a:t>add depth and challenge</a:t>
            </a:r>
          </a:p>
          <a:p>
            <a:pPr lvl="1"/>
            <a:endParaRPr lang="en-GB" sz="1400" dirty="0" smtClean="0"/>
          </a:p>
          <a:p>
            <a:pPr marL="285750" indent="-285750">
              <a:buFont typeface="Wingdings" panose="05000000000000000000" pitchFamily="2" charset="2"/>
              <a:buChar char="§"/>
            </a:pPr>
            <a:r>
              <a:rPr lang="en-GB" sz="1400" dirty="0" smtClean="0"/>
              <a:t>within a topic to…</a:t>
            </a:r>
          </a:p>
          <a:p>
            <a:pPr marL="742950" lvl="1" indent="-285750">
              <a:buFont typeface="Wingdings" panose="05000000000000000000" pitchFamily="2" charset="2"/>
              <a:buChar char="§"/>
            </a:pPr>
            <a:r>
              <a:rPr lang="en-GB" sz="1400" dirty="0" smtClean="0"/>
              <a:t>enhance students’ confidence in the analysis of data by providing the opportunity to work with data types beyond those obtained in the school laboratory</a:t>
            </a:r>
          </a:p>
          <a:p>
            <a:pPr marL="742950" lvl="1" indent="-285750">
              <a:buFont typeface="Wingdings" panose="05000000000000000000" pitchFamily="2" charset="2"/>
              <a:buChar char="§"/>
            </a:pPr>
            <a:r>
              <a:rPr lang="en-GB" sz="1400" dirty="0" smtClean="0"/>
              <a:t>assess student understanding of specific aspects of working with data (working scientifically by applying their understanding in a new context)</a:t>
            </a:r>
          </a:p>
          <a:p>
            <a:pPr marL="285750" indent="-285750">
              <a:buFont typeface="Wingdings" panose="05000000000000000000" pitchFamily="2" charset="2"/>
              <a:buChar char="§"/>
            </a:pPr>
            <a:endParaRPr lang="en-GB" sz="1400" dirty="0" smtClean="0"/>
          </a:p>
          <a:p>
            <a:pPr marL="285750" indent="-285750">
              <a:buFont typeface="Wingdings" panose="05000000000000000000" pitchFamily="2" charset="2"/>
              <a:buChar char="§"/>
            </a:pPr>
            <a:r>
              <a:rPr lang="en-GB" sz="1400" dirty="0" smtClean="0"/>
              <a:t>as an independent learning activity </a:t>
            </a:r>
          </a:p>
          <a:p>
            <a:pPr marL="285750" indent="-285750">
              <a:buFont typeface="Wingdings" panose="05000000000000000000" pitchFamily="2" charset="2"/>
              <a:buChar char="§"/>
            </a:pPr>
            <a:endParaRPr lang="en-GB" dirty="0"/>
          </a:p>
          <a:p>
            <a:pPr marL="285750" indent="-285750">
              <a:buFont typeface="Wingdings" panose="05000000000000000000" pitchFamily="2" charset="2"/>
              <a:buChar char="§"/>
            </a:pPr>
            <a:r>
              <a:rPr lang="en-GB" sz="1400" dirty="0"/>
              <a:t>t</a:t>
            </a:r>
            <a:r>
              <a:rPr lang="en-GB" sz="1400" dirty="0" smtClean="0"/>
              <a:t>o promote </a:t>
            </a:r>
            <a:r>
              <a:rPr lang="en-GB" sz="1600" b="1" dirty="0">
                <a:solidFill>
                  <a:srgbClr val="002060"/>
                </a:solidFill>
                <a:latin typeface="Verdana" pitchFamily="34" charset="0"/>
                <a:ea typeface="Verdana" pitchFamily="34" charset="0"/>
                <a:cs typeface="Verdana" pitchFamily="34" charset="0"/>
              </a:rPr>
              <a:t>careers</a:t>
            </a:r>
            <a:r>
              <a:rPr lang="en-GB" b="1" dirty="0" smtClean="0">
                <a:latin typeface="Gotham Medium" pitchFamily="50" charset="0"/>
                <a:cs typeface="Gotham Medium" pitchFamily="50" charset="0"/>
              </a:rPr>
              <a:t> </a:t>
            </a:r>
            <a:r>
              <a:rPr lang="en-GB" sz="1400" dirty="0" smtClean="0">
                <a:cs typeface="Gotham Medium" pitchFamily="50" charset="0"/>
              </a:rPr>
              <a:t>in </a:t>
            </a:r>
            <a:r>
              <a:rPr lang="en-GB" sz="1400" dirty="0" smtClean="0"/>
              <a:t>STEM and show the varied work of scientists</a:t>
            </a:r>
          </a:p>
          <a:p>
            <a:pPr marL="285750" indent="-285750">
              <a:buFont typeface="Arial" panose="020B0604020202020204" pitchFamily="34" charset="0"/>
              <a:buChar char="•"/>
            </a:pPr>
            <a:endParaRPr lang="en-GB" dirty="0"/>
          </a:p>
        </p:txBody>
      </p:sp>
      <p:sp>
        <p:nvSpPr>
          <p:cNvPr id="11" name="TextBox 10"/>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How to use this resource…</a:t>
            </a:r>
            <a:endParaRPr lang="en-GB" sz="2400" b="1"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96851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0497" y="478677"/>
            <a:ext cx="5668825" cy="600164"/>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Research insight…</a:t>
            </a:r>
          </a:p>
          <a:p>
            <a:pPr>
              <a:spcAft>
                <a:spcPts val="600"/>
              </a:spcAft>
            </a:pPr>
            <a:r>
              <a:rPr lang="en-GB" sz="1200" dirty="0" smtClean="0"/>
              <a:t>For a press release about the research, see </a:t>
            </a:r>
            <a:r>
              <a:rPr lang="en-GB" sz="1200" dirty="0" smtClean="0">
                <a:hlinkClick r:id="rId3"/>
              </a:rPr>
              <a:t>press release</a:t>
            </a:r>
            <a:r>
              <a:rPr lang="en-GB" sz="1200" dirty="0" smtClean="0"/>
              <a:t>. </a:t>
            </a:r>
            <a:endParaRPr lang="en-GB" sz="1200" dirty="0"/>
          </a:p>
        </p:txBody>
      </p:sp>
      <p:sp>
        <p:nvSpPr>
          <p:cNvPr id="5" name="TextBox 4"/>
          <p:cNvSpPr txBox="1"/>
          <p:nvPr/>
        </p:nvSpPr>
        <p:spPr>
          <a:xfrm>
            <a:off x="2787443" y="1166826"/>
            <a:ext cx="5700357" cy="600164"/>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Curriculum </a:t>
            </a:r>
            <a:r>
              <a:rPr lang="en-GB" sz="1600" b="1" dirty="0">
                <a:solidFill>
                  <a:srgbClr val="39388B"/>
                </a:solidFill>
                <a:latin typeface="Verdana" pitchFamily="34" charset="0"/>
                <a:ea typeface="Verdana" pitchFamily="34" charset="0"/>
                <a:cs typeface="Verdana" pitchFamily="34" charset="0"/>
              </a:rPr>
              <a:t>k</a:t>
            </a:r>
            <a:r>
              <a:rPr lang="en-GB" sz="1600" b="1" dirty="0" smtClean="0">
                <a:solidFill>
                  <a:srgbClr val="39388B"/>
                </a:solidFill>
                <a:latin typeface="Verdana" pitchFamily="34" charset="0"/>
                <a:ea typeface="Verdana" pitchFamily="34" charset="0"/>
                <a:cs typeface="Verdana" pitchFamily="34" charset="0"/>
              </a:rPr>
              <a:t>eywords</a:t>
            </a:r>
          </a:p>
          <a:p>
            <a:r>
              <a:rPr lang="en-GB" sz="1200" dirty="0" smtClean="0"/>
              <a:t>Chemical equations, chemical reactions, catalyst, fuel</a:t>
            </a:r>
            <a:endParaRPr lang="en-GB" sz="1200" dirty="0"/>
          </a:p>
        </p:txBody>
      </p:sp>
      <p:pic>
        <p:nvPicPr>
          <p:cNvPr id="6" name="Picture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692379" y="84458"/>
            <a:ext cx="1798476" cy="457240"/>
          </a:xfrm>
          <a:prstGeom prst="rect">
            <a:avLst/>
          </a:prstGeom>
        </p:spPr>
      </p:pic>
      <p:sp>
        <p:nvSpPr>
          <p:cNvPr id="4" name="Rectangle 3"/>
          <p:cNvSpPr/>
          <p:nvPr/>
        </p:nvSpPr>
        <p:spPr>
          <a:xfrm>
            <a:off x="131308" y="5465063"/>
            <a:ext cx="8879688" cy="1292662"/>
          </a:xfrm>
          <a:prstGeom prst="rect">
            <a:avLst/>
          </a:prstGeom>
          <a:ln>
            <a:solidFill>
              <a:srgbClr val="002060"/>
            </a:solidFill>
          </a:ln>
        </p:spPr>
        <p:txBody>
          <a:bodyPr wrap="square">
            <a:spAutoFit/>
          </a:bodyPr>
          <a:lstStyle/>
          <a:p>
            <a:r>
              <a:rPr lang="en-GB" sz="1200" dirty="0"/>
              <a:t>The</a:t>
            </a:r>
            <a:r>
              <a:rPr lang="en-GB" dirty="0"/>
              <a:t> </a:t>
            </a:r>
            <a:r>
              <a:rPr lang="en-GB" b="1" dirty="0">
                <a:solidFill>
                  <a:srgbClr val="39388B"/>
                </a:solidFill>
                <a:latin typeface="Verdana" pitchFamily="34" charset="0"/>
                <a:ea typeface="Verdana" pitchFamily="34" charset="0"/>
                <a:cs typeface="Verdana" pitchFamily="34" charset="0"/>
              </a:rPr>
              <a:t>BIG Research Question </a:t>
            </a:r>
            <a:r>
              <a:rPr lang="en-GB" sz="1200" dirty="0" smtClean="0"/>
              <a:t>explanation</a:t>
            </a:r>
          </a:p>
          <a:p>
            <a:r>
              <a:rPr lang="en-GB" sz="1200" dirty="0" smtClean="0"/>
              <a:t>A hydrogen fuel cell may be used to provide electricity to run the motor of a car. Storing hydrogen in car fuel-tanks, and handling the gas at filling stations, is linked to the risk of explosions. Ammonia could be supplied regularly to the car at a filling station, and stored in a tank. A transport and storage system for ammonia already exists, and it is possible to make ammonia from sustainable resources – nitrogen from the air, and hydrogen from water. In a reaction vessel in the car, which contains sodium amide, reactions 1 and 2 could occur, producing nitrogen and hydrogen. The hydrogen is supplied to the fuel cell. The nitrogen escapes as a waste gas. </a:t>
            </a:r>
            <a:endParaRPr lang="en-GB" sz="1200" dirty="0"/>
          </a:p>
        </p:txBody>
      </p:sp>
      <p:sp>
        <p:nvSpPr>
          <p:cNvPr id="11" name="Content Placeholder 3"/>
          <p:cNvSpPr txBox="1">
            <a:spLocks/>
          </p:cNvSpPr>
          <p:nvPr/>
        </p:nvSpPr>
        <p:spPr>
          <a:xfrm>
            <a:off x="124692" y="1843307"/>
            <a:ext cx="8886305" cy="3551742"/>
          </a:xfrm>
          <a:prstGeom prst="rect">
            <a:avLst/>
          </a:prstGeom>
          <a:noFill/>
          <a:ln>
            <a:solidFill>
              <a:srgbClr val="39388B"/>
            </a:solidFill>
          </a:ln>
        </p:spPr>
        <p:txBody>
          <a:bodyPr wrap="square" rtlCol="0">
            <a:spAutoFit/>
          </a:bodyPr>
          <a:lstStyle/>
          <a:p>
            <a:pPr marL="228600" marR="0" lvl="0" indent="-228600" algn="l" defTabSz="914400" rtl="0" eaLnBrk="1" fontAlgn="auto" latinLnBrk="0" hangingPunct="1">
              <a:lnSpc>
                <a:spcPct val="90000"/>
              </a:lnSpc>
              <a:spcBef>
                <a:spcPts val="600"/>
              </a:spcBef>
              <a:spcAft>
                <a:spcPts val="600"/>
              </a:spcAft>
              <a:buClrTx/>
              <a:buSzTx/>
              <a:tabLst/>
              <a:defRPr/>
            </a:pPr>
            <a:r>
              <a:rPr kumimoji="0" lang="en-GB" sz="1600" b="1" i="0" u="none" strike="noStrike" kern="1200" cap="none" spc="0" normalizeH="0" baseline="0" noProof="0" dirty="0" smtClean="0">
                <a:ln>
                  <a:noFill/>
                </a:ln>
                <a:solidFill>
                  <a:srgbClr val="39388B"/>
                </a:solidFill>
                <a:effectLst/>
                <a:uLnTx/>
                <a:uFillTx/>
                <a:latin typeface="Verdana" pitchFamily="34" charset="0"/>
                <a:ea typeface="Verdana" pitchFamily="34" charset="0"/>
                <a:cs typeface="Verdana" pitchFamily="34" charset="0"/>
              </a:rPr>
              <a:t>Teacher answers to SS1 questions</a:t>
            </a:r>
          </a:p>
          <a:p>
            <a:pPr marL="342900" lvl="0" indent="-342900">
              <a:lnSpc>
                <a:spcPct val="90000"/>
              </a:lnSpc>
              <a:spcBef>
                <a:spcPts val="600"/>
              </a:spcBef>
              <a:spcAft>
                <a:spcPts val="600"/>
              </a:spcAft>
              <a:buFont typeface="+mj-lt"/>
              <a:buAutoNum type="arabicPeriod"/>
              <a:defRPr/>
            </a:pPr>
            <a:r>
              <a:rPr lang="en-GB" sz="1200" dirty="0" smtClean="0"/>
              <a:t>Ammonia gas feeds into the reactor, in which hydrogen gas is produced. The hydrogen is purified, and then enters a fuel cell, which generates electricity.</a:t>
            </a:r>
          </a:p>
          <a:p>
            <a:pPr marL="342900" lvl="0" indent="-342900">
              <a:lnSpc>
                <a:spcPct val="90000"/>
              </a:lnSpc>
              <a:spcBef>
                <a:spcPts val="600"/>
              </a:spcBef>
              <a:spcAft>
                <a:spcPts val="600"/>
              </a:spcAft>
              <a:buFont typeface="+mj-lt"/>
              <a:buAutoNum type="arabicPeriod"/>
              <a:defRPr/>
            </a:pPr>
            <a:r>
              <a:rPr lang="en-GB" sz="1200" dirty="0" smtClean="0"/>
              <a:t>A hydrogen leakage at a filling station, or damage to a car fuel tank, might lead to an explosion. The risk of this happening could be reduced by preventing the escape of the gas at filling stations, and by ensuring that fuel tanks are well sealed and strong enough to remain undamaged in collisions.</a:t>
            </a:r>
          </a:p>
          <a:p>
            <a:pPr marL="342900" lvl="0" indent="-342900">
              <a:lnSpc>
                <a:spcPct val="90000"/>
              </a:lnSpc>
              <a:spcBef>
                <a:spcPts val="600"/>
              </a:spcBef>
              <a:spcAft>
                <a:spcPts val="600"/>
              </a:spcAft>
              <a:buFont typeface="+mj-lt"/>
              <a:buAutoNum type="arabicPeriod"/>
              <a:defRPr/>
            </a:pPr>
            <a:r>
              <a:rPr lang="en-GB" sz="1200" noProof="0" dirty="0" smtClean="0"/>
              <a:t>Any escape of ammonia, at a filling station or from a damaged fuel tank in a car, might cause health problems in humans. Risks could be reduced by preventing the escape of the gas at filling stations, and by ensuring that fuel tanks are strong and well sealed.</a:t>
            </a: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ts val="600"/>
              </a:spcBef>
              <a:spcAft>
                <a:spcPts val="600"/>
              </a:spcAft>
              <a:buClrTx/>
              <a:buSzTx/>
              <a:buFont typeface="+mj-lt"/>
              <a:buAutoNum type="arabicPeriod"/>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(a) 2NaNH</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2</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(s) → Na(s) + N</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2</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(g) + H</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2</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(g)  			(b) 2Na(s) + 2NH</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3</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(g) → 2NaNH</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2</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(s) + H</a:t>
            </a:r>
            <a:r>
              <a:rPr kumimoji="0" lang="en-GB" sz="1200" b="0" i="0" u="none" strike="noStrike" kern="1200" cap="none" spc="0" normalizeH="0" baseline="-25000" noProof="0" dirty="0" smtClean="0">
                <a:ln>
                  <a:noFill/>
                </a:ln>
                <a:solidFill>
                  <a:schemeClr val="tx1"/>
                </a:solidFill>
                <a:effectLst/>
                <a:uLnTx/>
                <a:uFillTx/>
                <a:latin typeface="+mn-lt"/>
                <a:ea typeface="+mn-ea"/>
                <a:cs typeface="+mn-cs"/>
              </a:rPr>
              <a:t>2</a:t>
            </a:r>
            <a:r>
              <a:rPr kumimoji="0" lang="en-GB" sz="1200" b="0" i="0" u="none" strike="noStrike" kern="1200" cap="none" spc="0" normalizeH="0" baseline="0" noProof="0" dirty="0" smtClean="0">
                <a:ln>
                  <a:noFill/>
                </a:ln>
                <a:solidFill>
                  <a:schemeClr val="tx1"/>
                </a:solidFill>
                <a:effectLst/>
                <a:uLnTx/>
                <a:uFillTx/>
                <a:latin typeface="+mn-lt"/>
                <a:ea typeface="+mn-ea"/>
                <a:cs typeface="+mn-cs"/>
              </a:rPr>
              <a:t>(g)</a:t>
            </a:r>
          </a:p>
          <a:p>
            <a:pPr marL="342900" marR="0" lvl="0" indent="-342900" algn="l" defTabSz="914400" rtl="0" eaLnBrk="1" fontAlgn="auto" latinLnBrk="0" hangingPunct="1">
              <a:lnSpc>
                <a:spcPct val="90000"/>
              </a:lnSpc>
              <a:spcBef>
                <a:spcPts val="600"/>
              </a:spcBef>
              <a:spcAft>
                <a:spcPts val="600"/>
              </a:spcAft>
              <a:buClrTx/>
              <a:buSzTx/>
              <a:buFont typeface="+mj-lt"/>
              <a:buAutoNum type="arabicPeriod"/>
              <a:tabLst/>
              <a:defRPr/>
            </a:pPr>
            <a:r>
              <a:rPr lang="en-GB" sz="1200" dirty="0" smtClean="0"/>
              <a:t>The sodium reacts with ammonia to produce sodium amide and hydrogen, as shown in reaction 2.</a:t>
            </a:r>
          </a:p>
          <a:p>
            <a:pPr marL="342900" marR="0" lvl="0" indent="-342900" algn="l" defTabSz="914400" rtl="0" eaLnBrk="1" fontAlgn="auto" latinLnBrk="0" hangingPunct="1">
              <a:lnSpc>
                <a:spcPct val="90000"/>
              </a:lnSpc>
              <a:spcBef>
                <a:spcPts val="600"/>
              </a:spcBef>
              <a:spcAft>
                <a:spcPts val="600"/>
              </a:spcAft>
              <a:buClrTx/>
              <a:buSzTx/>
              <a:buFont typeface="+mj-lt"/>
              <a:buAutoNum type="arabicPeriod"/>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(a)</a:t>
            </a:r>
            <a:r>
              <a:rPr kumimoji="0" lang="en-GB" sz="1200" b="0" i="0" u="none" strike="noStrike" kern="1200" cap="none" spc="0" normalizeH="0" noProof="0" dirty="0" smtClean="0">
                <a:ln>
                  <a:noFill/>
                </a:ln>
                <a:solidFill>
                  <a:schemeClr val="tx1"/>
                </a:solidFill>
                <a:effectLst/>
                <a:uLnTx/>
                <a:uFillTx/>
                <a:latin typeface="+mn-lt"/>
                <a:ea typeface="+mn-ea"/>
                <a:cs typeface="+mn-cs"/>
              </a:rPr>
              <a:t> The ammonia is used up, and it is not a product of either of the reactions.</a:t>
            </a:r>
            <a:br>
              <a:rPr kumimoji="0" lang="en-GB" sz="1200" b="0" i="0" u="none" strike="noStrike" kern="1200" cap="none" spc="0" normalizeH="0" noProof="0" dirty="0" smtClean="0">
                <a:ln>
                  <a:noFill/>
                </a:ln>
                <a:solidFill>
                  <a:schemeClr val="tx1"/>
                </a:solidFill>
                <a:effectLst/>
                <a:uLnTx/>
                <a:uFillTx/>
                <a:latin typeface="+mn-lt"/>
                <a:ea typeface="+mn-ea"/>
                <a:cs typeface="+mn-cs"/>
              </a:rPr>
            </a:br>
            <a:r>
              <a:rPr kumimoji="0" lang="en-GB" sz="1200" b="0" i="0" u="none" strike="noStrike" kern="1200" cap="none" spc="0" normalizeH="0" noProof="0" dirty="0" smtClean="0">
                <a:ln>
                  <a:noFill/>
                </a:ln>
                <a:solidFill>
                  <a:schemeClr val="tx1"/>
                </a:solidFill>
                <a:effectLst/>
                <a:uLnTx/>
                <a:uFillTx/>
                <a:latin typeface="+mn-lt"/>
                <a:ea typeface="+mn-ea"/>
                <a:cs typeface="+mn-cs"/>
              </a:rPr>
              <a:t>(b) Sodium amide decomposes in reaction 1, but is one of the products in reaction 2. This means that, as it is used up, it is also being made. </a:t>
            </a:r>
          </a:p>
          <a:p>
            <a:pPr marL="342900" marR="0" lvl="0" indent="-342900" algn="l" defTabSz="914400" rtl="0" eaLnBrk="1" fontAlgn="auto" latinLnBrk="0" hangingPunct="1">
              <a:lnSpc>
                <a:spcPct val="90000"/>
              </a:lnSpc>
              <a:spcBef>
                <a:spcPts val="600"/>
              </a:spcBef>
              <a:spcAft>
                <a:spcPts val="600"/>
              </a:spcAft>
              <a:buClrTx/>
              <a:buSzTx/>
              <a:buFont typeface="+mj-lt"/>
              <a:buAutoNum type="arabicPeriod"/>
              <a:tabLst/>
              <a:defRPr/>
            </a:pPr>
            <a:r>
              <a:rPr lang="en-GB" sz="1200" dirty="0" smtClean="0"/>
              <a:t>The nitrogen could be released to the atmosphere through the exhaust system of the car.</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2" descr="File:BMW 750hL Hydrogen powered car with two fuel fillers.JPG"/>
          <p:cNvPicPr>
            <a:picLocks noChangeAspect="1" noChangeArrowheads="1"/>
          </p:cNvPicPr>
          <p:nvPr/>
        </p:nvPicPr>
        <p:blipFill>
          <a:blip r:embed="rId5" cstate="print"/>
          <a:srcRect/>
          <a:stretch>
            <a:fillRect/>
          </a:stretch>
        </p:blipFill>
        <p:spPr bwMode="auto">
          <a:xfrm>
            <a:off x="250676" y="261257"/>
            <a:ext cx="2377368" cy="1337270"/>
          </a:xfrm>
          <a:prstGeom prst="rect">
            <a:avLst/>
          </a:prstGeom>
          <a:noFill/>
        </p:spPr>
      </p:pic>
      <p:sp>
        <p:nvSpPr>
          <p:cNvPr id="9" name="TextBox 8"/>
          <p:cNvSpPr txBox="1"/>
          <p:nvPr/>
        </p:nvSpPr>
        <p:spPr>
          <a:xfrm>
            <a:off x="263051" y="1591228"/>
            <a:ext cx="2396173" cy="230832"/>
          </a:xfrm>
          <a:prstGeom prst="rect">
            <a:avLst/>
          </a:prstGeom>
          <a:noFill/>
        </p:spPr>
        <p:txBody>
          <a:bodyPr wrap="square" rtlCol="0">
            <a:spAutoFit/>
          </a:bodyPr>
          <a:lstStyle/>
          <a:p>
            <a:endParaRPr lang="en-GB" sz="9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3998406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7321" y="3044477"/>
            <a:ext cx="4705134" cy="338554"/>
          </a:xfrm>
          <a:prstGeom prst="rect">
            <a:avLst/>
          </a:prstGeom>
        </p:spPr>
        <p:txBody>
          <a:bodyPr wrap="none">
            <a:spAutoFit/>
          </a:bodyPr>
          <a:lstStyle/>
          <a:p>
            <a:r>
              <a:rPr lang="en-GB" sz="1600" b="1" dirty="0">
                <a:solidFill>
                  <a:srgbClr val="39388B"/>
                </a:solidFill>
                <a:latin typeface="Verdana" pitchFamily="34" charset="0"/>
                <a:ea typeface="Verdana" pitchFamily="34" charset="0"/>
                <a:cs typeface="Verdana" pitchFamily="34" charset="0"/>
              </a:rPr>
              <a:t>T</a:t>
            </a:r>
            <a:r>
              <a:rPr lang="en-GB" sz="1600" b="1" dirty="0" smtClean="0">
                <a:solidFill>
                  <a:srgbClr val="39388B"/>
                </a:solidFill>
                <a:latin typeface="Verdana" pitchFamily="34" charset="0"/>
                <a:ea typeface="Verdana" pitchFamily="34" charset="0"/>
                <a:cs typeface="Verdana" pitchFamily="34" charset="0"/>
              </a:rPr>
              <a:t>eacher guidance and answers to SS2a</a:t>
            </a:r>
            <a:endParaRPr lang="en-GB" sz="1600" b="1" dirty="0">
              <a:solidFill>
                <a:srgbClr val="39388B"/>
              </a:solidFill>
              <a:latin typeface="Verdana" pitchFamily="34" charset="0"/>
              <a:ea typeface="Verdana" pitchFamily="34" charset="0"/>
              <a:cs typeface="Verdana" pitchFamily="34" charset="0"/>
            </a:endParaRPr>
          </a:p>
        </p:txBody>
      </p:sp>
      <p:sp>
        <p:nvSpPr>
          <p:cNvPr id="6" name="Rectangle 5"/>
          <p:cNvSpPr/>
          <p:nvPr/>
        </p:nvSpPr>
        <p:spPr>
          <a:xfrm>
            <a:off x="343369" y="3477894"/>
            <a:ext cx="8138158" cy="3108543"/>
          </a:xfrm>
          <a:prstGeom prst="rect">
            <a:avLst/>
          </a:prstGeom>
        </p:spPr>
        <p:txBody>
          <a:bodyPr wrap="square">
            <a:spAutoFit/>
          </a:bodyPr>
          <a:lstStyle/>
          <a:p>
            <a:pPr marL="342900" indent="-342900">
              <a:buFont typeface="+mj-lt"/>
              <a:buAutoNum type="arabicPeriod"/>
            </a:pPr>
            <a:r>
              <a:rPr lang="en-GB" sz="1400" dirty="0" smtClean="0">
                <a:solidFill>
                  <a:schemeClr val="bg2">
                    <a:lumMod val="10000"/>
                  </a:schemeClr>
                </a:solidFill>
              </a:rPr>
              <a:t>Sodium amide can be said to be acting as a catalyst since it speeds up the reaction (a greater percentage of ammonia supplied is decomposed to its elements in a given time) and the same amount of sodium amide is present at the end of reaction as at the start.</a:t>
            </a:r>
          </a:p>
          <a:p>
            <a:pPr marL="342900" indent="-342900">
              <a:buFont typeface="+mj-lt"/>
              <a:buAutoNum type="arabicPeriod"/>
            </a:pPr>
            <a:r>
              <a:rPr lang="en-GB" sz="1400" dirty="0" smtClean="0">
                <a:solidFill>
                  <a:schemeClr val="bg2">
                    <a:lumMod val="10000"/>
                  </a:schemeClr>
                </a:solidFill>
              </a:rPr>
              <a:t>Flow rate or temperature.</a:t>
            </a:r>
          </a:p>
          <a:p>
            <a:pPr marL="342900" indent="-342900">
              <a:buFont typeface="+mj-lt"/>
              <a:buAutoNum type="arabicPeriod"/>
            </a:pPr>
            <a:r>
              <a:rPr lang="en-GB" sz="1400" dirty="0" smtClean="0">
                <a:solidFill>
                  <a:schemeClr val="bg2">
                    <a:lumMod val="10000"/>
                  </a:schemeClr>
                </a:solidFill>
              </a:rPr>
              <a:t>Flow rate or the substance used as the catalyst.</a:t>
            </a:r>
          </a:p>
          <a:p>
            <a:pPr marL="342900" indent="-342900">
              <a:buFont typeface="+mj-lt"/>
              <a:buAutoNum type="arabicPeriod"/>
            </a:pPr>
            <a:r>
              <a:rPr lang="en-GB" sz="1400" dirty="0" smtClean="0">
                <a:solidFill>
                  <a:schemeClr val="bg2">
                    <a:lumMod val="10000"/>
                  </a:schemeClr>
                </a:solidFill>
              </a:rPr>
              <a:t>As temperature increases, so does the percentage of ammonia converted. The increase in the percentage converted is gradual at temperatures up to about 400 °C, then rapid up to 550 °C, at which point the conversion is 100%.</a:t>
            </a:r>
          </a:p>
          <a:p>
            <a:pPr marL="342900" indent="-342900">
              <a:buFont typeface="+mj-lt"/>
              <a:buAutoNum type="arabicPeriod"/>
            </a:pPr>
            <a:r>
              <a:rPr lang="en-GB" sz="1400" dirty="0" smtClean="0">
                <a:solidFill>
                  <a:schemeClr val="bg2">
                    <a:lumMod val="10000"/>
                  </a:schemeClr>
                </a:solidFill>
              </a:rPr>
              <a:t>(a) The ruthenium-based catalyst performs best at 350 °C.</a:t>
            </a:r>
            <a:br>
              <a:rPr lang="en-GB" sz="1400" dirty="0" smtClean="0">
                <a:solidFill>
                  <a:schemeClr val="bg2">
                    <a:lumMod val="10000"/>
                  </a:schemeClr>
                </a:solidFill>
              </a:rPr>
            </a:br>
            <a:r>
              <a:rPr lang="en-GB" sz="1400" dirty="0" smtClean="0">
                <a:solidFill>
                  <a:schemeClr val="bg2">
                    <a:lumMod val="10000"/>
                  </a:schemeClr>
                </a:solidFill>
              </a:rPr>
              <a:t>(b) The sodium amide catalyst performs best at 500 °C.</a:t>
            </a:r>
          </a:p>
          <a:p>
            <a:pPr marL="342900" indent="-342900">
              <a:buFont typeface="+mj-lt"/>
              <a:buAutoNum type="arabicPeriod"/>
            </a:pPr>
            <a:r>
              <a:rPr lang="en-GB" sz="1400" dirty="0" smtClean="0">
                <a:solidFill>
                  <a:schemeClr val="bg2">
                    <a:lumMod val="10000"/>
                  </a:schemeClr>
                </a:solidFill>
              </a:rPr>
              <a:t>Over the full range of temperatures, the performances of the two catalysts are similar. At lower temperatures the ruthenium catalyst performs slightly better and at higher temperatures the sodium amide catalyst performs slightly better. </a:t>
            </a:r>
          </a:p>
          <a:p>
            <a:pPr marL="342900" indent="-342900">
              <a:buFont typeface="+mj-lt"/>
              <a:buAutoNum type="arabicPeriod"/>
            </a:pPr>
            <a:r>
              <a:rPr lang="en-GB" sz="1400" dirty="0" smtClean="0">
                <a:solidFill>
                  <a:schemeClr val="bg2">
                    <a:lumMod val="10000"/>
                  </a:schemeClr>
                </a:solidFill>
              </a:rPr>
              <a:t>The sodium amide catalyst is cheaper and more readily obtained.</a:t>
            </a:r>
          </a:p>
        </p:txBody>
      </p:sp>
      <p:sp>
        <p:nvSpPr>
          <p:cNvPr id="7" name="TextBox 6"/>
          <p:cNvSpPr txBox="1"/>
          <p:nvPr/>
        </p:nvSpPr>
        <p:spPr>
          <a:xfrm>
            <a:off x="2845837" y="512275"/>
            <a:ext cx="5962262" cy="2308324"/>
          </a:xfrm>
          <a:prstGeom prst="rect">
            <a:avLst/>
          </a:prstGeom>
          <a:noFill/>
          <a:ln>
            <a:solidFill>
              <a:srgbClr val="002060"/>
            </a:solidFill>
          </a:ln>
        </p:spPr>
        <p:txBody>
          <a:bodyPr wrap="square" rtlCol="0">
            <a:spAutoFit/>
          </a:bodyPr>
          <a:lstStyle/>
          <a:p>
            <a:r>
              <a:rPr lang="en-GB" sz="1600" b="1" dirty="0" smtClean="0">
                <a:solidFill>
                  <a:srgbClr val="39388B"/>
                </a:solidFill>
                <a:latin typeface="Verdana" pitchFamily="34" charset="0"/>
                <a:ea typeface="Verdana" pitchFamily="34" charset="0"/>
                <a:cs typeface="Verdana" pitchFamily="34" charset="0"/>
              </a:rPr>
              <a:t>Researchers’ potential next steps</a:t>
            </a:r>
            <a:br>
              <a:rPr lang="en-GB" sz="1600" b="1" dirty="0" smtClean="0">
                <a:solidFill>
                  <a:srgbClr val="39388B"/>
                </a:solidFill>
                <a:latin typeface="Verdana" pitchFamily="34" charset="0"/>
                <a:ea typeface="Verdana" pitchFamily="34" charset="0"/>
                <a:cs typeface="Verdana" pitchFamily="34" charset="0"/>
              </a:rPr>
            </a:br>
            <a:endParaRPr lang="en-GB" sz="1600" b="1" dirty="0">
              <a:solidFill>
                <a:srgbClr val="39388B"/>
              </a:solidFill>
              <a:latin typeface="Verdana" pitchFamily="34" charset="0"/>
              <a:ea typeface="Verdana" pitchFamily="34" charset="0"/>
              <a:cs typeface="Verdana" pitchFamily="34" charset="0"/>
            </a:endParaRPr>
          </a:p>
          <a:p>
            <a:r>
              <a:rPr lang="en-GB" sz="1400" dirty="0" smtClean="0"/>
              <a:t>Dr Hazel Hunter, one of the team of scientists involved in the project, says that, ‘having developed this new approach to decompose ammonia, we are now creating a static demonstrator. Our technology will no doubt evolve, but our research invites scientists and technologists to address further questions, such as how we can make the system as safe and efficient as possible.’</a:t>
            </a:r>
          </a:p>
          <a:p>
            <a:endParaRPr lang="en-GB" sz="1400" dirty="0" smtClean="0"/>
          </a:p>
          <a:p>
            <a:r>
              <a:rPr lang="en-GB" sz="1400" dirty="0" smtClean="0"/>
              <a:t>Professor Bill David believes that, one day, ammonia may replace fossil fuels as a reliable, affordable and sustainable energy source. </a:t>
            </a:r>
          </a:p>
        </p:txBody>
      </p:sp>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700809" y="116828"/>
            <a:ext cx="1798476" cy="457240"/>
          </a:xfrm>
          <a:prstGeom prst="rect">
            <a:avLst/>
          </a:prstGeom>
        </p:spPr>
      </p:pic>
      <p:sp>
        <p:nvSpPr>
          <p:cNvPr id="10" name="Rectangle 9"/>
          <p:cNvSpPr/>
          <p:nvPr/>
        </p:nvSpPr>
        <p:spPr>
          <a:xfrm>
            <a:off x="334038" y="2977606"/>
            <a:ext cx="8492721" cy="3768427"/>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4" descr="undefined"/>
          <p:cNvPicPr>
            <a:picLocks noChangeAspect="1" noChangeArrowheads="1"/>
          </p:cNvPicPr>
          <p:nvPr/>
        </p:nvPicPr>
        <p:blipFill>
          <a:blip r:embed="rId4" cstate="print"/>
          <a:srcRect/>
          <a:stretch>
            <a:fillRect/>
          </a:stretch>
        </p:blipFill>
        <p:spPr bwMode="auto">
          <a:xfrm>
            <a:off x="288356" y="151678"/>
            <a:ext cx="2044298" cy="2467257"/>
          </a:xfrm>
          <a:prstGeom prst="rect">
            <a:avLst/>
          </a:prstGeom>
          <a:noFill/>
        </p:spPr>
      </p:pic>
      <p:sp>
        <p:nvSpPr>
          <p:cNvPr id="12" name="TextBox 11"/>
          <p:cNvSpPr txBox="1"/>
          <p:nvPr/>
        </p:nvSpPr>
        <p:spPr>
          <a:xfrm>
            <a:off x="1" y="2634289"/>
            <a:ext cx="2556588" cy="246221"/>
          </a:xfrm>
          <a:prstGeom prst="rect">
            <a:avLst/>
          </a:prstGeom>
          <a:noFill/>
        </p:spPr>
        <p:txBody>
          <a:bodyPr wrap="square" rtlCol="0">
            <a:spAutoFit/>
          </a:bodyPr>
          <a:lstStyle/>
          <a:p>
            <a:endParaRPr lang="en-GB" sz="10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503934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9379" y="2811720"/>
            <a:ext cx="7604967" cy="338554"/>
          </a:xfrm>
          <a:prstGeom prst="rect">
            <a:avLst/>
          </a:prstGeom>
        </p:spPr>
        <p:txBody>
          <a:bodyPr wrap="none">
            <a:spAutoFit/>
          </a:bodyPr>
          <a:lstStyle/>
          <a:p>
            <a:r>
              <a:rPr lang="en-GB" sz="1600" b="1" dirty="0" smtClean="0">
                <a:solidFill>
                  <a:srgbClr val="39388B"/>
                </a:solidFill>
                <a:latin typeface="Verdana" pitchFamily="34" charset="0"/>
                <a:ea typeface="Verdana" pitchFamily="34" charset="0"/>
                <a:cs typeface="Verdana" pitchFamily="34" charset="0"/>
              </a:rPr>
              <a:t>Further activity suggestion 2: designing an ammonia-fuelled car</a:t>
            </a:r>
            <a:endParaRPr lang="en-GB" sz="1600" b="1" dirty="0">
              <a:solidFill>
                <a:srgbClr val="39388B"/>
              </a:solidFill>
              <a:latin typeface="Verdana" pitchFamily="34" charset="0"/>
              <a:ea typeface="Verdana" pitchFamily="34" charset="0"/>
              <a:cs typeface="Verdana" pitchFamily="34" charset="0"/>
            </a:endParaRPr>
          </a:p>
        </p:txBody>
      </p:sp>
      <p:sp>
        <p:nvSpPr>
          <p:cNvPr id="6" name="Rectangle 5"/>
          <p:cNvSpPr/>
          <p:nvPr/>
        </p:nvSpPr>
        <p:spPr>
          <a:xfrm>
            <a:off x="251929" y="3220199"/>
            <a:ext cx="8138158" cy="738664"/>
          </a:xfrm>
          <a:prstGeom prst="rect">
            <a:avLst/>
          </a:prstGeom>
        </p:spPr>
        <p:txBody>
          <a:bodyPr wrap="square">
            <a:spAutoFit/>
          </a:bodyPr>
          <a:lstStyle/>
          <a:p>
            <a:r>
              <a:rPr lang="en-GB" sz="1400" dirty="0" smtClean="0">
                <a:solidFill>
                  <a:schemeClr val="bg2">
                    <a:lumMod val="10000"/>
                  </a:schemeClr>
                </a:solidFill>
              </a:rPr>
              <a:t>Set student teams the challenge of designing an ammonia-fuelled car, in which hydrogen produced from the ammonia supplies a fuel cell. Ask teams to add annotations to show how the car works, including the chemical reactions involved. Where would be the best place in the car for each chemical reaction to occur?</a:t>
            </a:r>
          </a:p>
        </p:txBody>
      </p:sp>
      <p:sp>
        <p:nvSpPr>
          <p:cNvPr id="7" name="TextBox 6"/>
          <p:cNvSpPr txBox="1"/>
          <p:nvPr/>
        </p:nvSpPr>
        <p:spPr>
          <a:xfrm>
            <a:off x="2845837" y="262894"/>
            <a:ext cx="5962262" cy="2308324"/>
          </a:xfrm>
          <a:prstGeom prst="rect">
            <a:avLst/>
          </a:prstGeom>
          <a:noFill/>
          <a:ln w="12700">
            <a:solidFill>
              <a:srgbClr val="002060"/>
            </a:solidFill>
          </a:ln>
        </p:spPr>
        <p:txBody>
          <a:bodyPr wrap="square" rtlCol="0">
            <a:spAutoFit/>
          </a:bodyPr>
          <a:lstStyle/>
          <a:p>
            <a:r>
              <a:rPr lang="en-GB" sz="1600" b="1" dirty="0" smtClean="0">
                <a:solidFill>
                  <a:srgbClr val="39388B"/>
                </a:solidFill>
                <a:latin typeface="Verdana" pitchFamily="34" charset="0"/>
                <a:ea typeface="Verdana" pitchFamily="34" charset="0"/>
                <a:cs typeface="Verdana" pitchFamily="34" charset="0"/>
              </a:rPr>
              <a:t>Further activity suggestion 1: more on safety</a:t>
            </a:r>
            <a:br>
              <a:rPr lang="en-GB" sz="1600" b="1" dirty="0" smtClean="0">
                <a:solidFill>
                  <a:srgbClr val="39388B"/>
                </a:solidFill>
                <a:latin typeface="Verdana" pitchFamily="34" charset="0"/>
                <a:ea typeface="Verdana" pitchFamily="34" charset="0"/>
                <a:cs typeface="Verdana" pitchFamily="34" charset="0"/>
              </a:rPr>
            </a:br>
            <a:endParaRPr lang="en-GB" sz="1600" b="1" dirty="0">
              <a:solidFill>
                <a:srgbClr val="39388B"/>
              </a:solidFill>
              <a:latin typeface="Verdana" pitchFamily="34" charset="0"/>
              <a:ea typeface="Verdana" pitchFamily="34" charset="0"/>
              <a:cs typeface="Verdana" pitchFamily="34" charset="0"/>
            </a:endParaRPr>
          </a:p>
          <a:p>
            <a:r>
              <a:rPr lang="en-GB" sz="1400" dirty="0" smtClean="0"/>
              <a:t>Ask student groups to suggest further hazards linked to using ammonia and hydrogen to fuel cars. How could risks from these hazards be minimised?</a:t>
            </a:r>
          </a:p>
          <a:p>
            <a:endParaRPr lang="en-GB" sz="1400" dirty="0" smtClean="0"/>
          </a:p>
          <a:p>
            <a:r>
              <a:rPr lang="en-GB" sz="1400" dirty="0" smtClean="0"/>
              <a:t>Suggestions for minimising hazards include: ensuring that fuel tanks and filling station systems are well sealed; ensuring that fuel tanks are strong enough to withstand the forces in collisions; including sensors to detect escaped hydrogen and ammonia, which are linked to emergency cut off valves; including a back-up battery which would be used in the event of the utilisation of the cut off valves.</a:t>
            </a:r>
          </a:p>
        </p:txBody>
      </p:sp>
      <p:sp>
        <p:nvSpPr>
          <p:cNvPr id="10" name="Rectangle 9"/>
          <p:cNvSpPr/>
          <p:nvPr/>
        </p:nvSpPr>
        <p:spPr>
          <a:xfrm>
            <a:off x="126219" y="2703286"/>
            <a:ext cx="8685272" cy="1519579"/>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2" descr="File:Mazda RX8 hydrogen rotary car 1.jpg"/>
          <p:cNvPicPr>
            <a:picLocks noChangeAspect="1" noChangeArrowheads="1"/>
          </p:cNvPicPr>
          <p:nvPr/>
        </p:nvPicPr>
        <p:blipFill>
          <a:blip r:embed="rId3" cstate="print"/>
          <a:srcRect/>
          <a:stretch>
            <a:fillRect/>
          </a:stretch>
        </p:blipFill>
        <p:spPr bwMode="auto">
          <a:xfrm>
            <a:off x="210159" y="498981"/>
            <a:ext cx="2493527" cy="1870145"/>
          </a:xfrm>
          <a:prstGeom prst="rect">
            <a:avLst/>
          </a:prstGeom>
          <a:noFill/>
        </p:spPr>
      </p:pic>
      <p:sp>
        <p:nvSpPr>
          <p:cNvPr id="13" name="Rectangle 12"/>
          <p:cNvSpPr/>
          <p:nvPr/>
        </p:nvSpPr>
        <p:spPr>
          <a:xfrm>
            <a:off x="128990" y="4476667"/>
            <a:ext cx="8699126" cy="1519579"/>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p:nvSpPr>
        <p:spPr>
          <a:xfrm>
            <a:off x="208775" y="4618352"/>
            <a:ext cx="8082662" cy="338554"/>
          </a:xfrm>
          <a:prstGeom prst="rect">
            <a:avLst/>
          </a:prstGeom>
        </p:spPr>
        <p:txBody>
          <a:bodyPr wrap="none">
            <a:spAutoFit/>
          </a:bodyPr>
          <a:lstStyle/>
          <a:p>
            <a:r>
              <a:rPr lang="en-GB" sz="1600" b="1" dirty="0" smtClean="0">
                <a:solidFill>
                  <a:srgbClr val="39388B"/>
                </a:solidFill>
                <a:latin typeface="Verdana" pitchFamily="34" charset="0"/>
                <a:ea typeface="Verdana" pitchFamily="34" charset="0"/>
                <a:cs typeface="Verdana" pitchFamily="34" charset="0"/>
              </a:rPr>
              <a:t>Further activity suggestion 3: fossil fuel versus hydrogen car debate</a:t>
            </a:r>
            <a:endParaRPr lang="en-GB" sz="1600" b="1" dirty="0">
              <a:solidFill>
                <a:srgbClr val="39388B"/>
              </a:solidFill>
              <a:latin typeface="Verdana" pitchFamily="34" charset="0"/>
              <a:ea typeface="Verdana" pitchFamily="34" charset="0"/>
              <a:cs typeface="Verdana" pitchFamily="34" charset="0"/>
            </a:endParaRPr>
          </a:p>
        </p:txBody>
      </p:sp>
      <p:sp>
        <p:nvSpPr>
          <p:cNvPr id="15" name="Rectangle 14"/>
          <p:cNvSpPr/>
          <p:nvPr/>
        </p:nvSpPr>
        <p:spPr>
          <a:xfrm>
            <a:off x="287951" y="5026832"/>
            <a:ext cx="8138158" cy="738664"/>
          </a:xfrm>
          <a:prstGeom prst="rect">
            <a:avLst/>
          </a:prstGeom>
        </p:spPr>
        <p:txBody>
          <a:bodyPr wrap="square">
            <a:spAutoFit/>
          </a:bodyPr>
          <a:lstStyle/>
          <a:p>
            <a:r>
              <a:rPr lang="en-GB" sz="1400" dirty="0" smtClean="0">
                <a:solidFill>
                  <a:schemeClr val="bg2">
                    <a:lumMod val="10000"/>
                  </a:schemeClr>
                </a:solidFill>
              </a:rPr>
              <a:t>Ask student groups to prepare arguments either for or against the motion </a:t>
            </a:r>
            <a:r>
              <a:rPr lang="en-GB" sz="1400" i="1" dirty="0" smtClean="0">
                <a:solidFill>
                  <a:schemeClr val="bg2">
                    <a:lumMod val="10000"/>
                  </a:schemeClr>
                </a:solidFill>
              </a:rPr>
              <a:t>By 2030, all cars should be fuelled by ammonia. </a:t>
            </a:r>
            <a:r>
              <a:rPr lang="en-GB" sz="1400" dirty="0" smtClean="0">
                <a:solidFill>
                  <a:schemeClr val="bg2">
                    <a:lumMod val="10000"/>
                  </a:schemeClr>
                </a:solidFill>
              </a:rPr>
              <a:t>Then hold a debate, in which student groups present their views and support them with evidence.</a:t>
            </a:r>
          </a:p>
        </p:txBody>
      </p:sp>
    </p:spTree>
    <p:extLst>
      <p:ext uri="{BB962C8B-B14F-4D97-AF65-F5344CB8AC3E}">
        <p14:creationId xmlns:p14="http://schemas.microsoft.com/office/powerpoint/2010/main" xmlns="" val="2503934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Useful links</a:t>
            </a:r>
            <a:endParaRPr lang="en-GB" sz="2400" b="1" dirty="0">
              <a:solidFill>
                <a:schemeClr val="bg1"/>
              </a:solidFill>
              <a:latin typeface="Verdana" pitchFamily="34" charset="0"/>
              <a:ea typeface="Verdana" pitchFamily="34" charset="0"/>
              <a:cs typeface="Verdana" pitchFamily="34" charset="0"/>
            </a:endParaRPr>
          </a:p>
        </p:txBody>
      </p:sp>
      <p:sp>
        <p:nvSpPr>
          <p:cNvPr id="3" name="TextBox 2"/>
          <p:cNvSpPr txBox="1"/>
          <p:nvPr/>
        </p:nvSpPr>
        <p:spPr>
          <a:xfrm>
            <a:off x="367145" y="1084559"/>
            <a:ext cx="8409709" cy="5632312"/>
          </a:xfrm>
          <a:prstGeom prst="rect">
            <a:avLst/>
          </a:prstGeom>
          <a:noFill/>
          <a:ln>
            <a:solidFill>
              <a:srgbClr val="39388B"/>
            </a:solidFill>
          </a:ln>
        </p:spPr>
        <p:txBody>
          <a:bodyPr wrap="square" rtlCol="0">
            <a:spAutoFit/>
          </a:bodyPr>
          <a:lstStyle/>
          <a:p>
            <a:r>
              <a:rPr lang="en-GB" b="1" dirty="0">
                <a:solidFill>
                  <a:srgbClr val="39388B"/>
                </a:solidFill>
                <a:latin typeface="Verdana" pitchFamily="34" charset="0"/>
                <a:ea typeface="Verdana" pitchFamily="34" charset="0"/>
                <a:cs typeface="Verdana" pitchFamily="34" charset="0"/>
              </a:rPr>
              <a:t>Further i</a:t>
            </a:r>
            <a:r>
              <a:rPr lang="en-GB" b="1" dirty="0" smtClean="0">
                <a:solidFill>
                  <a:srgbClr val="39388B"/>
                </a:solidFill>
                <a:latin typeface="Verdana" pitchFamily="34" charset="0"/>
                <a:ea typeface="Verdana" pitchFamily="34" charset="0"/>
                <a:cs typeface="Verdana" pitchFamily="34" charset="0"/>
              </a:rPr>
              <a:t>nformation</a:t>
            </a:r>
          </a:p>
          <a:p>
            <a:endParaRPr lang="en-GB" b="1" dirty="0">
              <a:solidFill>
                <a:srgbClr val="39388B"/>
              </a:solidFill>
              <a:latin typeface="Verdana" pitchFamily="34" charset="0"/>
              <a:ea typeface="Verdana" pitchFamily="34" charset="0"/>
              <a:cs typeface="Verdana" pitchFamily="34" charset="0"/>
            </a:endParaRPr>
          </a:p>
          <a:p>
            <a:r>
              <a:rPr lang="en-GB" dirty="0">
                <a:hlinkClick r:id="rId3"/>
              </a:rPr>
              <a:t>Hydrogen breakthrough could be a game-changer for the future of car fuels</a:t>
            </a:r>
            <a:endParaRPr lang="en-GB" dirty="0"/>
          </a:p>
          <a:p>
            <a:r>
              <a:rPr lang="en-GB" dirty="0">
                <a:ea typeface="Verdana" pitchFamily="34" charset="0"/>
                <a:cs typeface="Verdana" pitchFamily="34" charset="0"/>
              </a:rPr>
              <a:t>T</a:t>
            </a:r>
            <a:r>
              <a:rPr lang="en-GB" dirty="0" smtClean="0">
                <a:ea typeface="Verdana" pitchFamily="34" charset="0"/>
                <a:cs typeface="Verdana" pitchFamily="34" charset="0"/>
              </a:rPr>
              <a:t>his </a:t>
            </a:r>
            <a:r>
              <a:rPr lang="en-GB" dirty="0">
                <a:ea typeface="Verdana" pitchFamily="34" charset="0"/>
                <a:cs typeface="Verdana" pitchFamily="34" charset="0"/>
              </a:rPr>
              <a:t>article outlines the research and speculates about its possible implications</a:t>
            </a:r>
            <a:r>
              <a:rPr lang="en-GB" dirty="0" smtClean="0">
                <a:ea typeface="Verdana" pitchFamily="34" charset="0"/>
                <a:cs typeface="Verdana" pitchFamily="34" charset="0"/>
              </a:rPr>
              <a:t>.</a:t>
            </a:r>
          </a:p>
          <a:p>
            <a:endParaRPr lang="en-GB" sz="1200" dirty="0" smtClean="0">
              <a:ea typeface="Verdana" pitchFamily="34" charset="0"/>
              <a:cs typeface="Verdana" pitchFamily="34" charset="0"/>
            </a:endParaRPr>
          </a:p>
          <a:p>
            <a:r>
              <a:rPr lang="en-GB" dirty="0" smtClean="0">
                <a:ea typeface="Verdana" pitchFamily="34" charset="0"/>
                <a:cs typeface="Verdana" pitchFamily="34" charset="0"/>
                <a:hlinkClick r:id="rId4"/>
              </a:rPr>
              <a:t>Ammonia – a forgotten fuel? </a:t>
            </a:r>
            <a:endParaRPr lang="en-GB" dirty="0">
              <a:ea typeface="Verdana" pitchFamily="34" charset="0"/>
              <a:cs typeface="Verdana" pitchFamily="34" charset="0"/>
            </a:endParaRPr>
          </a:p>
          <a:p>
            <a:r>
              <a:rPr lang="en-GB" dirty="0" smtClean="0">
                <a:ea typeface="Verdana" pitchFamily="34" charset="0"/>
                <a:cs typeface="Verdana" pitchFamily="34" charset="0"/>
              </a:rPr>
              <a:t>This article addresses the question: Can ammonia be the long-term, carbon-free alternative to fossil fuels?</a:t>
            </a:r>
          </a:p>
          <a:p>
            <a:endParaRPr lang="en-GB" sz="1200" dirty="0" smtClean="0">
              <a:ea typeface="Verdana" pitchFamily="34" charset="0"/>
              <a:cs typeface="Verdana" pitchFamily="34" charset="0"/>
              <a:hlinkClick r:id="rId4"/>
            </a:endParaRPr>
          </a:p>
          <a:p>
            <a:r>
              <a:rPr lang="en-GB" dirty="0" smtClean="0">
                <a:ea typeface="Verdana" pitchFamily="34" charset="0"/>
                <a:cs typeface="Verdana" pitchFamily="34" charset="0"/>
                <a:hlinkClick r:id="rId5"/>
              </a:rPr>
              <a:t>SFTC project announcement</a:t>
            </a:r>
            <a:r>
              <a:rPr lang="en-GB" dirty="0" smtClean="0">
                <a:ea typeface="Verdana" pitchFamily="34" charset="0"/>
                <a:cs typeface="Verdana" pitchFamily="34" charset="0"/>
              </a:rPr>
              <a:t> – summaries of four projects – including that described in this activity – which aim to solve energy challenges.</a:t>
            </a:r>
          </a:p>
          <a:p>
            <a:endParaRPr lang="en-GB" sz="1200" dirty="0">
              <a:ea typeface="Verdana" pitchFamily="34" charset="0"/>
              <a:cs typeface="Verdana" pitchFamily="34" charset="0"/>
            </a:endParaRPr>
          </a:p>
          <a:p>
            <a:r>
              <a:rPr lang="en-GB" dirty="0">
                <a:ea typeface="Verdana" pitchFamily="34" charset="0"/>
                <a:cs typeface="Verdana" pitchFamily="34" charset="0"/>
                <a:hlinkClick r:id="rId6"/>
              </a:rPr>
              <a:t>Bill David </a:t>
            </a:r>
            <a:r>
              <a:rPr lang="en-GB" dirty="0">
                <a:ea typeface="Verdana" pitchFamily="34" charset="0"/>
                <a:cs typeface="Verdana" pitchFamily="34" charset="0"/>
              </a:rPr>
              <a:t>– this web page tells of a recent award to the lead scientist in the research project.</a:t>
            </a:r>
          </a:p>
          <a:p>
            <a:endParaRPr lang="en-GB" b="1" dirty="0" smtClean="0">
              <a:solidFill>
                <a:srgbClr val="39388B"/>
              </a:solidFill>
              <a:latin typeface="Verdana" pitchFamily="34" charset="0"/>
              <a:ea typeface="Verdana" pitchFamily="34" charset="0"/>
              <a:cs typeface="Verdana" pitchFamily="34" charset="0"/>
            </a:endParaRPr>
          </a:p>
          <a:p>
            <a:r>
              <a:rPr lang="en-GB" b="1" dirty="0" smtClean="0">
                <a:solidFill>
                  <a:srgbClr val="39388B"/>
                </a:solidFill>
                <a:latin typeface="Verdana" pitchFamily="34" charset="0"/>
                <a:ea typeface="Verdana" pitchFamily="34" charset="0"/>
                <a:cs typeface="Verdana" pitchFamily="34" charset="0"/>
              </a:rPr>
              <a:t>Other </a:t>
            </a:r>
            <a:r>
              <a:rPr lang="en-GB" b="1" dirty="0">
                <a:solidFill>
                  <a:srgbClr val="39388B"/>
                </a:solidFill>
                <a:latin typeface="Verdana" pitchFamily="34" charset="0"/>
                <a:ea typeface="Verdana" pitchFamily="34" charset="0"/>
                <a:cs typeface="Verdana" pitchFamily="34" charset="0"/>
              </a:rPr>
              <a:t>resources from </a:t>
            </a:r>
            <a:r>
              <a:rPr lang="en-GB" b="1" dirty="0" smtClean="0">
                <a:solidFill>
                  <a:srgbClr val="39388B"/>
                </a:solidFill>
                <a:latin typeface="Verdana" pitchFamily="34" charset="0"/>
                <a:ea typeface="Verdana" pitchFamily="34" charset="0"/>
                <a:cs typeface="Verdana" pitchFamily="34" charset="0"/>
              </a:rPr>
              <a:t>Science and Technology Facilities Council</a:t>
            </a:r>
          </a:p>
          <a:p>
            <a:endParaRPr lang="en-GB" sz="1200" b="1" dirty="0">
              <a:solidFill>
                <a:srgbClr val="39388B"/>
              </a:solidFill>
              <a:latin typeface="Verdana" pitchFamily="34" charset="0"/>
              <a:ea typeface="Verdana" pitchFamily="34" charset="0"/>
              <a:cs typeface="Verdana" pitchFamily="34" charset="0"/>
              <a:hlinkClick r:id="rId7"/>
            </a:endParaRPr>
          </a:p>
          <a:p>
            <a:r>
              <a:rPr lang="en-GB" dirty="0" smtClean="0">
                <a:hlinkClick r:id="rId8"/>
              </a:rPr>
              <a:t>STFC Explore our science </a:t>
            </a:r>
            <a:endParaRPr lang="en-GB" dirty="0" smtClean="0"/>
          </a:p>
          <a:p>
            <a:r>
              <a:rPr lang="en-GB" dirty="0" smtClean="0"/>
              <a:t>This page is a window into STFC’s science and technology, and how large facilities – from giant telescopes, to laser facilities, supercomputers and the Large Hadron Collider – help physicists, chemists and biologists to understand our world and the Universe beyond. </a:t>
            </a:r>
            <a:endParaRPr lang="en-GB" dirty="0"/>
          </a:p>
        </p:txBody>
      </p:sp>
    </p:spTree>
    <p:extLst>
      <p:ext uri="{BB962C8B-B14F-4D97-AF65-F5344CB8AC3E}">
        <p14:creationId xmlns:p14="http://schemas.microsoft.com/office/powerpoint/2010/main" xmlns="" val="929079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145" y="1081124"/>
            <a:ext cx="8409709" cy="5170646"/>
          </a:xfrm>
          <a:prstGeom prst="rect">
            <a:avLst/>
          </a:prstGeom>
          <a:ln>
            <a:solidFill>
              <a:srgbClr val="39388B"/>
            </a:solidFill>
          </a:ln>
        </p:spPr>
        <p:txBody>
          <a:bodyPr wrap="square">
            <a:spAutoFit/>
          </a:bodyPr>
          <a:lstStyle/>
          <a:p>
            <a:r>
              <a:rPr lang="en-GB" b="1" dirty="0" smtClean="0">
                <a:solidFill>
                  <a:srgbClr val="39388B"/>
                </a:solidFill>
                <a:latin typeface="Verdana" pitchFamily="34" charset="0"/>
                <a:ea typeface="Verdana" pitchFamily="34" charset="0"/>
                <a:cs typeface="Verdana" pitchFamily="34" charset="0"/>
              </a:rPr>
              <a:t>Research paper</a:t>
            </a:r>
          </a:p>
          <a:p>
            <a:endParaRPr lang="en-GB" baseline="30000" dirty="0" smtClean="0"/>
          </a:p>
          <a:p>
            <a:r>
              <a:rPr lang="en-GB" sz="1600" dirty="0" smtClean="0"/>
              <a:t>This resource is based on the </a:t>
            </a:r>
            <a:r>
              <a:rPr lang="en-GB" sz="1600" smtClean="0"/>
              <a:t>research paper:</a:t>
            </a:r>
            <a:endParaRPr lang="en-GB" sz="1600" dirty="0" smtClean="0"/>
          </a:p>
          <a:p>
            <a:endParaRPr lang="en-GB" sz="1600" dirty="0"/>
          </a:p>
          <a:p>
            <a:r>
              <a:rPr lang="en-GB" sz="1600" baseline="30000" dirty="0" smtClean="0"/>
              <a:t>1,2</a:t>
            </a:r>
            <a:r>
              <a:rPr lang="en-GB" sz="1600" dirty="0" smtClean="0"/>
              <a:t> David </a:t>
            </a:r>
            <a:r>
              <a:rPr lang="en-GB" sz="1600" dirty="0"/>
              <a:t>WIF, </a:t>
            </a:r>
            <a:r>
              <a:rPr lang="en-GB" sz="1600" baseline="30000" dirty="0" smtClean="0"/>
              <a:t>1,2</a:t>
            </a:r>
            <a:r>
              <a:rPr lang="en-GB" sz="1600" dirty="0" smtClean="0"/>
              <a:t> Makepeace </a:t>
            </a:r>
            <a:r>
              <a:rPr lang="en-GB" sz="1600" dirty="0"/>
              <a:t>JW, </a:t>
            </a:r>
            <a:r>
              <a:rPr lang="en-GB" sz="1600" baseline="30000" dirty="0" smtClean="0"/>
              <a:t>1</a:t>
            </a:r>
            <a:r>
              <a:rPr lang="en-GB" sz="1600" dirty="0" smtClean="0"/>
              <a:t> Callear </a:t>
            </a:r>
            <a:r>
              <a:rPr lang="en-GB" sz="1600" dirty="0"/>
              <a:t>SK, </a:t>
            </a:r>
            <a:r>
              <a:rPr lang="en-GB" sz="1600" baseline="30000" dirty="0" smtClean="0"/>
              <a:t>1</a:t>
            </a:r>
            <a:r>
              <a:rPr lang="en-GB" sz="1600" dirty="0" smtClean="0"/>
              <a:t> Hunter </a:t>
            </a:r>
            <a:r>
              <a:rPr lang="en-GB" sz="1600" dirty="0"/>
              <a:t>HMA, </a:t>
            </a:r>
            <a:r>
              <a:rPr lang="en-GB" sz="1600" baseline="30000" dirty="0" smtClean="0"/>
              <a:t>1</a:t>
            </a:r>
            <a:r>
              <a:rPr lang="en-GB" sz="1600" dirty="0" smtClean="0"/>
              <a:t> Taylor </a:t>
            </a:r>
            <a:r>
              <a:rPr lang="en-GB" sz="1600" dirty="0"/>
              <a:t>JD, </a:t>
            </a:r>
            <a:r>
              <a:rPr lang="en-GB" sz="1600" baseline="30000" dirty="0" smtClean="0"/>
              <a:t>1</a:t>
            </a:r>
            <a:r>
              <a:rPr lang="en-GB" sz="1600" dirty="0" smtClean="0"/>
              <a:t> Wood </a:t>
            </a:r>
            <a:r>
              <a:rPr lang="en-GB" sz="1600" dirty="0"/>
              <a:t>TJ, </a:t>
            </a:r>
            <a:r>
              <a:rPr lang="en-GB" sz="1600" baseline="30000" dirty="0" smtClean="0"/>
              <a:t>1</a:t>
            </a:r>
            <a:r>
              <a:rPr lang="en-GB" sz="1600" dirty="0" smtClean="0"/>
              <a:t> Jones </a:t>
            </a:r>
            <a:r>
              <a:rPr lang="en-GB" sz="1600" dirty="0"/>
              <a:t>MO. (2014) </a:t>
            </a:r>
            <a:r>
              <a:rPr lang="en-GB" sz="1600" b="1" dirty="0" smtClean="0"/>
              <a:t>Hydrogen </a:t>
            </a:r>
            <a:r>
              <a:rPr lang="en-GB" sz="1600" b="1" dirty="0"/>
              <a:t>production from ammonia using sodium amide </a:t>
            </a:r>
            <a:br>
              <a:rPr lang="en-GB" sz="1600" b="1" dirty="0"/>
            </a:br>
            <a:r>
              <a:rPr lang="en-GB" sz="1600" i="1" dirty="0"/>
              <a:t>J. Am. Chem. Soc. </a:t>
            </a:r>
            <a:r>
              <a:rPr lang="en-GB" sz="1600" b="1" dirty="0"/>
              <a:t>136</a:t>
            </a:r>
            <a:r>
              <a:rPr lang="en-GB" sz="1600" dirty="0"/>
              <a:t>: 13082 - 13085.</a:t>
            </a:r>
          </a:p>
          <a:p>
            <a:endParaRPr lang="en-GB" sz="1400" dirty="0" smtClean="0"/>
          </a:p>
          <a:p>
            <a:r>
              <a:rPr lang="en-GB" sz="1200" baseline="30000" dirty="0" smtClean="0"/>
              <a:t>1 </a:t>
            </a:r>
            <a:r>
              <a:rPr lang="en-GB" sz="1200" dirty="0" smtClean="0"/>
              <a:t>ISIS Facility, Rutherford Appleton Laboratory</a:t>
            </a:r>
          </a:p>
          <a:p>
            <a:r>
              <a:rPr lang="en-GB" sz="1200" baseline="30000" dirty="0" smtClean="0"/>
              <a:t>2</a:t>
            </a:r>
            <a:r>
              <a:rPr lang="en-GB" sz="1200" dirty="0" smtClean="0"/>
              <a:t> Inorganic Chemistry Laboratory, University of Oxford</a:t>
            </a:r>
          </a:p>
          <a:p>
            <a:endParaRPr lang="en-GB" b="1" dirty="0" smtClean="0">
              <a:solidFill>
                <a:srgbClr val="39388B"/>
              </a:solidFill>
              <a:latin typeface="Verdana" pitchFamily="34" charset="0"/>
              <a:ea typeface="Verdana" pitchFamily="34" charset="0"/>
              <a:cs typeface="Verdana" pitchFamily="34" charset="0"/>
            </a:endParaRPr>
          </a:p>
          <a:p>
            <a:r>
              <a:rPr lang="en-GB" sz="1600" dirty="0"/>
              <a:t>Thank you </a:t>
            </a:r>
            <a:r>
              <a:rPr lang="en-GB" sz="1600" dirty="0" smtClean="0"/>
              <a:t>to Bill David </a:t>
            </a:r>
            <a:r>
              <a:rPr lang="en-GB" sz="1600" dirty="0"/>
              <a:t>for permission to </a:t>
            </a:r>
            <a:r>
              <a:rPr lang="en-GB" sz="1600" dirty="0" smtClean="0"/>
              <a:t>use the diagrams, photographs and graph on slides 5, 6, 7 and 8 of the Student PowerPoint.</a:t>
            </a:r>
            <a:endParaRPr lang="en-GB" sz="1600" dirty="0"/>
          </a:p>
          <a:p>
            <a:endParaRPr lang="en-GB" b="1" dirty="0" smtClean="0">
              <a:solidFill>
                <a:srgbClr val="39388B"/>
              </a:solidFill>
              <a:latin typeface="Verdana" pitchFamily="34" charset="0"/>
              <a:ea typeface="Verdana" pitchFamily="34" charset="0"/>
              <a:cs typeface="Verdana" pitchFamily="34" charset="0"/>
            </a:endParaRPr>
          </a:p>
          <a:p>
            <a:r>
              <a:rPr lang="en-GB" b="1" dirty="0" smtClean="0">
                <a:solidFill>
                  <a:srgbClr val="39388B"/>
                </a:solidFill>
                <a:latin typeface="Verdana" pitchFamily="34" charset="0"/>
                <a:ea typeface="Verdana" pitchFamily="34" charset="0"/>
                <a:cs typeface="Verdana" pitchFamily="34" charset="0"/>
              </a:rPr>
              <a:t>Organisations</a:t>
            </a:r>
          </a:p>
          <a:p>
            <a:r>
              <a:rPr lang="en-GB" sz="1400" dirty="0" smtClean="0"/>
              <a:t>The research was </a:t>
            </a:r>
            <a:r>
              <a:rPr lang="en-GB" sz="1400" dirty="0"/>
              <a:t>funded </a:t>
            </a:r>
            <a:r>
              <a:rPr lang="en-GB" sz="1400" dirty="0" smtClean="0"/>
              <a:t>by </a:t>
            </a:r>
            <a:r>
              <a:rPr lang="en-GB" sz="1400" dirty="0" smtClean="0">
                <a:hlinkClick r:id="rId3"/>
              </a:rPr>
              <a:t>Science and Technology Facilities Council (STFC)</a:t>
            </a:r>
            <a:endParaRPr lang="en-GB" sz="1400" dirty="0" smtClean="0"/>
          </a:p>
          <a:p>
            <a:r>
              <a:rPr lang="en-GB" sz="1400" dirty="0" smtClean="0"/>
              <a:t>Bill David is STFC Senior Fellow at the ISIS Facility, Rutherford Appleton Laboratory, Oxfordshire, UK, and Professor of Chemistry in the Inorganic Chemistry Laboratory, University of Oxford, and Fellow in Physics at St Catherine’s College, Oxford. </a:t>
            </a:r>
          </a:p>
          <a:p>
            <a:endParaRPr lang="en-GB" sz="1400" dirty="0" smtClean="0"/>
          </a:p>
          <a:p>
            <a:endParaRPr lang="en-GB" sz="1400" dirty="0"/>
          </a:p>
        </p:txBody>
      </p:sp>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Acknowledgements</a:t>
            </a:r>
            <a:endParaRPr lang="en-GB" sz="2400" b="1"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164552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3021</TotalTime>
  <Words>1096</Words>
  <Application>Microsoft Office PowerPoint</Application>
  <PresentationFormat>On-screen Show (4:3)</PresentationFormat>
  <Paragraphs>102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 Harden</dc:creator>
  <cp:lastModifiedBy>Philippa</cp:lastModifiedBy>
  <cp:revision>312</cp:revision>
  <dcterms:created xsi:type="dcterms:W3CDTF">2015-05-13T09:23:14Z</dcterms:created>
  <dcterms:modified xsi:type="dcterms:W3CDTF">2016-02-29T16:29:24Z</dcterms:modified>
</cp:coreProperties>
</file>