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8" r:id="rId2"/>
    <p:sldId id="273" r:id="rId3"/>
    <p:sldId id="260" r:id="rId4"/>
    <p:sldId id="268" r:id="rId5"/>
    <p:sldId id="262" r:id="rId6"/>
    <p:sldId id="267" r:id="rId7"/>
    <p:sldId id="271" r:id="rId8"/>
    <p:sldId id="270" r:id="rId9"/>
    <p:sldId id="269" r:id="rId10"/>
    <p:sldId id="266" r:id="rId11"/>
    <p:sldId id="264" r:id="rId12"/>
    <p:sldId id="272" r:id="rId13"/>
    <p:sldId id="274" r:id="rId14"/>
    <p:sldId id="263" r:id="rId15"/>
    <p:sldId id="276" r:id="rId16"/>
    <p:sldId id="275" r:id="rId17"/>
    <p:sldId id="277" r:id="rId18"/>
    <p:sldId id="27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70" autoAdjust="0"/>
    <p:restoredTop sz="91297" autoAdjust="0"/>
  </p:normalViewPr>
  <p:slideViewPr>
    <p:cSldViewPr>
      <p:cViewPr>
        <p:scale>
          <a:sx n="60" d="100"/>
          <a:sy n="60" d="100"/>
        </p:scale>
        <p:origin x="-1872" y="-240"/>
      </p:cViewPr>
      <p:guideLst>
        <p:guide orient="horz" pos="2160"/>
        <p:guide pos="2880"/>
      </p:guideLst>
    </p:cSldViewPr>
  </p:slideViewPr>
  <p:outlineViewPr>
    <p:cViewPr>
      <p:scale>
        <a:sx n="33" d="100"/>
        <a:sy n="33" d="100"/>
      </p:scale>
      <p:origin x="0" y="271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B059E3-65CA-4CD2-9E18-50FE3587DCE6}" type="datetimeFigureOut">
              <a:rPr lang="en-GB" smtClean="0"/>
              <a:t>08/09/2016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AC707C-6F6B-4926-AAF5-A8EE6E25B446}" type="slidenum">
              <a:rPr lang="en-GB" smtClean="0"/>
              <a:t>‹#›</a:t>
            </a:fld>
            <a:endParaRPr lang="en-GB"/>
          </a:p>
        </p:txBody>
      </p:sp>
    </p:spTree>
    <p:extLst>
      <p:ext uri="{BB962C8B-B14F-4D97-AF65-F5344CB8AC3E}">
        <p14:creationId xmlns:p14="http://schemas.microsoft.com/office/powerpoint/2010/main" val="2139530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bbc.co.uk/news/magazine-19912733"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https://en.wikipedia.org/wiki/Rahima_Banu#/media/File:Rahima_Banu.jpg</a:t>
            </a:r>
            <a:endParaRPr lang="en-GB" dirty="0"/>
          </a:p>
        </p:txBody>
      </p:sp>
      <p:sp>
        <p:nvSpPr>
          <p:cNvPr id="4" name="Slide Number Placeholder 3"/>
          <p:cNvSpPr>
            <a:spLocks noGrp="1"/>
          </p:cNvSpPr>
          <p:nvPr>
            <p:ph type="sldNum" sz="quarter" idx="10"/>
          </p:nvPr>
        </p:nvSpPr>
        <p:spPr/>
        <p:txBody>
          <a:bodyPr/>
          <a:lstStyle/>
          <a:p>
            <a:fld id="{1CAC707C-6F6B-4926-AAF5-A8EE6E25B446}" type="slidenum">
              <a:rPr lang="en-GB" smtClean="0"/>
              <a:t>3</a:t>
            </a:fld>
            <a:endParaRPr lang="en-GB"/>
          </a:p>
        </p:txBody>
      </p:sp>
    </p:spTree>
    <p:extLst>
      <p:ext uri="{BB962C8B-B14F-4D97-AF65-F5344CB8AC3E}">
        <p14:creationId xmlns:p14="http://schemas.microsoft.com/office/powerpoint/2010/main" val="4134039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AC707C-6F6B-4926-AAF5-A8EE6E25B446}" type="slidenum">
              <a:rPr lang="en-GB" smtClean="0"/>
              <a:t>14</a:t>
            </a:fld>
            <a:endParaRPr lang="en-GB"/>
          </a:p>
        </p:txBody>
      </p:sp>
    </p:spTree>
    <p:extLst>
      <p:ext uri="{BB962C8B-B14F-4D97-AF65-F5344CB8AC3E}">
        <p14:creationId xmlns:p14="http://schemas.microsoft.com/office/powerpoint/2010/main" val="3366538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Images</a:t>
            </a:r>
          </a:p>
          <a:p>
            <a:r>
              <a:rPr lang="en-GB" dirty="0" smtClean="0"/>
              <a:t>Wikipedia</a:t>
            </a:r>
            <a:endParaRPr lang="en-GB" dirty="0"/>
          </a:p>
        </p:txBody>
      </p:sp>
      <p:sp>
        <p:nvSpPr>
          <p:cNvPr id="4" name="Slide Number Placeholder 3"/>
          <p:cNvSpPr>
            <a:spLocks noGrp="1"/>
          </p:cNvSpPr>
          <p:nvPr>
            <p:ph type="sldNum" sz="quarter" idx="10"/>
          </p:nvPr>
        </p:nvSpPr>
        <p:spPr/>
        <p:txBody>
          <a:bodyPr/>
          <a:lstStyle/>
          <a:p>
            <a:fld id="{1CAC707C-6F6B-4926-AAF5-A8EE6E25B446}" type="slidenum">
              <a:rPr lang="en-GB" smtClean="0"/>
              <a:t>15</a:t>
            </a:fld>
            <a:endParaRPr lang="en-GB"/>
          </a:p>
        </p:txBody>
      </p:sp>
    </p:spTree>
    <p:extLst>
      <p:ext uri="{BB962C8B-B14F-4D97-AF65-F5344CB8AC3E}">
        <p14:creationId xmlns:p14="http://schemas.microsoft.com/office/powerpoint/2010/main" val="1374309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hlinkClick r:id="rId3"/>
              </a:rPr>
              <a:t>www.bbc.co.uk/news/magazine-19912733</a:t>
            </a:r>
            <a:endParaRPr lang="en-GB" sz="1200" dirty="0" smtClean="0"/>
          </a:p>
          <a:p>
            <a:endParaRPr lang="en-GB" dirty="0"/>
          </a:p>
        </p:txBody>
      </p:sp>
      <p:sp>
        <p:nvSpPr>
          <p:cNvPr id="4" name="Slide Number Placeholder 3"/>
          <p:cNvSpPr>
            <a:spLocks noGrp="1"/>
          </p:cNvSpPr>
          <p:nvPr>
            <p:ph type="sldNum" sz="quarter" idx="10"/>
          </p:nvPr>
        </p:nvSpPr>
        <p:spPr/>
        <p:txBody>
          <a:bodyPr/>
          <a:lstStyle/>
          <a:p>
            <a:fld id="{1CAC707C-6F6B-4926-AAF5-A8EE6E25B446}" type="slidenum">
              <a:rPr lang="en-GB" smtClean="0"/>
              <a:t>16</a:t>
            </a:fld>
            <a:endParaRPr lang="en-GB"/>
          </a:p>
        </p:txBody>
      </p:sp>
    </p:spTree>
    <p:extLst>
      <p:ext uri="{BB962C8B-B14F-4D97-AF65-F5344CB8AC3E}">
        <p14:creationId xmlns:p14="http://schemas.microsoft.com/office/powerpoint/2010/main" val="1836745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AC707C-6F6B-4926-AAF5-A8EE6E25B446}" type="slidenum">
              <a:rPr lang="en-GB" smtClean="0"/>
              <a:t>17</a:t>
            </a:fld>
            <a:endParaRPr lang="en-GB"/>
          </a:p>
        </p:txBody>
      </p:sp>
    </p:spTree>
    <p:extLst>
      <p:ext uri="{BB962C8B-B14F-4D97-AF65-F5344CB8AC3E}">
        <p14:creationId xmlns:p14="http://schemas.microsoft.com/office/powerpoint/2010/main" val="3814180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1FB7D8-0CA2-425C-BB8D-EA73F458979E}" type="slidenum">
              <a:rPr lang="en-GB" smtClean="0"/>
              <a:t>18</a:t>
            </a:fld>
            <a:endParaRPr lang="en-GB"/>
          </a:p>
        </p:txBody>
      </p:sp>
    </p:spTree>
    <p:extLst>
      <p:ext uri="{BB962C8B-B14F-4D97-AF65-F5344CB8AC3E}">
        <p14:creationId xmlns:p14="http://schemas.microsoft.com/office/powerpoint/2010/main" val="3603560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http://www.ijph.in/article.asp?issn=0019-557X;year=2011;volume=55;issue=2;spage=81;epage=87;aulast=Narain</a:t>
            </a:r>
            <a:endParaRPr lang="en-GB" dirty="0"/>
          </a:p>
        </p:txBody>
      </p:sp>
      <p:sp>
        <p:nvSpPr>
          <p:cNvPr id="4" name="Slide Number Placeholder 3"/>
          <p:cNvSpPr>
            <a:spLocks noGrp="1"/>
          </p:cNvSpPr>
          <p:nvPr>
            <p:ph type="sldNum" sz="quarter" idx="10"/>
          </p:nvPr>
        </p:nvSpPr>
        <p:spPr/>
        <p:txBody>
          <a:bodyPr/>
          <a:lstStyle/>
          <a:p>
            <a:fld id="{1CAC707C-6F6B-4926-AAF5-A8EE6E25B446}" type="slidenum">
              <a:rPr lang="en-GB" smtClean="0"/>
              <a:t>4</a:t>
            </a:fld>
            <a:endParaRPr lang="en-GB"/>
          </a:p>
        </p:txBody>
      </p:sp>
    </p:spTree>
    <p:extLst>
      <p:ext uri="{BB962C8B-B14F-4D97-AF65-F5344CB8AC3E}">
        <p14:creationId xmlns:p14="http://schemas.microsoft.com/office/powerpoint/2010/main" val="1795980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https://apps.nlm.nih.gov/againsttheodds/exhibit/preventing_disease/making_history.cfm</a:t>
            </a:r>
            <a:endParaRPr lang="en-GB" dirty="0"/>
          </a:p>
        </p:txBody>
      </p:sp>
      <p:sp>
        <p:nvSpPr>
          <p:cNvPr id="4" name="Slide Number Placeholder 3"/>
          <p:cNvSpPr>
            <a:spLocks noGrp="1"/>
          </p:cNvSpPr>
          <p:nvPr>
            <p:ph type="sldNum" sz="quarter" idx="10"/>
          </p:nvPr>
        </p:nvSpPr>
        <p:spPr/>
        <p:txBody>
          <a:bodyPr/>
          <a:lstStyle/>
          <a:p>
            <a:fld id="{1CAC707C-6F6B-4926-AAF5-A8EE6E25B446}" type="slidenum">
              <a:rPr lang="en-GB" smtClean="0"/>
              <a:t>6</a:t>
            </a:fld>
            <a:endParaRPr lang="en-GB"/>
          </a:p>
        </p:txBody>
      </p:sp>
    </p:spTree>
    <p:extLst>
      <p:ext uri="{BB962C8B-B14F-4D97-AF65-F5344CB8AC3E}">
        <p14:creationId xmlns:p14="http://schemas.microsoft.com/office/powerpoint/2010/main" val="1647885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https://apps.nlm.nih.gov/againsttheodds/exhibit/preventing_disease/making_history.cfm</a:t>
            </a:r>
            <a:endParaRPr lang="en-GB" dirty="0"/>
          </a:p>
        </p:txBody>
      </p:sp>
      <p:sp>
        <p:nvSpPr>
          <p:cNvPr id="4" name="Slide Number Placeholder 3"/>
          <p:cNvSpPr>
            <a:spLocks noGrp="1"/>
          </p:cNvSpPr>
          <p:nvPr>
            <p:ph type="sldNum" sz="quarter" idx="10"/>
          </p:nvPr>
        </p:nvSpPr>
        <p:spPr/>
        <p:txBody>
          <a:bodyPr/>
          <a:lstStyle/>
          <a:p>
            <a:fld id="{1CAC707C-6F6B-4926-AAF5-A8EE6E25B446}" type="slidenum">
              <a:rPr lang="en-GB" smtClean="0"/>
              <a:t>7</a:t>
            </a:fld>
            <a:endParaRPr lang="en-GB"/>
          </a:p>
        </p:txBody>
      </p:sp>
    </p:spTree>
    <p:extLst>
      <p:ext uri="{BB962C8B-B14F-4D97-AF65-F5344CB8AC3E}">
        <p14:creationId xmlns:p14="http://schemas.microsoft.com/office/powerpoint/2010/main" val="1647885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https://apps.nlm.nih.gov/againsttheodds/exhibit/preventing_disease/making_history.cfm</a:t>
            </a:r>
            <a:endParaRPr lang="en-GB" dirty="0"/>
          </a:p>
        </p:txBody>
      </p:sp>
      <p:sp>
        <p:nvSpPr>
          <p:cNvPr id="4" name="Slide Number Placeholder 3"/>
          <p:cNvSpPr>
            <a:spLocks noGrp="1"/>
          </p:cNvSpPr>
          <p:nvPr>
            <p:ph type="sldNum" sz="quarter" idx="10"/>
          </p:nvPr>
        </p:nvSpPr>
        <p:spPr/>
        <p:txBody>
          <a:bodyPr/>
          <a:lstStyle/>
          <a:p>
            <a:fld id="{1CAC707C-6F6B-4926-AAF5-A8EE6E25B446}" type="slidenum">
              <a:rPr lang="en-GB" smtClean="0"/>
              <a:t>8</a:t>
            </a:fld>
            <a:endParaRPr lang="en-GB"/>
          </a:p>
        </p:txBody>
      </p:sp>
    </p:spTree>
    <p:extLst>
      <p:ext uri="{BB962C8B-B14F-4D97-AF65-F5344CB8AC3E}">
        <p14:creationId xmlns:p14="http://schemas.microsoft.com/office/powerpoint/2010/main" val="1647885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image</a:t>
            </a:r>
          </a:p>
          <a:p>
            <a:r>
              <a:rPr lang="en-GB" dirty="0" smtClean="0"/>
              <a:t>https://en.wikipedia.org/wiki/Edward_Jenner#/media/File:Edward_Jenner._Pastel_by_John_Raphael_Smith._Wellcome_L0026138.jpg</a:t>
            </a:r>
            <a:endParaRPr lang="en-GB" dirty="0"/>
          </a:p>
        </p:txBody>
      </p:sp>
      <p:sp>
        <p:nvSpPr>
          <p:cNvPr id="4" name="Slide Number Placeholder 3"/>
          <p:cNvSpPr>
            <a:spLocks noGrp="1"/>
          </p:cNvSpPr>
          <p:nvPr>
            <p:ph type="sldNum" sz="quarter" idx="10"/>
          </p:nvPr>
        </p:nvSpPr>
        <p:spPr/>
        <p:txBody>
          <a:bodyPr/>
          <a:lstStyle/>
          <a:p>
            <a:fld id="{1CAC707C-6F6B-4926-AAF5-A8EE6E25B446}" type="slidenum">
              <a:rPr lang="en-GB" smtClean="0"/>
              <a:t>10</a:t>
            </a:fld>
            <a:endParaRPr lang="en-GB"/>
          </a:p>
        </p:txBody>
      </p:sp>
    </p:spTree>
    <p:extLst>
      <p:ext uri="{BB962C8B-B14F-4D97-AF65-F5344CB8AC3E}">
        <p14:creationId xmlns:p14="http://schemas.microsoft.com/office/powerpoint/2010/main" val="4129816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http://www.polioeradication.org/MediaRoom/Photos/Photoessays.aspx#prettyPhoto[Sudan]/3/</a:t>
            </a:r>
            <a:br>
              <a:rPr lang="en-GB" dirty="0" smtClean="0"/>
            </a:br>
            <a:r>
              <a:rPr lang="en-GB" dirty="0" smtClean="0"/>
              <a:t>http://www.polioeradication.org/Mediaroom/Photos/Photoessays.aspx#prettyPhoto[LastStand]/2/</a:t>
            </a:r>
            <a:endParaRPr lang="en-GB" dirty="0"/>
          </a:p>
        </p:txBody>
      </p:sp>
      <p:sp>
        <p:nvSpPr>
          <p:cNvPr id="4" name="Slide Number Placeholder 3"/>
          <p:cNvSpPr>
            <a:spLocks noGrp="1"/>
          </p:cNvSpPr>
          <p:nvPr>
            <p:ph type="sldNum" sz="quarter" idx="10"/>
          </p:nvPr>
        </p:nvSpPr>
        <p:spPr/>
        <p:txBody>
          <a:bodyPr/>
          <a:lstStyle/>
          <a:p>
            <a:fld id="{1CAC707C-6F6B-4926-AAF5-A8EE6E25B446}" type="slidenum">
              <a:rPr lang="en-GB" smtClean="0"/>
              <a:t>11</a:t>
            </a:fld>
            <a:endParaRPr lang="en-GB"/>
          </a:p>
        </p:txBody>
      </p:sp>
    </p:spTree>
    <p:extLst>
      <p:ext uri="{BB962C8B-B14F-4D97-AF65-F5344CB8AC3E}">
        <p14:creationId xmlns:p14="http://schemas.microsoft.com/office/powerpoint/2010/main" val="872999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can find the</a:t>
            </a:r>
            <a:r>
              <a:rPr lang="en-GB" baseline="0" dirty="0" smtClean="0"/>
              <a:t> most recent version of this graph here:</a:t>
            </a:r>
            <a:br>
              <a:rPr lang="en-GB" baseline="0" dirty="0" smtClean="0"/>
            </a:br>
            <a:r>
              <a:rPr lang="en-GB" baseline="0" dirty="0" smtClean="0"/>
              <a:t>http://www.polioeradication.org/Dataandmonitoring.aspx</a:t>
            </a:r>
          </a:p>
          <a:p>
            <a:r>
              <a:rPr lang="en-GB" baseline="0" dirty="0" smtClean="0"/>
              <a:t>The site contains the most up to date information about efforts to eradicate polio</a:t>
            </a:r>
          </a:p>
          <a:p>
            <a:endParaRPr lang="en-GB" dirty="0"/>
          </a:p>
        </p:txBody>
      </p:sp>
      <p:sp>
        <p:nvSpPr>
          <p:cNvPr id="4" name="Slide Number Placeholder 3"/>
          <p:cNvSpPr>
            <a:spLocks noGrp="1"/>
          </p:cNvSpPr>
          <p:nvPr>
            <p:ph type="sldNum" sz="quarter" idx="10"/>
          </p:nvPr>
        </p:nvSpPr>
        <p:spPr/>
        <p:txBody>
          <a:bodyPr/>
          <a:lstStyle/>
          <a:p>
            <a:fld id="{1CAC707C-6F6B-4926-AAF5-A8EE6E25B446}" type="slidenum">
              <a:rPr lang="en-GB" smtClean="0"/>
              <a:t>12</a:t>
            </a:fld>
            <a:endParaRPr lang="en-GB"/>
          </a:p>
        </p:txBody>
      </p:sp>
    </p:spTree>
    <p:extLst>
      <p:ext uri="{BB962C8B-B14F-4D97-AF65-F5344CB8AC3E}">
        <p14:creationId xmlns:p14="http://schemas.microsoft.com/office/powerpoint/2010/main" val="4054200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Images</a:t>
            </a:r>
            <a:br>
              <a:rPr lang="en-GB" dirty="0" smtClean="0"/>
            </a:br>
            <a:r>
              <a:rPr lang="en-GB" dirty="0" smtClean="0"/>
              <a:t>https://en.wikipedia.org/wiki/Ebola_virus_disease#/media/File:Measuring_Temperature_at_a_road_block_in_Lakka_Sierra_Leone.jpg</a:t>
            </a:r>
            <a:br>
              <a:rPr lang="en-GB" dirty="0" smtClean="0"/>
            </a:br>
            <a:endParaRPr lang="en-GB" dirty="0"/>
          </a:p>
        </p:txBody>
      </p:sp>
      <p:sp>
        <p:nvSpPr>
          <p:cNvPr id="4" name="Slide Number Placeholder 3"/>
          <p:cNvSpPr>
            <a:spLocks noGrp="1"/>
          </p:cNvSpPr>
          <p:nvPr>
            <p:ph type="sldNum" sz="quarter" idx="10"/>
          </p:nvPr>
        </p:nvSpPr>
        <p:spPr/>
        <p:txBody>
          <a:bodyPr/>
          <a:lstStyle/>
          <a:p>
            <a:fld id="{1CAC707C-6F6B-4926-AAF5-A8EE6E25B446}" type="slidenum">
              <a:rPr lang="en-GB" smtClean="0"/>
              <a:t>13</a:t>
            </a:fld>
            <a:endParaRPr lang="en-GB"/>
          </a:p>
        </p:txBody>
      </p:sp>
    </p:spTree>
    <p:extLst>
      <p:ext uri="{BB962C8B-B14F-4D97-AF65-F5344CB8AC3E}">
        <p14:creationId xmlns:p14="http://schemas.microsoft.com/office/powerpoint/2010/main" val="1851082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911348C-980D-415E-97FA-0BBFF9D0BC1A}" type="datetimeFigureOut">
              <a:rPr lang="en-GB" smtClean="0"/>
              <a:t>08/09/2016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A0051A-5C48-4EC7-B621-89369A3AA06A}" type="slidenum">
              <a:rPr lang="en-GB" smtClean="0"/>
              <a:t>‹#›</a:t>
            </a:fld>
            <a:endParaRPr lang="en-GB"/>
          </a:p>
        </p:txBody>
      </p:sp>
    </p:spTree>
    <p:extLst>
      <p:ext uri="{BB962C8B-B14F-4D97-AF65-F5344CB8AC3E}">
        <p14:creationId xmlns:p14="http://schemas.microsoft.com/office/powerpoint/2010/main" val="3141588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11348C-980D-415E-97FA-0BBFF9D0BC1A}" type="datetimeFigureOut">
              <a:rPr lang="en-GB" smtClean="0"/>
              <a:t>08/09/2016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A0051A-5C48-4EC7-B621-89369A3AA06A}" type="slidenum">
              <a:rPr lang="en-GB" smtClean="0"/>
              <a:t>‹#›</a:t>
            </a:fld>
            <a:endParaRPr lang="en-GB"/>
          </a:p>
        </p:txBody>
      </p:sp>
    </p:spTree>
    <p:extLst>
      <p:ext uri="{BB962C8B-B14F-4D97-AF65-F5344CB8AC3E}">
        <p14:creationId xmlns:p14="http://schemas.microsoft.com/office/powerpoint/2010/main" val="2539218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11348C-980D-415E-97FA-0BBFF9D0BC1A}" type="datetimeFigureOut">
              <a:rPr lang="en-GB" smtClean="0"/>
              <a:t>08/09/2016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A0051A-5C48-4EC7-B621-89369A3AA06A}" type="slidenum">
              <a:rPr lang="en-GB" smtClean="0"/>
              <a:t>‹#›</a:t>
            </a:fld>
            <a:endParaRPr lang="en-GB"/>
          </a:p>
        </p:txBody>
      </p:sp>
    </p:spTree>
    <p:extLst>
      <p:ext uri="{BB962C8B-B14F-4D97-AF65-F5344CB8AC3E}">
        <p14:creationId xmlns:p14="http://schemas.microsoft.com/office/powerpoint/2010/main" val="124764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11348C-980D-415E-97FA-0BBFF9D0BC1A}" type="datetimeFigureOut">
              <a:rPr lang="en-GB" smtClean="0"/>
              <a:t>08/09/2016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A0051A-5C48-4EC7-B621-89369A3AA06A}" type="slidenum">
              <a:rPr lang="en-GB" smtClean="0"/>
              <a:t>‹#›</a:t>
            </a:fld>
            <a:endParaRPr lang="en-GB"/>
          </a:p>
        </p:txBody>
      </p:sp>
    </p:spTree>
    <p:extLst>
      <p:ext uri="{BB962C8B-B14F-4D97-AF65-F5344CB8AC3E}">
        <p14:creationId xmlns:p14="http://schemas.microsoft.com/office/powerpoint/2010/main" val="562949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11348C-980D-415E-97FA-0BBFF9D0BC1A}" type="datetimeFigureOut">
              <a:rPr lang="en-GB" smtClean="0"/>
              <a:t>08/09/2016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A0051A-5C48-4EC7-B621-89369A3AA06A}" type="slidenum">
              <a:rPr lang="en-GB" smtClean="0"/>
              <a:t>‹#›</a:t>
            </a:fld>
            <a:endParaRPr lang="en-GB"/>
          </a:p>
        </p:txBody>
      </p:sp>
    </p:spTree>
    <p:extLst>
      <p:ext uri="{BB962C8B-B14F-4D97-AF65-F5344CB8AC3E}">
        <p14:creationId xmlns:p14="http://schemas.microsoft.com/office/powerpoint/2010/main" val="3298185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911348C-980D-415E-97FA-0BBFF9D0BC1A}" type="datetimeFigureOut">
              <a:rPr lang="en-GB" smtClean="0"/>
              <a:t>08/09/2016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A0051A-5C48-4EC7-B621-89369A3AA06A}" type="slidenum">
              <a:rPr lang="en-GB" smtClean="0"/>
              <a:t>‹#›</a:t>
            </a:fld>
            <a:endParaRPr lang="en-GB"/>
          </a:p>
        </p:txBody>
      </p:sp>
    </p:spTree>
    <p:extLst>
      <p:ext uri="{BB962C8B-B14F-4D97-AF65-F5344CB8AC3E}">
        <p14:creationId xmlns:p14="http://schemas.microsoft.com/office/powerpoint/2010/main" val="268960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911348C-980D-415E-97FA-0BBFF9D0BC1A}" type="datetimeFigureOut">
              <a:rPr lang="en-GB" smtClean="0"/>
              <a:t>08/09/2016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3A0051A-5C48-4EC7-B621-89369A3AA06A}" type="slidenum">
              <a:rPr lang="en-GB" smtClean="0"/>
              <a:t>‹#›</a:t>
            </a:fld>
            <a:endParaRPr lang="en-GB"/>
          </a:p>
        </p:txBody>
      </p:sp>
    </p:spTree>
    <p:extLst>
      <p:ext uri="{BB962C8B-B14F-4D97-AF65-F5344CB8AC3E}">
        <p14:creationId xmlns:p14="http://schemas.microsoft.com/office/powerpoint/2010/main" val="1991455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911348C-980D-415E-97FA-0BBFF9D0BC1A}" type="datetimeFigureOut">
              <a:rPr lang="en-GB" smtClean="0"/>
              <a:t>08/09/2016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3A0051A-5C48-4EC7-B621-89369A3AA06A}" type="slidenum">
              <a:rPr lang="en-GB" smtClean="0"/>
              <a:t>‹#›</a:t>
            </a:fld>
            <a:endParaRPr lang="en-GB"/>
          </a:p>
        </p:txBody>
      </p:sp>
    </p:spTree>
    <p:extLst>
      <p:ext uri="{BB962C8B-B14F-4D97-AF65-F5344CB8AC3E}">
        <p14:creationId xmlns:p14="http://schemas.microsoft.com/office/powerpoint/2010/main" val="2198715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11348C-980D-415E-97FA-0BBFF9D0BC1A}" type="datetimeFigureOut">
              <a:rPr lang="en-GB" smtClean="0"/>
              <a:t>08/09/2016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3A0051A-5C48-4EC7-B621-89369A3AA06A}" type="slidenum">
              <a:rPr lang="en-GB" smtClean="0"/>
              <a:t>‹#›</a:t>
            </a:fld>
            <a:endParaRPr lang="en-GB"/>
          </a:p>
        </p:txBody>
      </p:sp>
    </p:spTree>
    <p:extLst>
      <p:ext uri="{BB962C8B-B14F-4D97-AF65-F5344CB8AC3E}">
        <p14:creationId xmlns:p14="http://schemas.microsoft.com/office/powerpoint/2010/main" val="1855991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1348C-980D-415E-97FA-0BBFF9D0BC1A}" type="datetimeFigureOut">
              <a:rPr lang="en-GB" smtClean="0"/>
              <a:t>08/09/2016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A0051A-5C48-4EC7-B621-89369A3AA06A}" type="slidenum">
              <a:rPr lang="en-GB" smtClean="0"/>
              <a:t>‹#›</a:t>
            </a:fld>
            <a:endParaRPr lang="en-GB"/>
          </a:p>
        </p:txBody>
      </p:sp>
    </p:spTree>
    <p:extLst>
      <p:ext uri="{BB962C8B-B14F-4D97-AF65-F5344CB8AC3E}">
        <p14:creationId xmlns:p14="http://schemas.microsoft.com/office/powerpoint/2010/main" val="1213129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1348C-980D-415E-97FA-0BBFF9D0BC1A}" type="datetimeFigureOut">
              <a:rPr lang="en-GB" smtClean="0"/>
              <a:t>08/09/2016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A0051A-5C48-4EC7-B621-89369A3AA06A}" type="slidenum">
              <a:rPr lang="en-GB" smtClean="0"/>
              <a:t>‹#›</a:t>
            </a:fld>
            <a:endParaRPr lang="en-GB"/>
          </a:p>
        </p:txBody>
      </p:sp>
    </p:spTree>
    <p:extLst>
      <p:ext uri="{BB962C8B-B14F-4D97-AF65-F5344CB8AC3E}">
        <p14:creationId xmlns:p14="http://schemas.microsoft.com/office/powerpoint/2010/main" val="2660796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11348C-980D-415E-97FA-0BBFF9D0BC1A}" type="datetimeFigureOut">
              <a:rPr lang="en-GB" smtClean="0"/>
              <a:t>08/09/2016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A0051A-5C48-4EC7-B621-89369A3AA06A}" type="slidenum">
              <a:rPr lang="en-GB" smtClean="0"/>
              <a:t>‹#›</a:t>
            </a:fld>
            <a:endParaRPr lang="en-GB"/>
          </a:p>
        </p:txBody>
      </p:sp>
    </p:spTree>
    <p:extLst>
      <p:ext uri="{BB962C8B-B14F-4D97-AF65-F5344CB8AC3E}">
        <p14:creationId xmlns:p14="http://schemas.microsoft.com/office/powerpoint/2010/main" val="1112785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6733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Felix\AppData\Local\Temp\Eduard_Jenner.jpg"/>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35897" y="332656"/>
            <a:ext cx="5902424" cy="6681543"/>
          </a:xfrm>
          <a:prstGeom prst="rect">
            <a:avLst/>
          </a:prstGeom>
          <a:noFill/>
          <a:ln>
            <a:noFill/>
          </a:ln>
          <a:effectLst>
            <a:softEdge rad="8128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27785" y="1268760"/>
            <a:ext cx="3888431" cy="3046988"/>
          </a:xfrm>
          <a:prstGeom prst="rect">
            <a:avLst/>
          </a:prstGeom>
          <a:noFill/>
        </p:spPr>
        <p:txBody>
          <a:bodyPr wrap="square" rtlCol="0">
            <a:spAutoFit/>
          </a:bodyPr>
          <a:lstStyle/>
          <a:p>
            <a:pPr algn="ctr"/>
            <a:r>
              <a:rPr lang="en-GB" sz="2400" spc="30" dirty="0" smtClean="0">
                <a:latin typeface="Opera-Lyrics-Smooth" panose="02000000000000000000" pitchFamily="2" charset="0"/>
              </a:rPr>
              <a:t>I hope that some day the practice of producing cowpox in human beings will spread over the world – when that day comes, there will be no more smallpox.</a:t>
            </a:r>
          </a:p>
        </p:txBody>
      </p:sp>
      <p:sp>
        <p:nvSpPr>
          <p:cNvPr id="5" name="TextBox 4"/>
          <p:cNvSpPr txBox="1"/>
          <p:nvPr/>
        </p:nvSpPr>
        <p:spPr>
          <a:xfrm>
            <a:off x="1715643" y="5013176"/>
            <a:ext cx="5712715" cy="584775"/>
          </a:xfrm>
          <a:prstGeom prst="rect">
            <a:avLst/>
          </a:prstGeom>
          <a:noFill/>
        </p:spPr>
        <p:txBody>
          <a:bodyPr wrap="square" rtlCol="0">
            <a:spAutoFit/>
          </a:bodyPr>
          <a:lstStyle/>
          <a:p>
            <a:r>
              <a:rPr lang="en-GB" sz="3200" b="1" dirty="0" smtClean="0">
                <a:solidFill>
                  <a:schemeClr val="accent6">
                    <a:lumMod val="50000"/>
                  </a:schemeClr>
                </a:solidFill>
                <a:latin typeface="Arial" panose="020B0604020202020204" pitchFamily="34" charset="0"/>
                <a:cs typeface="Arial" panose="020B0604020202020204" pitchFamily="34" charset="0"/>
              </a:rPr>
              <a:t>Who do you think said this?</a:t>
            </a:r>
          </a:p>
        </p:txBody>
      </p:sp>
      <p:sp>
        <p:nvSpPr>
          <p:cNvPr id="6" name="Title 1"/>
          <p:cNvSpPr txBox="1">
            <a:spLocks/>
          </p:cNvSpPr>
          <p:nvPr/>
        </p:nvSpPr>
        <p:spPr>
          <a:xfrm>
            <a:off x="-180528" y="4394779"/>
            <a:ext cx="4415150" cy="18462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Thank you, </a:t>
            </a:r>
            <a:br>
              <a:rPr lang="en-GB" b="1"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GB" b="1"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Dr Jenner!</a:t>
            </a:r>
            <a:endParaRPr lang="en-GB" b="1"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84027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100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par>
                                <p:cTn id="13" presetID="56" presetClass="path" presetSubtype="0" accel="50000" decel="50000" fill="hold" grpId="0" nodeType="withEffect">
                                  <p:stCondLst>
                                    <p:cond delay="0"/>
                                  </p:stCondLst>
                                  <p:childTnLst>
                                    <p:animMotion origin="layout" path="M 0 7.40056E-7 L -0.25191 -0.11702 " pathEditMode="relative" rAng="0" ptsTypes="AA">
                                      <p:cBhvr>
                                        <p:cTn id="14" dur="2000" fill="hold"/>
                                        <p:tgtEl>
                                          <p:spTgt spid="4"/>
                                        </p:tgtEl>
                                        <p:attrNameLst>
                                          <p:attrName>ppt_x</p:attrName>
                                          <p:attrName>ppt_y</p:attrName>
                                        </p:attrNameLst>
                                      </p:cBhvr>
                                      <p:rCtr x="-12604" y="-5851"/>
                                    </p:animMotion>
                                  </p:childTnLst>
                                </p:cTn>
                              </p:par>
                              <p:par>
                                <p:cTn id="15" presetID="10" presetClass="exit" presetSubtype="0" fill="hold" grpId="0" nodeType="with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a:bodyPr>
          <a:lstStyle/>
          <a:p>
            <a:r>
              <a:rPr lang="en-GB" sz="6000" b="1" dirty="0" smtClean="0">
                <a:solidFill>
                  <a:srgbClr val="FF0000"/>
                </a:solidFill>
                <a:latin typeface="+mn-lt"/>
              </a:rPr>
              <a:t>Polio</a:t>
            </a:r>
            <a:endParaRPr lang="en-GB" sz="6000" b="1" dirty="0">
              <a:solidFill>
                <a:srgbClr val="FF0000"/>
              </a:solidFill>
              <a:latin typeface="+mn-lt"/>
            </a:endParaRPr>
          </a:p>
        </p:txBody>
      </p:sp>
      <p:pic>
        <p:nvPicPr>
          <p:cNvPr id="9218" name="Picture 2" descr="http://www.polioeradication.org/portals/0/Image/Photos/PhotoEssays/Sudan/image0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3149841"/>
            <a:ext cx="4716016" cy="353701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222" name="Picture 6" descr="http://www.polioeradication.org/portals/0/Image/Photos/PhotoEssays/PolioLastStand/34_p713615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484784"/>
            <a:ext cx="4440152" cy="333011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4632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polioeradication.org/portals/0/Image/Data&amp;Monitoring/currentyear.jpg"/>
          <p:cNvPicPr>
            <a:picLocks noChangeAspect="1" noChangeArrowheads="1"/>
          </p:cNvPicPr>
          <p:nvPr/>
        </p:nvPicPr>
        <p:blipFill rotWithShape="1">
          <a:blip r:embed="rId3">
            <a:extLst>
              <a:ext uri="{28A0092B-C50C-407E-A947-70E740481C1C}">
                <a14:useLocalDpi xmlns:a14="http://schemas.microsoft.com/office/drawing/2010/main" val="0"/>
              </a:ext>
            </a:extLst>
          </a:blip>
          <a:srcRect r="3131"/>
          <a:stretch/>
        </p:blipFill>
        <p:spPr bwMode="auto">
          <a:xfrm>
            <a:off x="163773" y="188640"/>
            <a:ext cx="8980227"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5820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8" name="Picture 24" descr="Image result for zika virus wik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397" y="4365104"/>
            <a:ext cx="4574277" cy="22907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43608" y="3468673"/>
            <a:ext cx="3240360" cy="830997"/>
          </a:xfrm>
          <a:prstGeom prst="rect">
            <a:avLst/>
          </a:prstGeom>
          <a:noFill/>
        </p:spPr>
        <p:txBody>
          <a:bodyPr wrap="square" rtlCol="0">
            <a:spAutoFit/>
          </a:bodyPr>
          <a:lstStyle/>
          <a:p>
            <a:r>
              <a:rPr lang="en-GB" sz="4800" b="1" dirty="0" smtClean="0">
                <a:solidFill>
                  <a:srgbClr val="FF0000"/>
                </a:solidFill>
                <a:latin typeface="Arial Black" panose="020B0A04020102020204" pitchFamily="34" charset="0"/>
              </a:rPr>
              <a:t>Ebola</a:t>
            </a:r>
            <a:endParaRPr lang="en-GB" sz="4800" b="1" dirty="0">
              <a:solidFill>
                <a:srgbClr val="FF0000"/>
              </a:solidFill>
              <a:latin typeface="Arial Black" panose="020B0A04020102020204" pitchFamily="34" charset="0"/>
            </a:endParaRPr>
          </a:p>
        </p:txBody>
      </p:sp>
      <p:sp>
        <p:nvSpPr>
          <p:cNvPr id="7" name="TextBox 6"/>
          <p:cNvSpPr txBox="1"/>
          <p:nvPr/>
        </p:nvSpPr>
        <p:spPr>
          <a:xfrm>
            <a:off x="5940152" y="5510473"/>
            <a:ext cx="2135678" cy="830997"/>
          </a:xfrm>
          <a:prstGeom prst="rect">
            <a:avLst/>
          </a:prstGeom>
          <a:noFill/>
        </p:spPr>
        <p:txBody>
          <a:bodyPr wrap="square" rtlCol="0">
            <a:spAutoFit/>
          </a:bodyPr>
          <a:lstStyle/>
          <a:p>
            <a:r>
              <a:rPr lang="en-GB" sz="4800" b="1" dirty="0" err="1">
                <a:solidFill>
                  <a:srgbClr val="FF0000"/>
                </a:solidFill>
                <a:latin typeface="Arial Black" panose="020B0A04020102020204" pitchFamily="34" charset="0"/>
              </a:rPr>
              <a:t>Z</a:t>
            </a:r>
            <a:r>
              <a:rPr lang="en-GB" sz="4800" b="1" dirty="0" err="1" smtClean="0">
                <a:solidFill>
                  <a:srgbClr val="FF0000"/>
                </a:solidFill>
                <a:latin typeface="Arial Black" panose="020B0A04020102020204" pitchFamily="34" charset="0"/>
              </a:rPr>
              <a:t>ika</a:t>
            </a:r>
            <a:endParaRPr lang="en-GB" sz="4800" b="1" dirty="0">
              <a:solidFill>
                <a:srgbClr val="FF0000"/>
              </a:solidFill>
              <a:latin typeface="Arial Black" panose="020B0A04020102020204" pitchFamily="34" charset="0"/>
            </a:endParaRPr>
          </a:p>
        </p:txBody>
      </p:sp>
      <p:sp>
        <p:nvSpPr>
          <p:cNvPr id="12" name="AutoShape 18" descr="Image result for yellow fever wiki"/>
          <p:cNvSpPr>
            <a:spLocks noChangeAspect="1" noChangeArrowheads="1"/>
          </p:cNvSpPr>
          <p:nvPr/>
        </p:nvSpPr>
        <p:spPr bwMode="auto">
          <a:xfrm>
            <a:off x="155575" y="-2103438"/>
            <a:ext cx="6619875" cy="43815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44" name="Picture 20" descr="https://upload.wikimedia.org/wikipedia/commons/f/f1/Aedes_aegypti_bloodfeeding_CDC_Gathan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59" y="343316"/>
            <a:ext cx="4490153" cy="296991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upload.wikimedia.org/wikipedia/commons/thumb/d/d5/Measuring_Temperature_at_a_road_block_in_Lakka_Sierra_Leone.jpg/800px-Measuring_Temperature_at_a_road_block_in_Lakka_Sierra_Leon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2502969"/>
            <a:ext cx="3600172" cy="279963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604674" y="708403"/>
            <a:ext cx="3240360" cy="1569660"/>
          </a:xfrm>
          <a:prstGeom prst="rect">
            <a:avLst/>
          </a:prstGeom>
          <a:noFill/>
        </p:spPr>
        <p:txBody>
          <a:bodyPr wrap="square" rtlCol="0">
            <a:spAutoFit/>
          </a:bodyPr>
          <a:lstStyle/>
          <a:p>
            <a:r>
              <a:rPr lang="en-GB" sz="4800" b="1" dirty="0" smtClean="0">
                <a:solidFill>
                  <a:srgbClr val="FF0000"/>
                </a:solidFill>
                <a:latin typeface="Arial Black" panose="020B0A04020102020204" pitchFamily="34" charset="0"/>
              </a:rPr>
              <a:t>Yellow Fever</a:t>
            </a:r>
            <a:endParaRPr lang="en-GB" sz="48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760973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7243" y="1124744"/>
            <a:ext cx="9073008" cy="1107996"/>
          </a:xfrm>
          <a:prstGeom prst="rect">
            <a:avLst/>
          </a:prstGeom>
          <a:noFill/>
        </p:spPr>
        <p:txBody>
          <a:bodyPr wrap="square" rtlCol="0">
            <a:spAutoFit/>
          </a:bodyPr>
          <a:lstStyle/>
          <a:p>
            <a:r>
              <a:rPr lang="en-GB" sz="2400" dirty="0" smtClean="0">
                <a:solidFill>
                  <a:srgbClr val="FFC000"/>
                </a:solidFill>
                <a:latin typeface="Arial Black" panose="020B0A04020102020204" pitchFamily="34" charset="0"/>
              </a:rPr>
              <a:t>What other diseases could we eradicate with vaccinations?</a:t>
            </a:r>
          </a:p>
          <a:p>
            <a:endParaRPr lang="en-GB" dirty="0"/>
          </a:p>
        </p:txBody>
      </p:sp>
      <p:sp>
        <p:nvSpPr>
          <p:cNvPr id="6" name="TextBox 5"/>
          <p:cNvSpPr txBox="1"/>
          <p:nvPr/>
        </p:nvSpPr>
        <p:spPr>
          <a:xfrm>
            <a:off x="3131840" y="2101510"/>
            <a:ext cx="5173560" cy="830997"/>
          </a:xfrm>
          <a:prstGeom prst="rect">
            <a:avLst/>
          </a:prstGeom>
          <a:noFill/>
        </p:spPr>
        <p:txBody>
          <a:bodyPr wrap="square" rtlCol="0">
            <a:spAutoFit/>
          </a:bodyPr>
          <a:lstStyle/>
          <a:p>
            <a:r>
              <a:rPr lang="en-GB" sz="2400" dirty="0" smtClean="0">
                <a:solidFill>
                  <a:srgbClr val="00B050"/>
                </a:solidFill>
                <a:latin typeface="Arial Black" panose="020B0A04020102020204" pitchFamily="34" charset="0"/>
              </a:rPr>
              <a:t>How many more lives could be saved by vaccinations?</a:t>
            </a:r>
            <a:endParaRPr lang="en-GB" sz="2400" dirty="0">
              <a:solidFill>
                <a:srgbClr val="00B050"/>
              </a:solidFill>
              <a:latin typeface="Arial Black" panose="020B0A04020102020204" pitchFamily="34" charset="0"/>
            </a:endParaRPr>
          </a:p>
        </p:txBody>
      </p:sp>
      <p:sp>
        <p:nvSpPr>
          <p:cNvPr id="7" name="TextBox 6"/>
          <p:cNvSpPr txBox="1"/>
          <p:nvPr/>
        </p:nvSpPr>
        <p:spPr>
          <a:xfrm>
            <a:off x="334544" y="5571237"/>
            <a:ext cx="7117776" cy="954107"/>
          </a:xfrm>
          <a:prstGeom prst="rect">
            <a:avLst/>
          </a:prstGeom>
          <a:noFill/>
        </p:spPr>
        <p:txBody>
          <a:bodyPr wrap="square" rtlCol="0">
            <a:spAutoFit/>
          </a:bodyPr>
          <a:lstStyle/>
          <a:p>
            <a:r>
              <a:rPr lang="en-GB" sz="2800" dirty="0" smtClean="0">
                <a:solidFill>
                  <a:srgbClr val="00B0F0"/>
                </a:solidFill>
                <a:latin typeface="Arial Black" panose="020B0A04020102020204" pitchFamily="34" charset="0"/>
              </a:rPr>
              <a:t>If we have a vaccine for a disease, why hasn’t it been eradicated?</a:t>
            </a:r>
            <a:endParaRPr lang="en-GB" sz="2800" dirty="0">
              <a:solidFill>
                <a:srgbClr val="00B0F0"/>
              </a:solidFill>
              <a:latin typeface="Arial Black" panose="020B0A04020102020204" pitchFamily="34" charset="0"/>
            </a:endParaRPr>
          </a:p>
        </p:txBody>
      </p:sp>
      <p:sp>
        <p:nvSpPr>
          <p:cNvPr id="8" name="TextBox 7"/>
          <p:cNvSpPr txBox="1"/>
          <p:nvPr/>
        </p:nvSpPr>
        <p:spPr>
          <a:xfrm>
            <a:off x="4515241" y="3528581"/>
            <a:ext cx="4528773" cy="2062103"/>
          </a:xfrm>
          <a:prstGeom prst="rect">
            <a:avLst/>
          </a:prstGeom>
          <a:noFill/>
        </p:spPr>
        <p:txBody>
          <a:bodyPr wrap="square" rtlCol="0">
            <a:spAutoFit/>
          </a:bodyPr>
          <a:lstStyle/>
          <a:p>
            <a:pPr algn="ctr"/>
            <a:r>
              <a:rPr lang="en-GB" sz="3200" b="1" dirty="0" smtClean="0"/>
              <a:t>Why do people across the world still die of diseases that we already have vaccines for?</a:t>
            </a:r>
            <a:endParaRPr lang="en-GB" sz="3200" b="1" dirty="0"/>
          </a:p>
        </p:txBody>
      </p:sp>
      <p:sp>
        <p:nvSpPr>
          <p:cNvPr id="10" name="TextBox 9"/>
          <p:cNvSpPr txBox="1"/>
          <p:nvPr/>
        </p:nvSpPr>
        <p:spPr>
          <a:xfrm>
            <a:off x="1475656" y="264998"/>
            <a:ext cx="6393571" cy="738664"/>
          </a:xfrm>
          <a:prstGeom prst="rect">
            <a:avLst/>
          </a:prstGeom>
          <a:noFill/>
        </p:spPr>
        <p:txBody>
          <a:bodyPr wrap="square" rtlCol="0">
            <a:spAutoFit/>
          </a:bodyPr>
          <a:lstStyle/>
          <a:p>
            <a:pPr algn="ctr"/>
            <a:r>
              <a:rPr lang="en-GB" sz="2400" b="1" dirty="0" smtClean="0">
                <a:solidFill>
                  <a:srgbClr val="FF0000"/>
                </a:solidFill>
                <a:latin typeface="Arial Black" panose="020B0A04020102020204" pitchFamily="34" charset="0"/>
              </a:rPr>
              <a:t>What vaccinations have you had?</a:t>
            </a:r>
          </a:p>
          <a:p>
            <a:pPr algn="ctr"/>
            <a:endParaRPr lang="en-GB" dirty="0"/>
          </a:p>
        </p:txBody>
      </p:sp>
      <p:sp>
        <p:nvSpPr>
          <p:cNvPr id="11" name="TextBox 10"/>
          <p:cNvSpPr txBox="1"/>
          <p:nvPr/>
        </p:nvSpPr>
        <p:spPr>
          <a:xfrm>
            <a:off x="197639" y="3140968"/>
            <a:ext cx="4422607" cy="1077218"/>
          </a:xfrm>
          <a:prstGeom prst="rect">
            <a:avLst/>
          </a:prstGeom>
          <a:noFill/>
        </p:spPr>
        <p:txBody>
          <a:bodyPr wrap="square" rtlCol="0">
            <a:spAutoFit/>
          </a:bodyPr>
          <a:lstStyle/>
          <a:p>
            <a:r>
              <a:rPr lang="en-GB" sz="3200" dirty="0" smtClean="0">
                <a:solidFill>
                  <a:srgbClr val="7030A0"/>
                </a:solidFill>
              </a:rPr>
              <a:t>Do vaccinations exist for every disease?</a:t>
            </a:r>
            <a:endParaRPr lang="en-GB" sz="3200" dirty="0">
              <a:solidFill>
                <a:srgbClr val="7030A0"/>
              </a:solidFill>
            </a:endParaRPr>
          </a:p>
        </p:txBody>
      </p:sp>
    </p:spTree>
    <p:extLst>
      <p:ext uri="{BB962C8B-B14F-4D97-AF65-F5344CB8AC3E}">
        <p14:creationId xmlns:p14="http://schemas.microsoft.com/office/powerpoint/2010/main" val="2920641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9162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Three quarter length portrait of sixty-year-old man, balding, with white hair and long white bushy beard, with heavy eyebrows shading his eyes looking thoughtfully into the distance, wearing a wide lapelled jacket."/>
          <p:cNvPicPr>
            <a:picLocks noChangeArrowheads="1"/>
          </p:cNvPicPr>
          <p:nvPr/>
        </p:nvPicPr>
        <p:blipFill rotWithShape="1">
          <a:blip r:embed="rId4" cstate="print">
            <a:extLst>
              <a:ext uri="{28A0092B-C50C-407E-A947-70E740481C1C}">
                <a14:useLocalDpi xmlns:a14="http://schemas.microsoft.com/office/drawing/2010/main" val="0"/>
              </a:ext>
            </a:extLst>
          </a:blip>
          <a:srcRect l="7875" b="10792"/>
          <a:stretch/>
        </p:blipFill>
        <p:spPr bwMode="auto">
          <a:xfrm>
            <a:off x="39969" y="3332905"/>
            <a:ext cx="3078000" cy="3504964"/>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1030" name="Picture 6" descr="https://upload.wikimedia.org/wikipedia/commons/c/cd/Churchill_V_sign_HU_5552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163" r="9374" b="32367"/>
          <a:stretch/>
        </p:blipFill>
        <p:spPr bwMode="auto">
          <a:xfrm>
            <a:off x="5983200" y="3394800"/>
            <a:ext cx="3131840" cy="3429000"/>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1026" name="Picture 2" descr="Shakespeare.jpg"/>
          <p:cNvPicPr>
            <a:picLocks noChangeArrowheads="1"/>
          </p:cNvPicPr>
          <p:nvPr/>
        </p:nvPicPr>
        <p:blipFill rotWithShape="1">
          <a:blip r:embed="rId6" cstate="print">
            <a:extLst>
              <a:ext uri="{28A0092B-C50C-407E-A947-70E740481C1C}">
                <a14:useLocalDpi xmlns:a14="http://schemas.microsoft.com/office/drawing/2010/main" val="0"/>
              </a:ext>
            </a:extLst>
          </a:blip>
          <a:srcRect l="6282" t="4228" r="6654" b="16185"/>
          <a:stretch/>
        </p:blipFill>
        <p:spPr bwMode="auto">
          <a:xfrm>
            <a:off x="34962" y="30526"/>
            <a:ext cx="3083755" cy="3420000"/>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1032" name="Picture 8" descr="Dr Edward Jenner"/>
          <p:cNvPicPr>
            <a:picLocks noChangeAspect="1" noChangeArrowheads="1"/>
          </p:cNvPicPr>
          <p:nvPr/>
        </p:nvPicPr>
        <p:blipFill rotWithShape="1">
          <a:blip r:embed="rId7">
            <a:extLst>
              <a:ext uri="{28A0092B-C50C-407E-A947-70E740481C1C}">
                <a14:useLocalDpi xmlns:a14="http://schemas.microsoft.com/office/drawing/2010/main" val="0"/>
              </a:ext>
            </a:extLst>
          </a:blip>
          <a:srcRect l="16112" t="10585" b="26099"/>
          <a:stretch/>
        </p:blipFill>
        <p:spPr bwMode="auto">
          <a:xfrm>
            <a:off x="5983200" y="36000"/>
            <a:ext cx="3145334" cy="3440667"/>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8">
            <a:clrChange>
              <a:clrFrom>
                <a:srgbClr val="A349A4"/>
              </a:clrFrom>
              <a:clrTo>
                <a:srgbClr val="A349A4">
                  <a:alpha val="0"/>
                </a:srgbClr>
              </a:clrTo>
            </a:clrChange>
            <a:extLst>
              <a:ext uri="{28A0092B-C50C-407E-A947-70E740481C1C}">
                <a14:useLocalDpi xmlns:a14="http://schemas.microsoft.com/office/drawing/2010/main" val="0"/>
              </a:ext>
            </a:extLst>
          </a:blip>
          <a:srcRect/>
          <a:stretch>
            <a:fillRect/>
          </a:stretch>
        </p:blipFill>
        <p:spPr bwMode="auto">
          <a:xfrm>
            <a:off x="2699792" y="1184671"/>
            <a:ext cx="3929032" cy="4399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585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75856" y="2870363"/>
            <a:ext cx="5760640" cy="2031325"/>
          </a:xfrm>
          <a:prstGeom prst="rect">
            <a:avLst/>
          </a:prstGeom>
        </p:spPr>
        <p:txBody>
          <a:bodyPr wrap="square">
            <a:spAutoFit/>
          </a:bodyPr>
          <a:lstStyle/>
          <a:p>
            <a:r>
              <a:rPr lang="en-GB" dirty="0" smtClean="0"/>
              <a:t>“There </a:t>
            </a:r>
            <a:r>
              <a:rPr lang="en-GB" dirty="0"/>
              <a:t>is an obvious case for William Shakespeare, another very powerful one for Charles Darwin (my particular hero) and a different argument for Winston Churchill. But we need to put Edward Jenner, the Gloucestershire </a:t>
            </a:r>
            <a:r>
              <a:rPr lang="en-GB" dirty="0" smtClean="0"/>
              <a:t>doctor      </a:t>
            </a:r>
            <a:br>
              <a:rPr lang="en-GB" dirty="0" smtClean="0"/>
            </a:br>
            <a:r>
              <a:rPr lang="en-GB" dirty="0" smtClean="0"/>
              <a:t>  who </a:t>
            </a:r>
            <a:r>
              <a:rPr lang="en-GB" dirty="0"/>
              <a:t>discovered vaccination, right up </a:t>
            </a:r>
            <a:r>
              <a:rPr lang="en-GB" dirty="0" smtClean="0"/>
              <a:t>there as prime   </a:t>
            </a:r>
            <a:br>
              <a:rPr lang="en-GB" dirty="0" smtClean="0"/>
            </a:br>
            <a:r>
              <a:rPr lang="en-GB" dirty="0" smtClean="0"/>
              <a:t>        candidate.</a:t>
            </a:r>
            <a:br>
              <a:rPr lang="en-GB" dirty="0" smtClean="0"/>
            </a:br>
            <a:r>
              <a:rPr lang="en-GB" dirty="0" smtClean="0"/>
              <a:t> </a:t>
            </a:r>
            <a:endParaRPr lang="en-GB" dirty="0"/>
          </a:p>
        </p:txBody>
      </p:sp>
      <p:sp>
        <p:nvSpPr>
          <p:cNvPr id="5" name="Rectangle 4"/>
          <p:cNvSpPr/>
          <p:nvPr/>
        </p:nvSpPr>
        <p:spPr>
          <a:xfrm>
            <a:off x="467544" y="221738"/>
            <a:ext cx="8673008" cy="2585323"/>
          </a:xfrm>
          <a:prstGeom prst="rect">
            <a:avLst/>
          </a:prstGeom>
        </p:spPr>
        <p:txBody>
          <a:bodyPr wrap="square">
            <a:spAutoFit/>
          </a:bodyPr>
          <a:lstStyle/>
          <a:p>
            <a:pPr>
              <a:spcBef>
                <a:spcPts val="1200"/>
              </a:spcBef>
            </a:pPr>
            <a:r>
              <a:rPr lang="en-GB" sz="3200" b="1" dirty="0" smtClean="0">
                <a:solidFill>
                  <a:srgbClr val="800000"/>
                </a:solidFill>
              </a:rPr>
              <a:t>Historian Andrew Marr asks…</a:t>
            </a:r>
          </a:p>
          <a:p>
            <a:pPr>
              <a:spcBef>
                <a:spcPts val="1200"/>
              </a:spcBef>
            </a:pPr>
            <a:r>
              <a:rPr lang="en-GB" sz="4000" b="1" dirty="0">
                <a:solidFill>
                  <a:srgbClr val="00B0F0"/>
                </a:solidFill>
              </a:rPr>
              <a:t> </a:t>
            </a:r>
            <a:r>
              <a:rPr lang="en-GB" sz="4000" b="1" dirty="0" smtClean="0">
                <a:solidFill>
                  <a:srgbClr val="00B0F0"/>
                </a:solidFill>
              </a:rPr>
              <a:t>                       “Who is the Briton the              </a:t>
            </a:r>
            <a:br>
              <a:rPr lang="en-GB" sz="4000" b="1" dirty="0" smtClean="0">
                <a:solidFill>
                  <a:srgbClr val="00B0F0"/>
                </a:solidFill>
              </a:rPr>
            </a:br>
            <a:r>
              <a:rPr lang="en-GB" sz="4000" b="1" dirty="0" smtClean="0">
                <a:solidFill>
                  <a:srgbClr val="00B0F0"/>
                </a:solidFill>
              </a:rPr>
              <a:t>                           world should most </a:t>
            </a:r>
            <a:br>
              <a:rPr lang="en-GB" sz="4000" b="1" dirty="0" smtClean="0">
                <a:solidFill>
                  <a:srgbClr val="00B0F0"/>
                </a:solidFill>
              </a:rPr>
            </a:br>
            <a:r>
              <a:rPr lang="en-GB" sz="4000" b="1" dirty="0" smtClean="0">
                <a:solidFill>
                  <a:srgbClr val="00B0F0"/>
                </a:solidFill>
              </a:rPr>
              <a:t>                           revere?”</a:t>
            </a:r>
            <a:endParaRPr lang="en-GB" sz="4000" b="1" dirty="0">
              <a:solidFill>
                <a:srgbClr val="00B0F0"/>
              </a:solidFill>
            </a:endParaRPr>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070" b="99198" l="10000" r="90000">
                        <a14:foregroundMark x1="61129" y1="88770" x2="61129" y2="88770"/>
                        <a14:foregroundMark x1="50806" y1="61765" x2="50806" y2="61765"/>
                        <a14:foregroundMark x1="48710" y1="55615" x2="48710" y2="55615"/>
                        <a14:foregroundMark x1="47903" y1="49733" x2="47903" y2="49733"/>
                      </a14:backgroundRemoval>
                    </a14:imgEffect>
                  </a14:imgLayer>
                </a14:imgProps>
              </a:ext>
              <a:ext uri="{28A0092B-C50C-407E-A947-70E740481C1C}">
                <a14:useLocalDpi xmlns:a14="http://schemas.microsoft.com/office/drawing/2010/main" val="0"/>
              </a:ext>
            </a:extLst>
          </a:blip>
          <a:srcRect l="27182" r="23320"/>
          <a:stretch/>
        </p:blipFill>
        <p:spPr>
          <a:xfrm>
            <a:off x="0" y="1417867"/>
            <a:ext cx="4524703" cy="5514505"/>
          </a:xfrm>
          <a:prstGeom prst="rect">
            <a:avLst/>
          </a:prstGeom>
        </p:spPr>
      </p:pic>
      <p:sp>
        <p:nvSpPr>
          <p:cNvPr id="9" name="TextBox 8"/>
          <p:cNvSpPr txBox="1"/>
          <p:nvPr/>
        </p:nvSpPr>
        <p:spPr>
          <a:xfrm>
            <a:off x="4211960" y="4797152"/>
            <a:ext cx="4680520" cy="2031325"/>
          </a:xfrm>
          <a:prstGeom prst="rect">
            <a:avLst/>
          </a:prstGeom>
          <a:noFill/>
        </p:spPr>
        <p:txBody>
          <a:bodyPr wrap="square" rtlCol="0">
            <a:spAutoFit/>
          </a:bodyPr>
          <a:lstStyle/>
          <a:p>
            <a:r>
              <a:rPr lang="en-GB" dirty="0" smtClean="0"/>
              <a:t>Smallpox </a:t>
            </a:r>
            <a:r>
              <a:rPr lang="en-GB" dirty="0"/>
              <a:t>had been one of the great scourges of </a:t>
            </a:r>
            <a:r>
              <a:rPr lang="en-GB" dirty="0" smtClean="0"/>
              <a:t> </a:t>
            </a:r>
            <a:br>
              <a:rPr lang="en-GB" dirty="0" smtClean="0"/>
            </a:br>
            <a:r>
              <a:rPr lang="en-GB" dirty="0" smtClean="0"/>
              <a:t>  the </a:t>
            </a:r>
            <a:r>
              <a:rPr lang="en-GB" dirty="0"/>
              <a:t>human race, a disfigurer and a huge killer, </a:t>
            </a:r>
            <a:r>
              <a:rPr lang="en-GB" dirty="0" smtClean="0"/>
              <a:t/>
            </a:r>
            <a:br>
              <a:rPr lang="en-GB" dirty="0" smtClean="0"/>
            </a:br>
            <a:r>
              <a:rPr lang="en-GB" dirty="0" smtClean="0"/>
              <a:t>     particularly </a:t>
            </a:r>
            <a:r>
              <a:rPr lang="en-GB" dirty="0"/>
              <a:t>of children. Jenner's </a:t>
            </a:r>
            <a:r>
              <a:rPr lang="en-GB" dirty="0" smtClean="0"/>
              <a:t/>
            </a:r>
            <a:br>
              <a:rPr lang="en-GB" dirty="0" smtClean="0"/>
            </a:br>
            <a:r>
              <a:rPr lang="en-GB" dirty="0" smtClean="0"/>
              <a:t>      breakthrough </a:t>
            </a:r>
            <a:r>
              <a:rPr lang="en-GB" dirty="0"/>
              <a:t>meant it was eventually </a:t>
            </a:r>
            <a:r>
              <a:rPr lang="en-GB" dirty="0" smtClean="0"/>
              <a:t> </a:t>
            </a:r>
            <a:br>
              <a:rPr lang="en-GB" dirty="0" smtClean="0"/>
            </a:br>
            <a:r>
              <a:rPr lang="en-GB" dirty="0" smtClean="0"/>
              <a:t>      eradicated </a:t>
            </a:r>
            <a:r>
              <a:rPr lang="en-GB" dirty="0"/>
              <a:t>–  and the United Nations </a:t>
            </a:r>
            <a:r>
              <a:rPr lang="en-GB" dirty="0" smtClean="0"/>
              <a:t/>
            </a:r>
            <a:br>
              <a:rPr lang="en-GB" dirty="0" smtClean="0"/>
            </a:br>
            <a:r>
              <a:rPr lang="en-GB" dirty="0" smtClean="0"/>
              <a:t>       declared </a:t>
            </a:r>
            <a:r>
              <a:rPr lang="en-GB" dirty="0"/>
              <a:t>it had gone in 1980. </a:t>
            </a:r>
          </a:p>
          <a:p>
            <a:endParaRPr lang="en-GB" dirty="0"/>
          </a:p>
        </p:txBody>
      </p:sp>
    </p:spTree>
    <p:extLst>
      <p:ext uri="{BB962C8B-B14F-4D97-AF65-F5344CB8AC3E}">
        <p14:creationId xmlns:p14="http://schemas.microsoft.com/office/powerpoint/2010/main" val="9676364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0000" r="6727" b="37701"/>
          <a:stretch/>
        </p:blipFill>
        <p:spPr>
          <a:xfrm>
            <a:off x="4067944" y="1372237"/>
            <a:ext cx="5102817" cy="5509775"/>
          </a:xfrm>
          <a:prstGeom prst="rect">
            <a:avLst/>
          </a:prstGeom>
        </p:spPr>
      </p:pic>
      <p:sp>
        <p:nvSpPr>
          <p:cNvPr id="3" name="TextBox 2"/>
          <p:cNvSpPr txBox="1"/>
          <p:nvPr/>
        </p:nvSpPr>
        <p:spPr>
          <a:xfrm>
            <a:off x="369170" y="188640"/>
            <a:ext cx="7155158" cy="2308324"/>
          </a:xfrm>
          <a:prstGeom prst="rect">
            <a:avLst/>
          </a:prstGeom>
          <a:noFill/>
        </p:spPr>
        <p:txBody>
          <a:bodyPr wrap="square" rtlCol="0">
            <a:spAutoFit/>
          </a:bodyPr>
          <a:lstStyle/>
          <a:p>
            <a:endParaRPr lang="en-GB" dirty="0"/>
          </a:p>
          <a:p>
            <a:r>
              <a:rPr lang="en-GB" dirty="0"/>
              <a:t>We can plausibly claim that Jenner saved  more human lives than any other person in history, and that on this basis he is surely a candidate for greatest Briton. </a:t>
            </a:r>
            <a:r>
              <a:rPr lang="en-GB" dirty="0" smtClean="0"/>
              <a:t> And </a:t>
            </a:r>
            <a:r>
              <a:rPr lang="en-GB" dirty="0"/>
              <a:t>it all happened in the sleepy,  green, rolling backwaters of Gloucestershire, still a great </a:t>
            </a:r>
            <a:r>
              <a:rPr lang="en-GB" dirty="0" smtClean="0"/>
              <a:t> place</a:t>
            </a:r>
            <a:br>
              <a:rPr lang="en-GB" dirty="0" smtClean="0"/>
            </a:br>
            <a:r>
              <a:rPr lang="en-GB" dirty="0" smtClean="0"/>
              <a:t>for </a:t>
            </a:r>
            <a:r>
              <a:rPr lang="en-GB" dirty="0"/>
              <a:t>a stroll.”</a:t>
            </a:r>
          </a:p>
          <a:p>
            <a:endParaRPr lang="en-GB" dirty="0"/>
          </a:p>
          <a:p>
            <a:endParaRPr lang="en-GB" dirty="0"/>
          </a:p>
        </p:txBody>
      </p:sp>
      <p:sp>
        <p:nvSpPr>
          <p:cNvPr id="4" name="Rectangle 3"/>
          <p:cNvSpPr/>
          <p:nvPr/>
        </p:nvSpPr>
        <p:spPr>
          <a:xfrm>
            <a:off x="379073" y="4941168"/>
            <a:ext cx="4752528" cy="1569660"/>
          </a:xfrm>
          <a:prstGeom prst="rect">
            <a:avLst/>
          </a:prstGeom>
        </p:spPr>
        <p:txBody>
          <a:bodyPr wrap="square">
            <a:spAutoFit/>
          </a:bodyPr>
          <a:lstStyle/>
          <a:p>
            <a:pPr>
              <a:spcBef>
                <a:spcPts val="1200"/>
              </a:spcBef>
            </a:pPr>
            <a:r>
              <a:rPr lang="en-GB" sz="4800" b="1" dirty="0" smtClean="0">
                <a:solidFill>
                  <a:srgbClr val="C00000"/>
                </a:solidFill>
              </a:rPr>
              <a:t>What do </a:t>
            </a:r>
            <a:r>
              <a:rPr lang="en-GB" sz="4800" b="1" i="1" u="sng" dirty="0" smtClean="0">
                <a:solidFill>
                  <a:srgbClr val="C00000"/>
                </a:solidFill>
              </a:rPr>
              <a:t>you</a:t>
            </a:r>
            <a:r>
              <a:rPr lang="en-GB" sz="4800" b="1" dirty="0" smtClean="0">
                <a:solidFill>
                  <a:srgbClr val="C00000"/>
                </a:solidFill>
              </a:rPr>
              <a:t> think?</a:t>
            </a:r>
            <a:endParaRPr lang="en-GB" sz="4800" b="1" dirty="0">
              <a:solidFill>
                <a:srgbClr val="C00000"/>
              </a:solidFill>
            </a:endParaRPr>
          </a:p>
        </p:txBody>
      </p:sp>
      <p:sp>
        <p:nvSpPr>
          <p:cNvPr id="5" name="Rectangle 4"/>
          <p:cNvSpPr/>
          <p:nvPr/>
        </p:nvSpPr>
        <p:spPr>
          <a:xfrm>
            <a:off x="369170" y="2498120"/>
            <a:ext cx="4346846" cy="1938992"/>
          </a:xfrm>
          <a:prstGeom prst="rect">
            <a:avLst/>
          </a:prstGeom>
        </p:spPr>
        <p:txBody>
          <a:bodyPr wrap="square">
            <a:spAutoFit/>
          </a:bodyPr>
          <a:lstStyle/>
          <a:p>
            <a:pPr>
              <a:spcBef>
                <a:spcPts val="1200"/>
              </a:spcBef>
            </a:pPr>
            <a:r>
              <a:rPr lang="en-GB" sz="4000" b="1" dirty="0" smtClean="0">
                <a:solidFill>
                  <a:srgbClr val="00B0F0"/>
                </a:solidFill>
              </a:rPr>
              <a:t>Can you identify the </a:t>
            </a:r>
            <a:r>
              <a:rPr lang="en-GB" sz="4000" b="1" i="1" dirty="0" smtClean="0">
                <a:solidFill>
                  <a:srgbClr val="C00000"/>
                </a:solidFill>
              </a:rPr>
              <a:t>facts</a:t>
            </a:r>
            <a:r>
              <a:rPr lang="en-GB" sz="4000" b="1" dirty="0" smtClean="0">
                <a:solidFill>
                  <a:srgbClr val="00B0F0"/>
                </a:solidFill>
              </a:rPr>
              <a:t> and the </a:t>
            </a:r>
            <a:r>
              <a:rPr lang="en-GB" sz="4000" b="1" i="1" dirty="0" smtClean="0">
                <a:solidFill>
                  <a:srgbClr val="C00000"/>
                </a:solidFill>
              </a:rPr>
              <a:t>opinions</a:t>
            </a:r>
            <a:r>
              <a:rPr lang="en-GB" sz="4000" b="1" dirty="0" smtClean="0">
                <a:solidFill>
                  <a:srgbClr val="00B0F0"/>
                </a:solidFill>
              </a:rPr>
              <a:t>?</a:t>
            </a:r>
            <a:endParaRPr lang="en-GB" sz="4000" b="1" dirty="0">
              <a:solidFill>
                <a:srgbClr val="00B0F0"/>
              </a:solidFill>
            </a:endParaRPr>
          </a:p>
        </p:txBody>
      </p:sp>
    </p:spTree>
    <p:extLst>
      <p:ext uri="{BB962C8B-B14F-4D97-AF65-F5344CB8AC3E}">
        <p14:creationId xmlns:p14="http://schemas.microsoft.com/office/powerpoint/2010/main" val="31497362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Ali Maow Maalin, the last case of smallpox in Somalia, 1978 "/>
          <p:cNvPicPr>
            <a:picLocks noChangeAspect="1" noChangeArrowheads="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b="20400"/>
          <a:stretch/>
        </p:blipFill>
        <p:spPr bwMode="auto">
          <a:xfrm>
            <a:off x="-25330" y="-27384"/>
            <a:ext cx="916933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6478" y="3998674"/>
            <a:ext cx="9150478" cy="2859326"/>
            <a:chOff x="-6478" y="3998674"/>
            <a:chExt cx="9150478" cy="2859326"/>
          </a:xfrm>
        </p:grpSpPr>
        <p:sp>
          <p:nvSpPr>
            <p:cNvPr id="13" name="Rectangle 12"/>
            <p:cNvSpPr/>
            <p:nvPr/>
          </p:nvSpPr>
          <p:spPr>
            <a:xfrm>
              <a:off x="-6478" y="5661248"/>
              <a:ext cx="9150478" cy="1196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3"/>
            <p:cNvSpPr txBox="1">
              <a:spLocks noChangeArrowheads="1"/>
            </p:cNvSpPr>
            <p:nvPr/>
          </p:nvSpPr>
          <p:spPr bwMode="auto">
            <a:xfrm>
              <a:off x="1528549" y="3998674"/>
              <a:ext cx="6100549" cy="1446550"/>
            </a:xfrm>
            <a:prstGeom prst="rect">
              <a:avLst/>
            </a:prstGeom>
            <a:noFill/>
            <a:ln w="9525">
              <a:noFill/>
              <a:miter lim="800000"/>
              <a:headEnd/>
              <a:tailEnd/>
            </a:ln>
          </p:spPr>
          <p:txBody>
            <a:bodyPr wrap="square">
              <a:spAutoFit/>
            </a:bodyPr>
            <a:lstStyle/>
            <a:p>
              <a:pPr algn="ctr"/>
              <a:r>
                <a:rPr lang="en-GB" sz="2200" dirty="0" smtClean="0">
                  <a:latin typeface="Arial Unicode MS" panose="020B0604020202020204" pitchFamily="34" charset="-128"/>
                  <a:ea typeface="Arial Unicode MS" panose="020B0604020202020204" pitchFamily="34" charset="-128"/>
                  <a:cs typeface="Arial Unicode MS" panose="020B0604020202020204" pitchFamily="34" charset="-128"/>
                </a:rPr>
                <a:t>This </a:t>
              </a:r>
              <a:r>
                <a:rPr lang="en-GB" sz="2200" dirty="0">
                  <a:latin typeface="Arial Unicode MS" panose="020B0604020202020204" pitchFamily="34" charset="-128"/>
                  <a:ea typeface="Arial Unicode MS" panose="020B0604020202020204" pitchFamily="34" charset="-128"/>
                  <a:cs typeface="Arial Unicode MS" panose="020B0604020202020204" pitchFamily="34" charset="-128"/>
                </a:rPr>
                <a:t>activity was produced by the </a:t>
              </a:r>
              <a:r>
                <a:rPr lang="en-GB" sz="2200" dirty="0" smtClean="0">
                  <a:latin typeface="Arial Unicode MS" panose="020B0604020202020204" pitchFamily="34" charset="-128"/>
                  <a:ea typeface="Arial Unicode MS" panose="020B0604020202020204" pitchFamily="34" charset="-128"/>
                  <a:cs typeface="Arial Unicode MS" panose="020B0604020202020204" pitchFamily="34" charset="-128"/>
                </a:rPr>
                <a:t/>
              </a:r>
              <a:br>
                <a:rPr lang="en-GB" sz="2200"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en-GB" sz="2200" b="1" dirty="0" smtClean="0">
                  <a:latin typeface="Arial Unicode MS" panose="020B0604020202020204" pitchFamily="34" charset="-128"/>
                  <a:ea typeface="Arial Unicode MS" panose="020B0604020202020204" pitchFamily="34" charset="-128"/>
                  <a:cs typeface="Arial Unicode MS" panose="020B0604020202020204" pitchFamily="34" charset="-128"/>
                </a:rPr>
                <a:t>Association </a:t>
              </a:r>
              <a:r>
                <a:rPr lang="en-GB" sz="2200" b="1" dirty="0">
                  <a:latin typeface="Arial Unicode MS" panose="020B0604020202020204" pitchFamily="34" charset="-128"/>
                  <a:ea typeface="Arial Unicode MS" panose="020B0604020202020204" pitchFamily="34" charset="-128"/>
                  <a:cs typeface="Arial Unicode MS" panose="020B0604020202020204" pitchFamily="34" charset="-128"/>
                </a:rPr>
                <a:t>for Science Education</a:t>
              </a:r>
              <a:r>
                <a:rPr lang="en-GB" sz="2200"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GB" sz="22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en-GB" sz="2200" dirty="0" smtClean="0">
                  <a:latin typeface="Arial Unicode MS" panose="020B0604020202020204" pitchFamily="34" charset="-128"/>
                  <a:ea typeface="Arial Unicode MS" panose="020B0604020202020204" pitchFamily="34" charset="-128"/>
                  <a:cs typeface="Arial Unicode MS" panose="020B0604020202020204" pitchFamily="34" charset="-128"/>
                </a:rPr>
                <a:t>in </a:t>
              </a:r>
              <a:r>
                <a:rPr lang="en-GB" sz="2200" dirty="0">
                  <a:latin typeface="Arial Unicode MS" panose="020B0604020202020204" pitchFamily="34" charset="-128"/>
                  <a:ea typeface="Arial Unicode MS" panose="020B0604020202020204" pitchFamily="34" charset="-128"/>
                  <a:cs typeface="Arial Unicode MS" panose="020B0604020202020204" pitchFamily="34" charset="-128"/>
                </a:rPr>
                <a:t>partnership with </a:t>
              </a:r>
              <a:r>
                <a:rPr lang="en-GB" sz="2200" dirty="0" smtClean="0">
                  <a:latin typeface="Arial Unicode MS" panose="020B0604020202020204" pitchFamily="34" charset="-128"/>
                  <a:ea typeface="Arial Unicode MS" panose="020B0604020202020204" pitchFamily="34" charset="-128"/>
                  <a:cs typeface="Arial Unicode MS" panose="020B0604020202020204" pitchFamily="34" charset="-128"/>
                </a:rPr>
                <a:t/>
              </a:r>
              <a:br>
                <a:rPr lang="en-GB" sz="2200"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en-GB" sz="2200" b="1" dirty="0" smtClean="0">
                  <a:latin typeface="Arial Unicode MS" panose="020B0604020202020204" pitchFamily="34" charset="-128"/>
                  <a:ea typeface="Arial Unicode MS" panose="020B0604020202020204" pitchFamily="34" charset="-128"/>
                  <a:cs typeface="Arial Unicode MS" panose="020B0604020202020204" pitchFamily="34" charset="-128"/>
                </a:rPr>
                <a:t>James </a:t>
              </a:r>
              <a:r>
                <a:rPr lang="en-GB" sz="2200" b="1" dirty="0" smtClean="0">
                  <a:latin typeface="Arial Unicode MS" panose="020B0604020202020204" pitchFamily="34" charset="-128"/>
                  <a:ea typeface="Arial Unicode MS" panose="020B0604020202020204" pitchFamily="34" charset="-128"/>
                  <a:cs typeface="Arial Unicode MS" panose="020B0604020202020204" pitchFamily="34" charset="-128"/>
                </a:rPr>
                <a:t>Films</a:t>
              </a:r>
              <a:endParaRPr lang="en-GB" sz="2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5" name="Picture 2" descr="http://www.wellcome.ac.uk/stellent/groups/corporatesite/@policy_communications/documents/web_document/wtvm05045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7788" y="5949280"/>
              <a:ext cx="2647641" cy="7030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Felix\AppData\Local\Temp\ASE Logo Blue 300 (2015)-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5958803"/>
              <a:ext cx="4503000" cy="684000"/>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Box 16"/>
          <p:cNvSpPr txBox="1"/>
          <p:nvPr/>
        </p:nvSpPr>
        <p:spPr>
          <a:xfrm>
            <a:off x="6588224" y="188640"/>
            <a:ext cx="2376264" cy="369332"/>
          </a:xfrm>
          <a:prstGeom prst="rect">
            <a:avLst/>
          </a:prstGeom>
          <a:noFill/>
        </p:spPr>
        <p:txBody>
          <a:bodyPr wrap="square" rtlCol="0">
            <a:spAutoFit/>
          </a:bodyPr>
          <a:lstStyle/>
          <a:p>
            <a:r>
              <a:rPr lang="en-GB" sz="1400" b="1" dirty="0" smtClean="0">
                <a:latin typeface="Arial Unicode MS" panose="020B0604020202020204" pitchFamily="34" charset="-128"/>
                <a:ea typeface="Arial Unicode MS" panose="020B0604020202020204" pitchFamily="34" charset="-128"/>
                <a:cs typeface="Arial Unicode MS" panose="020B0604020202020204" pitchFamily="34" charset="-128"/>
              </a:rPr>
              <a:t>© ASE and James Film</a:t>
            </a:r>
            <a:r>
              <a:rPr lang="en-GB" b="1" dirty="0" smtClean="0"/>
              <a:t>s</a:t>
            </a:r>
            <a:endParaRPr lang="en-GB" b="1" dirty="0"/>
          </a:p>
        </p:txBody>
      </p:sp>
      <p:pic>
        <p:nvPicPr>
          <p:cNvPr id="10" name="Picture 9" descr="C:\Users\Felix\AppData\Local\Temp\Temp1_smallpox-logo(2).zip\smallpox-logo.jpg"/>
          <p:cNvPicPr>
            <a:picLocks noChangeAspect="1"/>
          </p:cNvPicPr>
          <p:nvPr/>
        </p:nvPicPr>
        <p:blipFill>
          <a:blip r:embed="rId7" cstate="print">
            <a:clrChange>
              <a:clrFrom>
                <a:srgbClr val="FFFFFF"/>
              </a:clrFrom>
              <a:clrTo>
                <a:srgbClr val="FFFFFF">
                  <a:alpha val="0"/>
                </a:srgbClr>
              </a:clrTo>
            </a:clrChange>
            <a:biLevel thresh="50000"/>
            <a:extLst>
              <a:ext uri="{28A0092B-C50C-407E-A947-70E740481C1C}">
                <a14:useLocalDpi xmlns:a14="http://schemas.microsoft.com/office/drawing/2010/main" val="0"/>
              </a:ext>
            </a:extLst>
          </a:blip>
          <a:srcRect/>
          <a:stretch>
            <a:fillRect/>
          </a:stretch>
        </p:blipFill>
        <p:spPr bwMode="auto">
          <a:xfrm>
            <a:off x="179512" y="188641"/>
            <a:ext cx="3258991" cy="712112"/>
          </a:xfrm>
          <a:prstGeom prst="rect">
            <a:avLst/>
          </a:prstGeom>
          <a:noFill/>
          <a:ln>
            <a:noFill/>
          </a:ln>
        </p:spPr>
      </p:pic>
    </p:spTree>
    <p:extLst>
      <p:ext uri="{BB962C8B-B14F-4D97-AF65-F5344CB8AC3E}">
        <p14:creationId xmlns:p14="http://schemas.microsoft.com/office/powerpoint/2010/main" val="7064610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noculating, vintage engraved illustration"/>
          <p:cNvPicPr>
            <a:picLocks noChangeAspect="1" noChangeArrowheads="1"/>
          </p:cNvPicPr>
          <p:nvPr/>
        </p:nvPicPr>
        <p:blipFill>
          <a:blip r:embed="rId2">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0528" y="1152528"/>
            <a:ext cx="4283968" cy="594995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18686" y="307879"/>
            <a:ext cx="2448272" cy="1200329"/>
          </a:xfrm>
          <a:prstGeom prst="rect">
            <a:avLst/>
          </a:prstGeom>
          <a:noFill/>
        </p:spPr>
        <p:txBody>
          <a:bodyPr wrap="square" rtlCol="0">
            <a:spAutoFit/>
          </a:bodyPr>
          <a:lstStyle/>
          <a:p>
            <a:r>
              <a:rPr lang="en-GB" sz="3600" b="1" dirty="0" smtClean="0">
                <a:solidFill>
                  <a:srgbClr val="FF0000"/>
                </a:solidFill>
              </a:rPr>
              <a:t>What was smallpox?</a:t>
            </a:r>
          </a:p>
        </p:txBody>
      </p:sp>
      <p:sp>
        <p:nvSpPr>
          <p:cNvPr id="3" name="TextBox 2"/>
          <p:cNvSpPr txBox="1"/>
          <p:nvPr/>
        </p:nvSpPr>
        <p:spPr>
          <a:xfrm>
            <a:off x="5993251" y="1489389"/>
            <a:ext cx="2126049" cy="1200329"/>
          </a:xfrm>
          <a:prstGeom prst="rect">
            <a:avLst/>
          </a:prstGeom>
          <a:noFill/>
        </p:spPr>
        <p:txBody>
          <a:bodyPr wrap="square" rtlCol="0">
            <a:spAutoFit/>
          </a:bodyPr>
          <a:lstStyle/>
          <a:p>
            <a:r>
              <a:rPr lang="en-GB" sz="3600" b="1" dirty="0" smtClean="0">
                <a:solidFill>
                  <a:srgbClr val="00B0F0"/>
                </a:solidFill>
              </a:rPr>
              <a:t>What is a vaccine?</a:t>
            </a:r>
          </a:p>
        </p:txBody>
      </p:sp>
      <p:sp>
        <p:nvSpPr>
          <p:cNvPr id="4" name="TextBox 3"/>
          <p:cNvSpPr txBox="1"/>
          <p:nvPr/>
        </p:nvSpPr>
        <p:spPr>
          <a:xfrm>
            <a:off x="4277667" y="3005859"/>
            <a:ext cx="4176464" cy="1754326"/>
          </a:xfrm>
          <a:prstGeom prst="rect">
            <a:avLst/>
          </a:prstGeom>
          <a:noFill/>
        </p:spPr>
        <p:txBody>
          <a:bodyPr wrap="square" rtlCol="0">
            <a:spAutoFit/>
          </a:bodyPr>
          <a:lstStyle/>
          <a:p>
            <a:r>
              <a:rPr lang="en-GB" sz="3600" b="1" dirty="0" smtClean="0">
                <a:solidFill>
                  <a:srgbClr val="FFC000"/>
                </a:solidFill>
              </a:rPr>
              <a:t>Who was the last ever person to die of smallpox?</a:t>
            </a:r>
          </a:p>
        </p:txBody>
      </p:sp>
      <p:sp>
        <p:nvSpPr>
          <p:cNvPr id="5" name="TextBox 4"/>
          <p:cNvSpPr txBox="1"/>
          <p:nvPr/>
        </p:nvSpPr>
        <p:spPr>
          <a:xfrm>
            <a:off x="5076056" y="5301208"/>
            <a:ext cx="3960440" cy="1200329"/>
          </a:xfrm>
          <a:prstGeom prst="rect">
            <a:avLst/>
          </a:prstGeom>
          <a:noFill/>
        </p:spPr>
        <p:txBody>
          <a:bodyPr wrap="square" rtlCol="0">
            <a:spAutoFit/>
          </a:bodyPr>
          <a:lstStyle/>
          <a:p>
            <a:r>
              <a:rPr lang="en-GB" sz="3600" b="1" dirty="0" smtClean="0">
                <a:solidFill>
                  <a:srgbClr val="00B050"/>
                </a:solidFill>
              </a:rPr>
              <a:t>Why will you never catch smallpox?</a:t>
            </a:r>
            <a:endParaRPr lang="en-GB" sz="3600" b="1" dirty="0">
              <a:solidFill>
                <a:srgbClr val="00B050"/>
              </a:solidFill>
            </a:endParaRPr>
          </a:p>
        </p:txBody>
      </p:sp>
    </p:spTree>
    <p:extLst>
      <p:ext uri="{BB962C8B-B14F-4D97-AF65-F5344CB8AC3E}">
        <p14:creationId xmlns:p14="http://schemas.microsoft.com/office/powerpoint/2010/main" val="206242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3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3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elix\AppData\Local\Temp\Rahima_Banu.jpg"/>
          <p:cNvPicPr>
            <a:picLocks noChangeAspect="1" noChangeArrowheads="1"/>
          </p:cNvPicPr>
          <p:nvPr/>
        </p:nvPicPr>
        <p:blipFill>
          <a:blip r:embed="rId3" cstate="print">
            <a:duotone>
              <a:schemeClr val="accent4">
                <a:shade val="45000"/>
                <a:satMod val="135000"/>
              </a:schemeClr>
              <a:prstClr val="white"/>
            </a:duotone>
            <a:extLst>
              <a:ext uri="{BEBA8EAE-BF5A-486C-A8C5-ECC9F3942E4B}">
                <a14:imgProps xmlns:a14="http://schemas.microsoft.com/office/drawing/2010/main">
                  <a14:imgLayer r:embed="rId4">
                    <a14:imgEffect>
                      <a14:sharpenSoften amount="34000"/>
                    </a14:imgEffect>
                    <a14:imgEffect>
                      <a14:brightnessContrast bright="39000"/>
                    </a14:imgEffect>
                  </a14:imgLayer>
                </a14:imgProps>
              </a:ext>
              <a:ext uri="{28A0092B-C50C-407E-A947-70E740481C1C}">
                <a14:useLocalDpi xmlns:a14="http://schemas.microsoft.com/office/drawing/2010/main" val="0"/>
              </a:ext>
            </a:extLst>
          </a:blip>
          <a:srcRect/>
          <a:stretch>
            <a:fillRect/>
          </a:stretch>
        </p:blipFill>
        <p:spPr bwMode="auto">
          <a:xfrm>
            <a:off x="4716016" y="0"/>
            <a:ext cx="4427984" cy="686045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179512" y="316491"/>
            <a:ext cx="4104456" cy="6227467"/>
          </a:xfrm>
          <a:ln w="12700">
            <a:solidFill>
              <a:schemeClr val="tx1"/>
            </a:solidFill>
          </a:ln>
        </p:spPr>
        <p:txBody>
          <a:bodyPr>
            <a:normAutofit/>
          </a:bodyPr>
          <a:lstStyle/>
          <a:p>
            <a:r>
              <a:rPr lang="en-GB" sz="2800" dirty="0" smtClean="0"/>
              <a:t>Two-year-old  </a:t>
            </a:r>
            <a:r>
              <a:rPr lang="en-GB" sz="2800" dirty="0" err="1" smtClean="0"/>
              <a:t>Rahima</a:t>
            </a:r>
            <a:r>
              <a:rPr lang="en-GB" sz="2800" dirty="0" smtClean="0"/>
              <a:t> was infected with smallpox in Bangladesh in 1975.</a:t>
            </a:r>
            <a:br>
              <a:rPr lang="en-GB" sz="2800" dirty="0" smtClean="0"/>
            </a:br>
            <a:r>
              <a:rPr lang="en-GB" sz="2800" dirty="0"/>
              <a:t/>
            </a:r>
            <a:br>
              <a:rPr lang="en-GB" sz="2800" dirty="0"/>
            </a:br>
            <a:r>
              <a:rPr lang="en-GB" sz="2800" dirty="0" smtClean="0"/>
              <a:t>Thankfully, she made a </a:t>
            </a:r>
            <a:br>
              <a:rPr lang="en-GB" sz="2800" dirty="0" smtClean="0"/>
            </a:br>
            <a:r>
              <a:rPr lang="en-GB" sz="2800" dirty="0" smtClean="0"/>
              <a:t>full recovery.</a:t>
            </a:r>
            <a:br>
              <a:rPr lang="en-GB" sz="2800" dirty="0" smtClean="0"/>
            </a:br>
            <a:r>
              <a:rPr lang="en-GB" sz="2800" dirty="0"/>
              <a:t/>
            </a:r>
            <a:br>
              <a:rPr lang="en-GB" sz="2800" dirty="0"/>
            </a:br>
            <a:r>
              <a:rPr lang="en-GB" sz="2800" dirty="0" smtClean="0"/>
              <a:t>But many people in her village treated her badly</a:t>
            </a:r>
            <a:br>
              <a:rPr lang="en-GB" sz="2800" dirty="0" smtClean="0"/>
            </a:br>
            <a:r>
              <a:rPr lang="en-GB" sz="2800" dirty="0" smtClean="0"/>
              <a:t>later in life because she</a:t>
            </a:r>
            <a:br>
              <a:rPr lang="en-GB" sz="2800" dirty="0" smtClean="0"/>
            </a:br>
            <a:r>
              <a:rPr lang="en-GB" sz="2800" dirty="0" smtClean="0"/>
              <a:t>had had the disease</a:t>
            </a:r>
            <a:r>
              <a:rPr lang="en-GB" sz="3600" dirty="0" smtClean="0"/>
              <a:t>.</a:t>
            </a:r>
            <a:endParaRPr lang="en-GB" sz="3600" dirty="0"/>
          </a:p>
        </p:txBody>
      </p:sp>
    </p:spTree>
    <p:extLst>
      <p:ext uri="{BB962C8B-B14F-4D97-AF65-F5344CB8AC3E}">
        <p14:creationId xmlns:p14="http://schemas.microsoft.com/office/powerpoint/2010/main" val="992860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gure 1: Smallpox, 1967: endemic in 31 countries of territories"/>
          <p:cNvPicPr>
            <a:picLocks noChangeAspect="1" noChangeArrowheads="1"/>
          </p:cNvPicPr>
          <p:nvPr/>
        </p:nvPicPr>
        <p:blipFill rotWithShape="1">
          <a:blip r:embed="rId3">
            <a:extLst>
              <a:ext uri="{28A0092B-C50C-407E-A947-70E740481C1C}">
                <a14:useLocalDpi xmlns:a14="http://schemas.microsoft.com/office/drawing/2010/main" val="0"/>
              </a:ext>
            </a:extLst>
          </a:blip>
          <a:srcRect l="1359" t="2549" r="1758" b="12793"/>
          <a:stretch/>
        </p:blipFill>
        <p:spPr bwMode="auto">
          <a:xfrm>
            <a:off x="126787" y="1421046"/>
            <a:ext cx="8890426" cy="54369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3528" y="230352"/>
            <a:ext cx="8496944" cy="1354217"/>
          </a:xfrm>
          <a:prstGeom prst="rect">
            <a:avLst/>
          </a:prstGeom>
          <a:noFill/>
          <a:ln w="6350">
            <a:solidFill>
              <a:schemeClr val="tx1"/>
            </a:solidFill>
          </a:ln>
        </p:spPr>
        <p:txBody>
          <a:bodyPr wrap="square" rtlCol="0" anchor="ctr">
            <a:spAutoFit/>
          </a:bodyPr>
          <a:lstStyle/>
          <a:p>
            <a:pPr>
              <a:spcBef>
                <a:spcPts val="600"/>
              </a:spcBef>
              <a:spcAft>
                <a:spcPts val="600"/>
              </a:spcAft>
            </a:pPr>
            <a:r>
              <a:rPr lang="en-GB" sz="2400" b="1" dirty="0" smtClean="0"/>
              <a:t>These are the countries where there were smallpox cases in 1967.</a:t>
            </a:r>
          </a:p>
          <a:p>
            <a:pPr>
              <a:spcBef>
                <a:spcPts val="600"/>
              </a:spcBef>
              <a:spcAft>
                <a:spcPts val="600"/>
              </a:spcAft>
            </a:pPr>
            <a:r>
              <a:rPr lang="en-GB" sz="2400" b="1" dirty="0" smtClean="0"/>
              <a:t>The countries in yellow mean that the people there caught smallpox in one of the countries in red.</a:t>
            </a:r>
          </a:p>
        </p:txBody>
      </p:sp>
    </p:spTree>
    <p:extLst>
      <p:ext uri="{BB962C8B-B14F-4D97-AF65-F5344CB8AC3E}">
        <p14:creationId xmlns:p14="http://schemas.microsoft.com/office/powerpoint/2010/main" val="272146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64088" y="315266"/>
            <a:ext cx="3456384" cy="6227467"/>
          </a:xfrm>
          <a:ln w="12700">
            <a:solidFill>
              <a:schemeClr val="tx1"/>
            </a:solidFill>
          </a:ln>
        </p:spPr>
        <p:txBody>
          <a:bodyPr>
            <a:normAutofit fontScale="90000"/>
          </a:bodyPr>
          <a:lstStyle/>
          <a:p>
            <a:r>
              <a:rPr lang="en-GB" sz="2400" dirty="0" smtClean="0"/>
              <a:t>In 1980, the World Health Organisation (WHO) declared that the smallpox disease had been </a:t>
            </a:r>
            <a:r>
              <a:rPr lang="en-GB" sz="2400" b="1" dirty="0" smtClean="0"/>
              <a:t>eradicated</a:t>
            </a:r>
            <a:r>
              <a:rPr lang="en-GB" sz="2400" dirty="0" smtClean="0"/>
              <a:t>. </a:t>
            </a:r>
            <a:br>
              <a:rPr lang="en-GB" sz="2400" dirty="0" smtClean="0"/>
            </a:br>
            <a:r>
              <a:rPr lang="en-GB" sz="2400" dirty="0"/>
              <a:t/>
            </a:r>
            <a:br>
              <a:rPr lang="en-GB" sz="2400" dirty="0"/>
            </a:br>
            <a:r>
              <a:rPr lang="en-GB" sz="2400" dirty="0" smtClean="0"/>
              <a:t>This means that it had been completely wiped out. </a:t>
            </a:r>
            <a:br>
              <a:rPr lang="en-GB" sz="2400" dirty="0" smtClean="0"/>
            </a:br>
            <a:r>
              <a:rPr lang="en-GB" sz="2400" dirty="0"/>
              <a:t/>
            </a:r>
            <a:br>
              <a:rPr lang="en-GB" sz="2400" dirty="0"/>
            </a:br>
            <a:r>
              <a:rPr lang="en-GB" sz="2400" dirty="0" smtClean="0"/>
              <a:t>The world was free from the horrors of smallpox forever!</a:t>
            </a:r>
            <a:br>
              <a:rPr lang="en-GB" sz="2400" dirty="0" smtClean="0"/>
            </a:br>
            <a:r>
              <a:rPr lang="en-GB" sz="2400" dirty="0"/>
              <a:t/>
            </a:r>
            <a:br>
              <a:rPr lang="en-GB" sz="2400" dirty="0"/>
            </a:br>
            <a:r>
              <a:rPr lang="en-GB" sz="3100" b="1" dirty="0" smtClean="0">
                <a:solidFill>
                  <a:srgbClr val="0070C0"/>
                </a:solidFill>
              </a:rPr>
              <a:t>How do you think people managed to eradicate smallpox?</a:t>
            </a:r>
            <a:endParaRPr lang="en-GB" sz="3100" b="1" dirty="0">
              <a:solidFill>
                <a:srgbClr val="0070C0"/>
              </a:solidFill>
            </a:endParaRPr>
          </a:p>
        </p:txBody>
      </p:sp>
      <p:pic>
        <p:nvPicPr>
          <p:cNvPr id="3076" name="Picture 4" descr="http://www.museumofhealthcare.ca/images/exhibits/vaccinations/smallpox/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6" y="0"/>
            <a:ext cx="507243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656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19672" y="1412776"/>
            <a:ext cx="3088914" cy="830997"/>
          </a:xfrm>
          <a:prstGeom prst="rect">
            <a:avLst/>
          </a:prstGeom>
          <a:noFill/>
        </p:spPr>
        <p:txBody>
          <a:bodyPr wrap="square" rtlCol="0">
            <a:spAutoFit/>
          </a:bodyPr>
          <a:lstStyle/>
          <a:p>
            <a:r>
              <a:rPr lang="en-GB" sz="4800" b="1" dirty="0" smtClean="0">
                <a:solidFill>
                  <a:srgbClr val="FF0000"/>
                </a:solidFill>
              </a:rPr>
              <a:t>vaccination</a:t>
            </a:r>
            <a:endParaRPr lang="en-GB" sz="4800" b="1" dirty="0">
              <a:solidFill>
                <a:srgbClr val="FF0000"/>
              </a:solidFill>
            </a:endParaRPr>
          </a:p>
        </p:txBody>
      </p:sp>
      <p:sp>
        <p:nvSpPr>
          <p:cNvPr id="7" name="TextBox 6"/>
          <p:cNvSpPr txBox="1"/>
          <p:nvPr/>
        </p:nvSpPr>
        <p:spPr>
          <a:xfrm>
            <a:off x="5249357" y="4974267"/>
            <a:ext cx="2592288" cy="830997"/>
          </a:xfrm>
          <a:prstGeom prst="rect">
            <a:avLst/>
          </a:prstGeom>
          <a:noFill/>
        </p:spPr>
        <p:txBody>
          <a:bodyPr wrap="square" rtlCol="0">
            <a:spAutoFit/>
          </a:bodyPr>
          <a:lstStyle/>
          <a:p>
            <a:r>
              <a:rPr lang="en-GB" sz="4800" b="1" dirty="0" smtClean="0">
                <a:solidFill>
                  <a:srgbClr val="FFC000"/>
                </a:solidFill>
              </a:rPr>
              <a:t>isolation</a:t>
            </a:r>
            <a:endParaRPr lang="en-GB" sz="4800" b="1" dirty="0">
              <a:solidFill>
                <a:srgbClr val="FFC000"/>
              </a:solidFill>
            </a:endParaRPr>
          </a:p>
        </p:txBody>
      </p:sp>
      <p:sp>
        <p:nvSpPr>
          <p:cNvPr id="8" name="TextBox 7"/>
          <p:cNvSpPr txBox="1"/>
          <p:nvPr/>
        </p:nvSpPr>
        <p:spPr>
          <a:xfrm>
            <a:off x="3162304" y="3212976"/>
            <a:ext cx="3383197" cy="830997"/>
          </a:xfrm>
          <a:prstGeom prst="rect">
            <a:avLst/>
          </a:prstGeom>
          <a:noFill/>
        </p:spPr>
        <p:txBody>
          <a:bodyPr wrap="square" rtlCol="0">
            <a:spAutoFit/>
          </a:bodyPr>
          <a:lstStyle/>
          <a:p>
            <a:r>
              <a:rPr lang="en-GB" sz="4800" b="1" dirty="0" smtClean="0">
                <a:solidFill>
                  <a:srgbClr val="7030A0"/>
                </a:solidFill>
              </a:rPr>
              <a:t>notification</a:t>
            </a:r>
            <a:endParaRPr lang="en-GB" sz="4800" b="1" dirty="0">
              <a:solidFill>
                <a:srgbClr val="7030A0"/>
              </a:solidFill>
            </a:endParaRPr>
          </a:p>
        </p:txBody>
      </p:sp>
    </p:spTree>
    <p:extLst>
      <p:ext uri="{BB962C8B-B14F-4D97-AF65-F5344CB8AC3E}">
        <p14:creationId xmlns:p14="http://schemas.microsoft.com/office/powerpoint/2010/main" val="344423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3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7544" y="717376"/>
            <a:ext cx="3287288" cy="2701427"/>
            <a:chOff x="467544" y="717376"/>
            <a:chExt cx="3287288" cy="2701427"/>
          </a:xfrm>
        </p:grpSpPr>
        <p:sp>
          <p:nvSpPr>
            <p:cNvPr id="4" name="TextBox 3"/>
            <p:cNvSpPr txBox="1"/>
            <p:nvPr/>
          </p:nvSpPr>
          <p:spPr>
            <a:xfrm>
              <a:off x="467544" y="717376"/>
              <a:ext cx="3088914" cy="769441"/>
            </a:xfrm>
            <a:prstGeom prst="rect">
              <a:avLst/>
            </a:prstGeom>
            <a:noFill/>
          </p:spPr>
          <p:txBody>
            <a:bodyPr wrap="square" rtlCol="0">
              <a:spAutoFit/>
            </a:bodyPr>
            <a:lstStyle/>
            <a:p>
              <a:r>
                <a:rPr lang="en-GB" sz="4400" b="1" dirty="0" smtClean="0">
                  <a:solidFill>
                    <a:srgbClr val="FF0000"/>
                  </a:solidFill>
                </a:rPr>
                <a:t>vaccination</a:t>
              </a:r>
              <a:endParaRPr lang="en-GB" sz="4400" b="1" dirty="0">
                <a:solidFill>
                  <a:srgbClr val="FF0000"/>
                </a:solidFill>
              </a:endParaRPr>
            </a:p>
          </p:txBody>
        </p:sp>
        <p:sp>
          <p:nvSpPr>
            <p:cNvPr id="7" name="TextBox 6"/>
            <p:cNvSpPr txBox="1"/>
            <p:nvPr/>
          </p:nvSpPr>
          <p:spPr>
            <a:xfrm>
              <a:off x="1162544" y="2649362"/>
              <a:ext cx="2592288" cy="769441"/>
            </a:xfrm>
            <a:prstGeom prst="rect">
              <a:avLst/>
            </a:prstGeom>
            <a:noFill/>
          </p:spPr>
          <p:txBody>
            <a:bodyPr wrap="square" rtlCol="0">
              <a:spAutoFit/>
            </a:bodyPr>
            <a:lstStyle/>
            <a:p>
              <a:r>
                <a:rPr lang="en-GB" sz="4400" b="1" dirty="0" smtClean="0">
                  <a:solidFill>
                    <a:srgbClr val="FFC000"/>
                  </a:solidFill>
                </a:rPr>
                <a:t>isolation</a:t>
              </a:r>
              <a:endParaRPr lang="en-GB" sz="4400" b="1" dirty="0">
                <a:solidFill>
                  <a:srgbClr val="FFC000"/>
                </a:solidFill>
              </a:endParaRPr>
            </a:p>
          </p:txBody>
        </p:sp>
      </p:grpSp>
      <p:sp>
        <p:nvSpPr>
          <p:cNvPr id="8" name="TextBox 7"/>
          <p:cNvSpPr txBox="1"/>
          <p:nvPr/>
        </p:nvSpPr>
        <p:spPr>
          <a:xfrm>
            <a:off x="251520" y="4509120"/>
            <a:ext cx="3088914" cy="769441"/>
          </a:xfrm>
          <a:prstGeom prst="rect">
            <a:avLst/>
          </a:prstGeom>
          <a:noFill/>
        </p:spPr>
        <p:txBody>
          <a:bodyPr wrap="square" rtlCol="0">
            <a:spAutoFit/>
          </a:bodyPr>
          <a:lstStyle/>
          <a:p>
            <a:r>
              <a:rPr lang="en-GB" sz="4400" b="1" dirty="0" smtClean="0">
                <a:solidFill>
                  <a:srgbClr val="7030A0"/>
                </a:solidFill>
              </a:rPr>
              <a:t>notification</a:t>
            </a:r>
            <a:endParaRPr lang="en-GB" sz="4400" b="1" dirty="0">
              <a:solidFill>
                <a:srgbClr val="7030A0"/>
              </a:solidFill>
            </a:endParaRPr>
          </a:p>
        </p:txBody>
      </p:sp>
      <p:pic>
        <p:nvPicPr>
          <p:cNvPr id="6" name="Picture 4" descr="https://apps.nlm.nih.gov/againsttheodds/images/exhibit/OB0560_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7" y="-35737"/>
            <a:ext cx="4440948" cy="6893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7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
                                        </p:tgtEl>
                                      </p:cBhvr>
                                    </p:animEffect>
                                    <p:set>
                                      <p:cBhvr>
                                        <p:cTn id="7"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332656"/>
            <a:ext cx="3088914" cy="769441"/>
          </a:xfrm>
          <a:prstGeom prst="rect">
            <a:avLst/>
          </a:prstGeom>
          <a:noFill/>
        </p:spPr>
        <p:txBody>
          <a:bodyPr wrap="square" rtlCol="0">
            <a:spAutoFit/>
          </a:bodyPr>
          <a:lstStyle/>
          <a:p>
            <a:r>
              <a:rPr lang="en-GB" sz="4400" b="1" dirty="0" smtClean="0">
                <a:solidFill>
                  <a:srgbClr val="FF0000"/>
                </a:solidFill>
              </a:rPr>
              <a:t>vaccination</a:t>
            </a:r>
            <a:endParaRPr lang="en-GB" sz="4400" b="1" dirty="0">
              <a:solidFill>
                <a:srgbClr val="FF0000"/>
              </a:solidFill>
            </a:endParaRPr>
          </a:p>
        </p:txBody>
      </p:sp>
      <p:grpSp>
        <p:nvGrpSpPr>
          <p:cNvPr id="2" name="Group 1"/>
          <p:cNvGrpSpPr/>
          <p:nvPr/>
        </p:nvGrpSpPr>
        <p:grpSpPr>
          <a:xfrm>
            <a:off x="3307940" y="355710"/>
            <a:ext cx="5433094" cy="1545272"/>
            <a:chOff x="3307940" y="355710"/>
            <a:chExt cx="5433094" cy="1545272"/>
          </a:xfrm>
        </p:grpSpPr>
        <p:sp>
          <p:nvSpPr>
            <p:cNvPr id="7" name="TextBox 6"/>
            <p:cNvSpPr txBox="1"/>
            <p:nvPr/>
          </p:nvSpPr>
          <p:spPr>
            <a:xfrm>
              <a:off x="3307940" y="1131541"/>
              <a:ext cx="2592288" cy="769441"/>
            </a:xfrm>
            <a:prstGeom prst="rect">
              <a:avLst/>
            </a:prstGeom>
            <a:noFill/>
          </p:spPr>
          <p:txBody>
            <a:bodyPr wrap="square" rtlCol="0">
              <a:spAutoFit/>
            </a:bodyPr>
            <a:lstStyle/>
            <a:p>
              <a:r>
                <a:rPr lang="en-GB" sz="4400" b="1" dirty="0" smtClean="0">
                  <a:solidFill>
                    <a:srgbClr val="FFC000"/>
                  </a:solidFill>
                </a:rPr>
                <a:t>isolation</a:t>
              </a:r>
              <a:endParaRPr lang="en-GB" sz="4400" b="1" dirty="0">
                <a:solidFill>
                  <a:srgbClr val="FFC000"/>
                </a:solidFill>
              </a:endParaRPr>
            </a:p>
          </p:txBody>
        </p:sp>
        <p:sp>
          <p:nvSpPr>
            <p:cNvPr id="8" name="TextBox 7"/>
            <p:cNvSpPr txBox="1"/>
            <p:nvPr/>
          </p:nvSpPr>
          <p:spPr>
            <a:xfrm>
              <a:off x="5652120" y="355710"/>
              <a:ext cx="3088914" cy="769441"/>
            </a:xfrm>
            <a:prstGeom prst="rect">
              <a:avLst/>
            </a:prstGeom>
            <a:noFill/>
          </p:spPr>
          <p:txBody>
            <a:bodyPr wrap="square" rtlCol="0">
              <a:spAutoFit/>
            </a:bodyPr>
            <a:lstStyle/>
            <a:p>
              <a:r>
                <a:rPr lang="en-GB" sz="4400" b="1" dirty="0" smtClean="0">
                  <a:solidFill>
                    <a:srgbClr val="7030A0"/>
                  </a:solidFill>
                </a:rPr>
                <a:t>notification</a:t>
              </a:r>
              <a:endParaRPr lang="en-GB" sz="4400" b="1" dirty="0">
                <a:solidFill>
                  <a:srgbClr val="7030A0"/>
                </a:solidFill>
              </a:endParaRPr>
            </a:p>
          </p:txBody>
        </p:sp>
      </p:grpSp>
      <p:pic>
        <p:nvPicPr>
          <p:cNvPr id="4102" name="Picture 6" descr="Villagers line up to be vaccinated at an outdoor clinic, Côte d'Ivoire, 1970s"/>
          <p:cNvPicPr>
            <a:picLocks noChangeAspect="1" noChangeArrowheads="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737" t="14514"/>
          <a:stretch/>
        </p:blipFill>
        <p:spPr bwMode="auto">
          <a:xfrm>
            <a:off x="0" y="2006856"/>
            <a:ext cx="9144000" cy="4851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35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
                                        </p:tgtEl>
                                      </p:cBhvr>
                                    </p:animEffect>
                                    <p:set>
                                      <p:cBhvr>
                                        <p:cTn id="7"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Ali Maow Maalin, the last case of smallpox in Somalia, 1978 "/>
          <p:cNvPicPr>
            <a:picLocks noChangeAspect="1" noChangeArrowheads="1"/>
          </p:cNvPicPr>
          <p:nvPr/>
        </p:nvPicPr>
        <p:blipFill rotWithShape="1">
          <a:blip r:embed="rId2">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b="20400"/>
          <a:stretch/>
        </p:blipFill>
        <p:spPr bwMode="auto">
          <a:xfrm>
            <a:off x="-25330" y="1992108"/>
            <a:ext cx="9169330" cy="486589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346543" y="1128364"/>
            <a:ext cx="2592288" cy="769441"/>
          </a:xfrm>
          <a:prstGeom prst="rect">
            <a:avLst/>
          </a:prstGeom>
          <a:noFill/>
        </p:spPr>
        <p:txBody>
          <a:bodyPr wrap="square" rtlCol="0">
            <a:spAutoFit/>
          </a:bodyPr>
          <a:lstStyle/>
          <a:p>
            <a:r>
              <a:rPr lang="en-GB" sz="4400" b="1" dirty="0" smtClean="0">
                <a:solidFill>
                  <a:srgbClr val="FFC000"/>
                </a:solidFill>
              </a:rPr>
              <a:t>isolation</a:t>
            </a:r>
            <a:endParaRPr lang="en-GB" sz="4400" b="1" dirty="0">
              <a:solidFill>
                <a:srgbClr val="FFC000"/>
              </a:solidFill>
            </a:endParaRPr>
          </a:p>
        </p:txBody>
      </p:sp>
      <p:grpSp>
        <p:nvGrpSpPr>
          <p:cNvPr id="2" name="Group 1"/>
          <p:cNvGrpSpPr/>
          <p:nvPr/>
        </p:nvGrpSpPr>
        <p:grpSpPr>
          <a:xfrm>
            <a:off x="251520" y="188640"/>
            <a:ext cx="8417506" cy="913457"/>
            <a:chOff x="251520" y="188640"/>
            <a:chExt cx="8417506" cy="913457"/>
          </a:xfrm>
        </p:grpSpPr>
        <p:sp>
          <p:nvSpPr>
            <p:cNvPr id="7" name="TextBox 6"/>
            <p:cNvSpPr txBox="1"/>
            <p:nvPr/>
          </p:nvSpPr>
          <p:spPr>
            <a:xfrm>
              <a:off x="251520" y="332656"/>
              <a:ext cx="3088914" cy="769441"/>
            </a:xfrm>
            <a:prstGeom prst="rect">
              <a:avLst/>
            </a:prstGeom>
            <a:noFill/>
          </p:spPr>
          <p:txBody>
            <a:bodyPr wrap="square" rtlCol="0">
              <a:spAutoFit/>
            </a:bodyPr>
            <a:lstStyle/>
            <a:p>
              <a:r>
                <a:rPr lang="en-GB" sz="4400" b="1" dirty="0" smtClean="0">
                  <a:solidFill>
                    <a:srgbClr val="FF0000"/>
                  </a:solidFill>
                </a:rPr>
                <a:t>vaccination</a:t>
              </a:r>
              <a:endParaRPr lang="en-GB" sz="4400" b="1" dirty="0">
                <a:solidFill>
                  <a:srgbClr val="FF0000"/>
                </a:solidFill>
              </a:endParaRPr>
            </a:p>
          </p:txBody>
        </p:sp>
        <p:sp>
          <p:nvSpPr>
            <p:cNvPr id="9" name="TextBox 8"/>
            <p:cNvSpPr txBox="1"/>
            <p:nvPr/>
          </p:nvSpPr>
          <p:spPr>
            <a:xfrm>
              <a:off x="5580112" y="188640"/>
              <a:ext cx="3088914" cy="769441"/>
            </a:xfrm>
            <a:prstGeom prst="rect">
              <a:avLst/>
            </a:prstGeom>
            <a:noFill/>
          </p:spPr>
          <p:txBody>
            <a:bodyPr wrap="square" rtlCol="0">
              <a:spAutoFit/>
            </a:bodyPr>
            <a:lstStyle/>
            <a:p>
              <a:r>
                <a:rPr lang="en-GB" sz="4400" b="1" dirty="0" smtClean="0">
                  <a:solidFill>
                    <a:srgbClr val="7030A0"/>
                  </a:solidFill>
                </a:rPr>
                <a:t>notification</a:t>
              </a:r>
              <a:endParaRPr lang="en-GB" sz="4400" b="1" dirty="0">
                <a:solidFill>
                  <a:srgbClr val="7030A0"/>
                </a:solidFill>
              </a:endParaRPr>
            </a:p>
          </p:txBody>
        </p:sp>
      </p:grpSp>
    </p:spTree>
    <p:extLst>
      <p:ext uri="{BB962C8B-B14F-4D97-AF65-F5344CB8AC3E}">
        <p14:creationId xmlns:p14="http://schemas.microsoft.com/office/powerpoint/2010/main" val="400148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
                                        </p:tgtEl>
                                      </p:cBhvr>
                                    </p:animEffect>
                                    <p:set>
                                      <p:cBhvr>
                                        <p:cTn id="7"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778</TotalTime>
  <Words>410</Words>
  <Application>Microsoft Office PowerPoint</Application>
  <PresentationFormat>On-screen Show (4:3)</PresentationFormat>
  <Paragraphs>72</Paragraphs>
  <Slides>18</Slides>
  <Notes>14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Two-year-old  Rahima was infected with smallpox in Bangladesh in 1975.  Thankfully, she made a  full recovery.  But many people in her village treated her badly later in life because she had had the disease.</vt:lpstr>
      <vt:lpstr>PowerPoint Presentation</vt:lpstr>
      <vt:lpstr>In 1980, the World Health Organisation (WHO) declared that the smallpox disease had been eradicated.   This means that it had been completely wiped out.   The world was free from the horrors of smallpox forever!  How do you think people managed to eradicate smallpox?</vt:lpstr>
      <vt:lpstr>PowerPoint Presentation</vt:lpstr>
      <vt:lpstr>PowerPoint Presentation</vt:lpstr>
      <vt:lpstr>PowerPoint Presentation</vt:lpstr>
      <vt:lpstr>PowerPoint Presentation</vt:lpstr>
      <vt:lpstr>PowerPoint Presentation</vt:lpstr>
      <vt:lpstr>Polio</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Felix</dc:creator>
  <cp:lastModifiedBy>Felix</cp:lastModifiedBy>
  <cp:revision>49</cp:revision>
  <dcterms:created xsi:type="dcterms:W3CDTF">2016-08-08T12:01:37Z</dcterms:created>
  <dcterms:modified xsi:type="dcterms:W3CDTF">2016-09-08T18:08:02Z</dcterms:modified>
</cp:coreProperties>
</file>