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2" r:id="rId4"/>
    <p:sldId id="260" r:id="rId5"/>
    <p:sldId id="261" r:id="rId6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288" y="108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570C-193D-40E8-8DC3-9D9EE0A2A97B}" type="datetimeFigureOut">
              <a:rPr lang="en-GB" smtClean="0"/>
              <a:t>22/03/2016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7EE6-2252-4696-881D-C70028B4F3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9442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570C-193D-40E8-8DC3-9D9EE0A2A97B}" type="datetimeFigureOut">
              <a:rPr lang="en-GB" smtClean="0"/>
              <a:t>22/03/2016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7EE6-2252-4696-881D-C70028B4F3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3779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570C-193D-40E8-8DC3-9D9EE0A2A97B}" type="datetimeFigureOut">
              <a:rPr lang="en-GB" smtClean="0"/>
              <a:t>22/03/2016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7EE6-2252-4696-881D-C70028B4F3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703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570C-193D-40E8-8DC3-9D9EE0A2A97B}" type="datetimeFigureOut">
              <a:rPr lang="en-GB" smtClean="0"/>
              <a:t>22/03/2016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7EE6-2252-4696-881D-C70028B4F3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0735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570C-193D-40E8-8DC3-9D9EE0A2A97B}" type="datetimeFigureOut">
              <a:rPr lang="en-GB" smtClean="0"/>
              <a:t>22/03/2016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7EE6-2252-4696-881D-C70028B4F3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9396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570C-193D-40E8-8DC3-9D9EE0A2A97B}" type="datetimeFigureOut">
              <a:rPr lang="en-GB" smtClean="0"/>
              <a:t>22/03/2016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7EE6-2252-4696-881D-C70028B4F3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7299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570C-193D-40E8-8DC3-9D9EE0A2A97B}" type="datetimeFigureOut">
              <a:rPr lang="en-GB" smtClean="0"/>
              <a:t>22/03/2016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7EE6-2252-4696-881D-C70028B4F3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7867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570C-193D-40E8-8DC3-9D9EE0A2A97B}" type="datetimeFigureOut">
              <a:rPr lang="en-GB" smtClean="0"/>
              <a:t>22/03/2016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7EE6-2252-4696-881D-C70028B4F3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955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570C-193D-40E8-8DC3-9D9EE0A2A97B}" type="datetimeFigureOut">
              <a:rPr lang="en-GB" smtClean="0"/>
              <a:t>22/03/2016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7EE6-2252-4696-881D-C70028B4F3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4395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570C-193D-40E8-8DC3-9D9EE0A2A97B}" type="datetimeFigureOut">
              <a:rPr lang="en-GB" smtClean="0"/>
              <a:t>22/03/2016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7EE6-2252-4696-881D-C70028B4F3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2453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570C-193D-40E8-8DC3-9D9EE0A2A97B}" type="datetimeFigureOut">
              <a:rPr lang="en-GB" smtClean="0"/>
              <a:t>22/03/2016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7EE6-2252-4696-881D-C70028B4F3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8958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F570C-193D-40E8-8DC3-9D9EE0A2A97B}" type="datetimeFigureOut">
              <a:rPr lang="en-GB" smtClean="0"/>
              <a:t>22/03/2016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87EE6-2252-4696-881D-C70028B4F3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0540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1680969"/>
              </p:ext>
            </p:extLst>
          </p:nvPr>
        </p:nvGraphicFramePr>
        <p:xfrm>
          <a:off x="116633" y="251521"/>
          <a:ext cx="6624001" cy="881786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934156"/>
                <a:gridCol w="937761"/>
                <a:gridCol w="1664646"/>
                <a:gridCol w="3087438"/>
              </a:tblGrid>
              <a:tr h="5433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Stage</a:t>
                      </a:r>
                      <a:endParaRPr lang="en-GB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Duration</a:t>
                      </a:r>
                      <a:endParaRPr lang="en-GB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1" dirty="0">
                          <a:effectLst/>
                        </a:rPr>
                        <a:t>Who the </a:t>
                      </a:r>
                      <a:r>
                        <a:rPr lang="en-GB" sz="1600" b="1" dirty="0" smtClean="0">
                          <a:effectLst/>
                        </a:rPr>
                        <a:t>vaccine</a:t>
                      </a:r>
                      <a:br>
                        <a:rPr lang="en-GB" sz="1600" b="1" dirty="0" smtClean="0">
                          <a:effectLst/>
                        </a:rPr>
                      </a:br>
                      <a:r>
                        <a:rPr lang="en-GB" sz="1600" b="1" dirty="0" smtClean="0">
                          <a:effectLst/>
                        </a:rPr>
                        <a:t> </a:t>
                      </a:r>
                      <a:r>
                        <a:rPr lang="en-GB" sz="1600" b="1" dirty="0">
                          <a:effectLst/>
                        </a:rPr>
                        <a:t>is </a:t>
                      </a:r>
                      <a:r>
                        <a:rPr lang="en-GB" sz="1600" b="1" dirty="0" smtClean="0">
                          <a:effectLst/>
                        </a:rPr>
                        <a:t>tested on</a:t>
                      </a:r>
                    </a:p>
                  </a:txBody>
                  <a:tcPr marL="14668" marR="14668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Purpose</a:t>
                      </a:r>
                      <a:endParaRPr lang="en-GB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0373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Lab testing</a:t>
                      </a:r>
                      <a:endParaRPr lang="en-GB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>1 year</a:t>
                      </a: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 anchor="ctr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 smtClean="0">
                        <a:effectLst/>
                      </a:endParaRPr>
                    </a:p>
                    <a:p>
                      <a:pPr marL="72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>The </a:t>
                      </a:r>
                      <a:r>
                        <a:rPr lang="en-GB" sz="1200" dirty="0">
                          <a:effectLst/>
                        </a:rPr>
                        <a:t>vaccine will first be tested in the lab on human cells and on animals to make sure it is not toxic.</a:t>
                      </a:r>
                    </a:p>
                    <a:p>
                      <a:pPr marL="72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</a:p>
                    <a:p>
                      <a:pPr marL="72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Submit proposal to Ethics </a:t>
                      </a:r>
                      <a:r>
                        <a:rPr lang="en-GB" sz="1200" dirty="0" smtClean="0">
                          <a:effectLst/>
                        </a:rPr>
                        <a:t>Committee.</a:t>
                      </a:r>
                    </a:p>
                    <a:p>
                      <a:pPr marL="72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/>
                </a:tc>
              </a:tr>
              <a:tr h="14571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Phase 1</a:t>
                      </a:r>
                      <a:br>
                        <a:rPr lang="en-GB" sz="1600" b="1" dirty="0">
                          <a:effectLst/>
                        </a:rPr>
                      </a:br>
                      <a:r>
                        <a:rPr lang="en-GB" sz="1600" b="1" dirty="0">
                          <a:effectLst/>
                        </a:rPr>
                        <a:t>part one</a:t>
                      </a:r>
                      <a:endParaRPr lang="en-GB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smtClean="0">
                          <a:effectLst/>
                        </a:rPr>
                        <a:t>4 months</a:t>
                      </a: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 anchor="ctr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 smtClean="0">
                        <a:effectLst/>
                      </a:endParaRPr>
                    </a:p>
                    <a:p>
                      <a:pPr marL="720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  <a:r>
                        <a:rPr lang="en-GB" sz="1200" dirty="0" smtClean="0">
                          <a:effectLst/>
                        </a:rPr>
                        <a:t>Start </a:t>
                      </a:r>
                      <a:r>
                        <a:rPr lang="en-GB" sz="1200" dirty="0">
                          <a:effectLst/>
                        </a:rPr>
                        <a:t>of human trial.</a:t>
                      </a:r>
                    </a:p>
                    <a:p>
                      <a:pPr marL="720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/>
                      </a:r>
                      <a:br>
                        <a:rPr lang="en-GB" sz="1200" dirty="0">
                          <a:effectLst/>
                        </a:rPr>
                      </a:br>
                      <a:r>
                        <a:rPr lang="en-GB" sz="1200" dirty="0">
                          <a:effectLst/>
                        </a:rPr>
                        <a:t>Very small doses of the vaccine will be given to a small group of healthy people to see how the human body reacts to it and check it is safe for humans</a:t>
                      </a:r>
                      <a:r>
                        <a:rPr lang="en-GB" sz="1200" dirty="0" smtClean="0">
                          <a:effectLst/>
                        </a:rPr>
                        <a:t>.</a:t>
                      </a:r>
                    </a:p>
                    <a:p>
                      <a:pPr marL="720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/>
                </a:tc>
              </a:tr>
              <a:tr h="10373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Phase 1</a:t>
                      </a:r>
                      <a:br>
                        <a:rPr lang="en-GB" sz="1600" b="1" dirty="0">
                          <a:effectLst/>
                        </a:rPr>
                      </a:br>
                      <a:r>
                        <a:rPr lang="en-GB" sz="1600" b="1" dirty="0">
                          <a:effectLst/>
                        </a:rPr>
                        <a:t>part two</a:t>
                      </a:r>
                      <a:endParaRPr lang="en-GB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smtClean="0">
                          <a:effectLst/>
                        </a:rPr>
                        <a:t>6 months</a:t>
                      </a: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 anchor="ctr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  <a:endParaRPr lang="en-GB" sz="1200" dirty="0" smtClean="0">
                        <a:effectLst/>
                      </a:endParaRPr>
                    </a:p>
                    <a:p>
                      <a:pPr marL="720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>Larger </a:t>
                      </a:r>
                      <a:r>
                        <a:rPr lang="en-GB" sz="1200" dirty="0">
                          <a:effectLst/>
                        </a:rPr>
                        <a:t>doses of the vaccine will be given to a bigger group of healthy people.</a:t>
                      </a:r>
                    </a:p>
                    <a:p>
                      <a:pPr marL="7200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dirty="0">
                          <a:effectLst/>
                        </a:rPr>
                        <a:t>Is it still safe for humans? Are there any side-effects</a:t>
                      </a:r>
                      <a:r>
                        <a:rPr lang="en-GB" sz="1200" dirty="0" smtClean="0">
                          <a:effectLst/>
                        </a:rPr>
                        <a:t>?</a:t>
                      </a:r>
                    </a:p>
                    <a:p>
                      <a:pPr marL="7200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1200" dirty="0" smtClean="0">
                        <a:effectLst/>
                      </a:endParaRPr>
                    </a:p>
                  </a:txBody>
                  <a:tcPr marL="14668" marR="14668" marT="0" marB="0"/>
                </a:tc>
              </a:tr>
              <a:tr h="35928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Phase 2</a:t>
                      </a:r>
                      <a:endParaRPr lang="en-GB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>3 years</a:t>
                      </a: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 anchor="ctr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/>
                      </a:r>
                      <a:br>
                        <a:rPr lang="en-GB" sz="1200" dirty="0" smtClean="0">
                          <a:effectLst/>
                        </a:rPr>
                      </a:br>
                      <a:r>
                        <a:rPr lang="en-GB" sz="1200" dirty="0" smtClean="0">
                          <a:effectLst/>
                        </a:rPr>
                        <a:t>A </a:t>
                      </a:r>
                      <a:r>
                        <a:rPr lang="en-GB" sz="1200" dirty="0">
                          <a:effectLst/>
                        </a:rPr>
                        <a:t>larger group of people will be given the vaccine and their health will be monitored every month at their local hospital.</a:t>
                      </a:r>
                    </a:p>
                    <a:p>
                      <a:pPr marL="720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dirty="0">
                          <a:effectLst/>
                        </a:rPr>
                        <a:t>Continue to assess safety in humans and record any new side-effects.</a:t>
                      </a:r>
                    </a:p>
                    <a:p>
                      <a:pPr marL="720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dirty="0">
                          <a:effectLst/>
                        </a:rPr>
                        <a:t>Does it work in humans? Does it protect people against the disease?</a:t>
                      </a:r>
                    </a:p>
                    <a:p>
                      <a:pPr marL="720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dirty="0">
                          <a:effectLst/>
                        </a:rPr>
                        <a:t>What is the most effective dosage?</a:t>
                      </a:r>
                    </a:p>
                    <a:p>
                      <a:pPr marL="720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dirty="0">
                          <a:effectLst/>
                        </a:rPr>
                        <a:t>Can the vaccine be improved?</a:t>
                      </a:r>
                    </a:p>
                    <a:p>
                      <a:pPr marL="720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/>
                      </a:r>
                      <a:br>
                        <a:rPr lang="en-GB" sz="1200" dirty="0" smtClean="0">
                          <a:effectLst/>
                        </a:rPr>
                      </a:br>
                      <a:r>
                        <a:rPr lang="en-GB" sz="1200" dirty="0" smtClean="0">
                          <a:effectLst/>
                        </a:rPr>
                        <a:t>Decide </a:t>
                      </a:r>
                      <a:r>
                        <a:rPr lang="en-GB" sz="1200" dirty="0">
                          <a:effectLst/>
                        </a:rPr>
                        <a:t>whether to continue testing this vaccine with a bigger group, or start again and develop a new one.</a:t>
                      </a:r>
                    </a:p>
                    <a:p>
                      <a:pPr marL="720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435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0161820"/>
              </p:ext>
            </p:extLst>
          </p:nvPr>
        </p:nvGraphicFramePr>
        <p:xfrm>
          <a:off x="116632" y="179512"/>
          <a:ext cx="6624000" cy="842467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934155"/>
                <a:gridCol w="937761"/>
                <a:gridCol w="1664646"/>
                <a:gridCol w="3087438"/>
              </a:tblGrid>
              <a:tr h="56083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Stage</a:t>
                      </a:r>
                    </a:p>
                  </a:txBody>
                  <a:tcPr marL="14668" marR="14668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Duration</a:t>
                      </a:r>
                    </a:p>
                  </a:txBody>
                  <a:tcPr marL="14668" marR="14668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Who the vaccine </a:t>
                      </a:r>
                      <a:r>
                        <a:rPr lang="en-GB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n-GB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 tested </a:t>
                      </a: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</a:t>
                      </a:r>
                    </a:p>
                  </a:txBody>
                  <a:tcPr marL="14668" marR="14668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Purpose</a:t>
                      </a:r>
                    </a:p>
                  </a:txBody>
                  <a:tcPr marL="14668" marR="14668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9380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Phase 3</a:t>
                      </a:r>
                      <a:endParaRPr lang="en-GB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3 years</a:t>
                      </a: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Large groups of thousands of people in several countries will be given the vaccine to build up lots of data. 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dirty="0">
                          <a:effectLst/>
                        </a:rPr>
                        <a:t>How well does it work? Does it protect everyone against the disease, or just some people? How long does the protection last?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What is the best age to give the vaccine?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Continue to record information about side-effects.</a:t>
                      </a:r>
                      <a:br>
                        <a:rPr lang="en-GB" sz="1200" dirty="0">
                          <a:effectLst/>
                        </a:rPr>
                      </a:br>
                      <a:endParaRPr lang="en-GB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Work out best way to manufacture the vaccine.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Submit trial data to regulatory bodies who decide whether to approve the vaccine for general use.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/>
                </a:tc>
              </a:tr>
              <a:tr h="14020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Vaccine approved for general use</a:t>
                      </a:r>
                      <a:endParaRPr lang="en-GB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 year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Start manufacturing the vaccine and let the NHS and other health authorities know about it.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 anchor="ctr"/>
                </a:tc>
              </a:tr>
              <a:tr h="252374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Phase 4</a:t>
                      </a:r>
                    </a:p>
                  </a:txBody>
                  <a:tcPr marL="14668" marR="146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ongoing</a:t>
                      </a: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Vaccine is made available to the public.</a:t>
                      </a:r>
                      <a:br>
                        <a:rPr lang="en-GB" sz="1200" dirty="0">
                          <a:effectLst/>
                        </a:rPr>
                      </a:br>
                      <a:r>
                        <a:rPr lang="en-GB" sz="1200" dirty="0">
                          <a:effectLst/>
                        </a:rPr>
                        <a:t/>
                      </a:r>
                      <a:br>
                        <a:rPr lang="en-GB" sz="1200" dirty="0">
                          <a:effectLst/>
                        </a:rPr>
                      </a:br>
                      <a:r>
                        <a:rPr lang="en-GB" sz="1200" dirty="0" smtClean="0">
                          <a:effectLst/>
                        </a:rPr>
                        <a:t>Ongoing </a:t>
                      </a:r>
                      <a:r>
                        <a:rPr lang="en-GB" sz="1200" dirty="0">
                          <a:effectLst/>
                        </a:rPr>
                        <a:t>monitoring of the vaccine. Data will be collected all the time for as long as the vaccine is available. 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This is to confirm the vaccine is safe and effective over a person’s whole lifetime, to make sure all side-effects are well-known and understood, and to see if any booster jabs are needed.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051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2954159"/>
              </p:ext>
            </p:extLst>
          </p:nvPr>
        </p:nvGraphicFramePr>
        <p:xfrm>
          <a:off x="1124744" y="107504"/>
          <a:ext cx="4572000" cy="89517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0"/>
              </a:tblGrid>
              <a:tr h="1028571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 healthy volunteers in UK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 given vaccine</a:t>
                      </a:r>
                      <a:br>
                        <a:rPr lang="en-GB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 not given vaccine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2857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>
                          <a:effectLst/>
                        </a:rPr>
                        <a:t>nobody given vaccine </a:t>
                      </a:r>
                      <a:r>
                        <a:rPr lang="en-GB" sz="1200" baseline="0" dirty="0" smtClean="0">
                          <a:effectLst/>
                        </a:rPr>
                        <a:t> / no testing</a:t>
                      </a:r>
                      <a:endParaRPr lang="en-GB" sz="1200" dirty="0"/>
                    </a:p>
                  </a:txBody>
                  <a:tcPr anchor="ctr"/>
                </a:tc>
              </a:tr>
              <a:tr h="10285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>Human cells in test-tubes</a:t>
                      </a:r>
                      <a:br>
                        <a:rPr lang="en-GB" sz="1200" dirty="0" smtClean="0">
                          <a:effectLst/>
                        </a:rPr>
                      </a:br>
                      <a:endParaRPr lang="en-GB" sz="12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>Animal tests (e.g. rats, dogs, pigs) </a:t>
                      </a:r>
                      <a:endParaRPr lang="en-GB" sz="12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10285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>800,000 + people per year across the world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>everyone given vaccine</a:t>
                      </a:r>
                      <a:endParaRPr lang="en-GB" sz="12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endParaRPr lang="en-GB" sz="1200" dirty="0"/>
                    </a:p>
                  </a:txBody>
                  <a:tcPr/>
                </a:tc>
              </a:tr>
              <a:tr h="10285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>12,000 people in UK</a:t>
                      </a:r>
                      <a:br>
                        <a:rPr lang="en-GB" sz="1200" dirty="0" smtClean="0">
                          <a:effectLst/>
                        </a:rPr>
                      </a:br>
                      <a:r>
                        <a:rPr lang="en-GB" sz="1200" dirty="0" smtClean="0">
                          <a:effectLst/>
                        </a:rPr>
                        <a:t>12,000 people in France</a:t>
                      </a:r>
                      <a:br>
                        <a:rPr lang="en-GB" sz="1200" dirty="0" smtClean="0">
                          <a:effectLst/>
                        </a:rPr>
                      </a:br>
                      <a:r>
                        <a:rPr lang="en-GB" sz="1200" dirty="0" smtClean="0">
                          <a:effectLst/>
                        </a:rPr>
                        <a:t>14,000 people in Germany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>9,000 people in Finland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>half in each group given vaccine, other half not given vaccine</a:t>
                      </a:r>
                      <a:endParaRPr lang="en-GB" sz="12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endParaRPr lang="en-GB" sz="1200" dirty="0"/>
                    </a:p>
                  </a:txBody>
                  <a:tcPr/>
                </a:tc>
              </a:tr>
              <a:tr h="10285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>10 healthy volunteers in UK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>5 given vaccine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>5 not given vaccine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/>
                    </a:p>
                  </a:txBody>
                  <a:tcPr/>
                </a:tc>
              </a:tr>
              <a:tr h="10285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>400 volunteers in UK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>200 given vaccine</a:t>
                      </a:r>
                      <a:br>
                        <a:rPr lang="en-GB" sz="1200" dirty="0" smtClean="0">
                          <a:effectLst/>
                        </a:rPr>
                      </a:br>
                      <a:r>
                        <a:rPr lang="en-GB" sz="1200" dirty="0" smtClean="0">
                          <a:effectLst/>
                        </a:rPr>
                        <a:t>200 not given vaccine</a:t>
                      </a:r>
                      <a:endParaRPr lang="en-GB" sz="12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endParaRPr lang="en-GB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0074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419182"/>
              </p:ext>
            </p:extLst>
          </p:nvPr>
        </p:nvGraphicFramePr>
        <p:xfrm>
          <a:off x="116633" y="251521"/>
          <a:ext cx="6624001" cy="879957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934156"/>
                <a:gridCol w="937761"/>
                <a:gridCol w="1664646"/>
                <a:gridCol w="3087438"/>
              </a:tblGrid>
              <a:tr h="5433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Stage</a:t>
                      </a:r>
                      <a:endParaRPr lang="en-GB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Duration</a:t>
                      </a:r>
                      <a:endParaRPr lang="en-GB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 b="1" dirty="0">
                          <a:effectLst/>
                        </a:rPr>
                        <a:t>Who the </a:t>
                      </a:r>
                      <a:r>
                        <a:rPr lang="en-GB" sz="1600" b="1" dirty="0" smtClean="0">
                          <a:effectLst/>
                        </a:rPr>
                        <a:t>vaccine</a:t>
                      </a:r>
                      <a:br>
                        <a:rPr lang="en-GB" sz="1600" b="1" dirty="0" smtClean="0">
                          <a:effectLst/>
                        </a:rPr>
                      </a:br>
                      <a:r>
                        <a:rPr lang="en-GB" sz="1600" b="1" dirty="0" smtClean="0">
                          <a:effectLst/>
                        </a:rPr>
                        <a:t> </a:t>
                      </a:r>
                      <a:r>
                        <a:rPr lang="en-GB" sz="1600" b="1" dirty="0">
                          <a:effectLst/>
                        </a:rPr>
                        <a:t>is </a:t>
                      </a:r>
                      <a:r>
                        <a:rPr lang="en-GB" sz="1600" b="1" dirty="0" smtClean="0">
                          <a:effectLst/>
                        </a:rPr>
                        <a:t>tested on</a:t>
                      </a:r>
                    </a:p>
                  </a:txBody>
                  <a:tcPr marL="14668" marR="14668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Purpose</a:t>
                      </a:r>
                      <a:endParaRPr lang="en-GB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0373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Lab testing</a:t>
                      </a:r>
                      <a:endParaRPr lang="en-GB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>1 year</a:t>
                      </a: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>Human cells in test-tubes</a:t>
                      </a:r>
                      <a:br>
                        <a:rPr lang="en-GB" sz="1200" dirty="0" smtClean="0">
                          <a:effectLst/>
                        </a:rPr>
                      </a:br>
                      <a:endParaRPr lang="en-GB" sz="12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>Animal tests (e.g. rats, dogs, pigs) </a:t>
                      </a: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 anchor="ctr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 smtClean="0">
                        <a:effectLst/>
                      </a:endParaRPr>
                    </a:p>
                    <a:p>
                      <a:pPr marL="72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>The </a:t>
                      </a:r>
                      <a:r>
                        <a:rPr lang="en-GB" sz="1200" dirty="0">
                          <a:effectLst/>
                        </a:rPr>
                        <a:t>vaccine will first be tested in the lab on human cells and on animals to make sure it is not toxic.</a:t>
                      </a:r>
                    </a:p>
                    <a:p>
                      <a:pPr marL="72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</a:p>
                    <a:p>
                      <a:pPr marL="72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Submit proposal to Ethics </a:t>
                      </a:r>
                      <a:r>
                        <a:rPr lang="en-GB" sz="1200" dirty="0" smtClean="0">
                          <a:effectLst/>
                        </a:rPr>
                        <a:t>Committee.</a:t>
                      </a:r>
                    </a:p>
                    <a:p>
                      <a:pPr marL="72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/>
                </a:tc>
              </a:tr>
              <a:tr h="14571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Phase 1</a:t>
                      </a:r>
                      <a:br>
                        <a:rPr lang="en-GB" sz="1600" b="1" dirty="0">
                          <a:effectLst/>
                        </a:rPr>
                      </a:br>
                      <a:r>
                        <a:rPr lang="en-GB" sz="1600" b="1" dirty="0">
                          <a:effectLst/>
                        </a:rPr>
                        <a:t>part one</a:t>
                      </a:r>
                      <a:endParaRPr lang="en-GB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smtClean="0">
                          <a:effectLst/>
                        </a:rPr>
                        <a:t>4 months</a:t>
                      </a: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/>
                      </a:r>
                      <a:br>
                        <a:rPr lang="en-GB" sz="1200" dirty="0" smtClean="0">
                          <a:effectLst/>
                        </a:rPr>
                      </a:br>
                      <a:r>
                        <a:rPr lang="en-GB" sz="1200" dirty="0" smtClean="0">
                          <a:effectLst/>
                        </a:rPr>
                        <a:t>10 healthy volunteers in UK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>5 given vaccine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>5 not given vaccine</a:t>
                      </a:r>
                      <a:br>
                        <a:rPr lang="en-GB" sz="1200" dirty="0" smtClean="0">
                          <a:effectLst/>
                        </a:rPr>
                      </a:b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 anchor="ctr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 smtClean="0">
                        <a:effectLst/>
                      </a:endParaRPr>
                    </a:p>
                    <a:p>
                      <a:pPr marL="720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  <a:r>
                        <a:rPr lang="en-GB" sz="1200" dirty="0" smtClean="0">
                          <a:effectLst/>
                        </a:rPr>
                        <a:t>Start </a:t>
                      </a:r>
                      <a:r>
                        <a:rPr lang="en-GB" sz="1200" dirty="0">
                          <a:effectLst/>
                        </a:rPr>
                        <a:t>of human trial.</a:t>
                      </a:r>
                    </a:p>
                    <a:p>
                      <a:pPr marL="720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/>
                      </a:r>
                      <a:br>
                        <a:rPr lang="en-GB" sz="1200" dirty="0">
                          <a:effectLst/>
                        </a:rPr>
                      </a:br>
                      <a:r>
                        <a:rPr lang="en-GB" sz="1200" dirty="0">
                          <a:effectLst/>
                        </a:rPr>
                        <a:t>Very small doses of the vaccine will be given to a small group of healthy people to see how the human body reacts to it and check it is safe for humans</a:t>
                      </a:r>
                      <a:r>
                        <a:rPr lang="en-GB" sz="1200" dirty="0" smtClean="0">
                          <a:effectLst/>
                        </a:rPr>
                        <a:t>.</a:t>
                      </a:r>
                    </a:p>
                    <a:p>
                      <a:pPr marL="720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/>
                </a:tc>
              </a:tr>
              <a:tr h="10373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Phase 1</a:t>
                      </a:r>
                      <a:br>
                        <a:rPr lang="en-GB" sz="1600" b="1" dirty="0">
                          <a:effectLst/>
                        </a:rPr>
                      </a:br>
                      <a:r>
                        <a:rPr lang="en-GB" sz="1600" b="1" dirty="0">
                          <a:effectLst/>
                        </a:rPr>
                        <a:t>part two</a:t>
                      </a:r>
                      <a:endParaRPr lang="en-GB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smtClean="0">
                          <a:effectLst/>
                        </a:rPr>
                        <a:t>6 months</a:t>
                      </a: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>30 healthy volunteers in UK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>15 given vaccine</a:t>
                      </a:r>
                      <a:br>
                        <a:rPr lang="en-GB" sz="1200" dirty="0" smtClean="0">
                          <a:effectLst/>
                        </a:rPr>
                      </a:br>
                      <a:r>
                        <a:rPr lang="en-GB" sz="1200" dirty="0" smtClean="0">
                          <a:effectLst/>
                        </a:rPr>
                        <a:t>15 not given vaccine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 anchor="ctr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  <a:endParaRPr lang="en-GB" sz="1200" dirty="0" smtClean="0">
                        <a:effectLst/>
                      </a:endParaRPr>
                    </a:p>
                    <a:p>
                      <a:pPr marL="720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>Larger </a:t>
                      </a:r>
                      <a:r>
                        <a:rPr lang="en-GB" sz="1200" dirty="0">
                          <a:effectLst/>
                        </a:rPr>
                        <a:t>doses of the vaccine will be given to a bigger group of healthy people.</a:t>
                      </a:r>
                    </a:p>
                    <a:p>
                      <a:pPr marL="7200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dirty="0">
                          <a:effectLst/>
                        </a:rPr>
                        <a:t>Is it still safe for humans? Are there any side-effects</a:t>
                      </a:r>
                      <a:r>
                        <a:rPr lang="en-GB" sz="1200" dirty="0" smtClean="0">
                          <a:effectLst/>
                        </a:rPr>
                        <a:t>?</a:t>
                      </a: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/>
                </a:tc>
              </a:tr>
              <a:tr h="35928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Phase 2</a:t>
                      </a:r>
                      <a:endParaRPr lang="en-GB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>3 years</a:t>
                      </a: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>400 volunteers in UK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>200 given vaccine</a:t>
                      </a:r>
                      <a:br>
                        <a:rPr lang="en-GB" sz="1200" dirty="0" smtClean="0">
                          <a:effectLst/>
                        </a:rPr>
                      </a:br>
                      <a:r>
                        <a:rPr lang="en-GB" sz="1200" dirty="0" smtClean="0">
                          <a:effectLst/>
                        </a:rPr>
                        <a:t>200 not given vaccine</a:t>
                      </a: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 anchor="ctr"/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/>
                      </a:r>
                      <a:br>
                        <a:rPr lang="en-GB" sz="1200" dirty="0" smtClean="0">
                          <a:effectLst/>
                        </a:rPr>
                      </a:br>
                      <a:r>
                        <a:rPr lang="en-GB" sz="1200" dirty="0" smtClean="0">
                          <a:effectLst/>
                        </a:rPr>
                        <a:t>A </a:t>
                      </a:r>
                      <a:r>
                        <a:rPr lang="en-GB" sz="1200" dirty="0">
                          <a:effectLst/>
                        </a:rPr>
                        <a:t>larger group of people will be given the vaccine and their health will be monitored every month at their local hospital.</a:t>
                      </a:r>
                    </a:p>
                    <a:p>
                      <a:pPr marL="720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dirty="0">
                          <a:effectLst/>
                        </a:rPr>
                        <a:t>Continue to assess safety in humans and record any new side-effects.</a:t>
                      </a:r>
                    </a:p>
                    <a:p>
                      <a:pPr marL="720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dirty="0">
                          <a:effectLst/>
                        </a:rPr>
                        <a:t>Does it work in humans? Does it protect people against the disease?</a:t>
                      </a:r>
                    </a:p>
                    <a:p>
                      <a:pPr marL="720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dirty="0">
                          <a:effectLst/>
                        </a:rPr>
                        <a:t>What is the most effective dosage?</a:t>
                      </a:r>
                    </a:p>
                    <a:p>
                      <a:pPr marL="720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dirty="0">
                          <a:effectLst/>
                        </a:rPr>
                        <a:t>Can the vaccine be improved?</a:t>
                      </a:r>
                    </a:p>
                    <a:p>
                      <a:pPr marL="720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200" dirty="0" smtClean="0">
                          <a:effectLst/>
                        </a:rPr>
                        <a:t/>
                      </a:r>
                      <a:br>
                        <a:rPr lang="en-GB" sz="1200" dirty="0" smtClean="0">
                          <a:effectLst/>
                        </a:rPr>
                      </a:br>
                      <a:r>
                        <a:rPr lang="en-GB" sz="1200" dirty="0" smtClean="0">
                          <a:effectLst/>
                        </a:rPr>
                        <a:t>Decide </a:t>
                      </a:r>
                      <a:r>
                        <a:rPr lang="en-GB" sz="1200" dirty="0">
                          <a:effectLst/>
                        </a:rPr>
                        <a:t>whether to continue testing this vaccine with a bigger group, or start again and develop a new one.</a:t>
                      </a:r>
                    </a:p>
                    <a:p>
                      <a:pPr marL="720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325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298095"/>
              </p:ext>
            </p:extLst>
          </p:nvPr>
        </p:nvGraphicFramePr>
        <p:xfrm>
          <a:off x="116632" y="179512"/>
          <a:ext cx="6624000" cy="842467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934155"/>
                <a:gridCol w="937761"/>
                <a:gridCol w="1664646"/>
                <a:gridCol w="3087438"/>
              </a:tblGrid>
              <a:tr h="56083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Stage</a:t>
                      </a:r>
                    </a:p>
                  </a:txBody>
                  <a:tcPr marL="14668" marR="14668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Duration</a:t>
                      </a:r>
                    </a:p>
                  </a:txBody>
                  <a:tcPr marL="14668" marR="14668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Who the vaccine </a:t>
                      </a:r>
                      <a:r>
                        <a:rPr lang="en-GB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n-GB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GB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 tested </a:t>
                      </a: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</a:t>
                      </a:r>
                    </a:p>
                  </a:txBody>
                  <a:tcPr marL="14668" marR="14668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Purpose</a:t>
                      </a:r>
                    </a:p>
                  </a:txBody>
                  <a:tcPr marL="14668" marR="14668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9380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Phase 3</a:t>
                      </a:r>
                      <a:endParaRPr lang="en-GB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3 years</a:t>
                      </a: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12,000 people in UK</a:t>
                      </a:r>
                      <a:br>
                        <a:rPr lang="en-GB" sz="1200" dirty="0">
                          <a:effectLst/>
                        </a:rPr>
                      </a:br>
                      <a:r>
                        <a:rPr lang="en-GB" sz="1200" dirty="0">
                          <a:effectLst/>
                        </a:rPr>
                        <a:t>12,000 people in France</a:t>
                      </a:r>
                      <a:br>
                        <a:rPr lang="en-GB" sz="1200" dirty="0">
                          <a:effectLst/>
                        </a:rPr>
                      </a:br>
                      <a:r>
                        <a:rPr lang="en-GB" sz="1200" dirty="0">
                          <a:effectLst/>
                        </a:rPr>
                        <a:t>14,000 people in Germany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9,000 people in Finland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half in each group given vaccine, </a:t>
                      </a:r>
                      <a:r>
                        <a:rPr lang="en-GB" sz="1200" dirty="0" smtClean="0">
                          <a:effectLst/>
                        </a:rPr>
                        <a:t>other half not </a:t>
                      </a:r>
                      <a:r>
                        <a:rPr lang="en-GB" sz="1200" dirty="0">
                          <a:effectLst/>
                        </a:rPr>
                        <a:t>given vaccine</a:t>
                      </a: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Large groups of thousands of people in several countries will be given the vaccine to build up lots of data. 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200" dirty="0">
                          <a:effectLst/>
                        </a:rPr>
                        <a:t>How well does it work? Does it protect everyone against the disease, or just some people? How long does the protection last?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What is the best age to give the vaccine?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Continue to record information about side-effects.</a:t>
                      </a:r>
                      <a:br>
                        <a:rPr lang="en-GB" sz="1200" dirty="0">
                          <a:effectLst/>
                        </a:rPr>
                      </a:br>
                      <a:endParaRPr lang="en-GB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Work out best way to manufacture the vaccine.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Submit trial data to regulatory bodies who decide whether to approve the vaccine for general use.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/>
                </a:tc>
              </a:tr>
              <a:tr h="14020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Vaccine approved for general use</a:t>
                      </a:r>
                      <a:endParaRPr lang="en-GB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 year</a:t>
                      </a:r>
                      <a:endParaRPr lang="en-GB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nobody given </a:t>
                      </a:r>
                      <a:r>
                        <a:rPr lang="en-GB" sz="1200" dirty="0" smtClean="0">
                          <a:effectLst/>
                        </a:rPr>
                        <a:t/>
                      </a:r>
                      <a:br>
                        <a:rPr lang="en-GB" sz="1200" dirty="0" smtClean="0">
                          <a:effectLst/>
                        </a:rPr>
                      </a:br>
                      <a:r>
                        <a:rPr lang="en-GB" sz="1200" dirty="0" smtClean="0">
                          <a:effectLst/>
                        </a:rPr>
                        <a:t>vaccine / no testing</a:t>
                      </a: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Start manufacturing the vaccine and let the NHS and other health authorities know about it.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 anchor="ctr"/>
                </a:tc>
              </a:tr>
              <a:tr h="252374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Phase 4</a:t>
                      </a:r>
                    </a:p>
                  </a:txBody>
                  <a:tcPr marL="14668" marR="146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ongoing</a:t>
                      </a: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800,000 + people per year across the world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everyone given vaccine</a:t>
                      </a: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Vaccine is made available to the public.</a:t>
                      </a:r>
                      <a:br>
                        <a:rPr lang="en-GB" sz="1200" dirty="0">
                          <a:effectLst/>
                        </a:rPr>
                      </a:br>
                      <a:r>
                        <a:rPr lang="en-GB" sz="1200" dirty="0">
                          <a:effectLst/>
                        </a:rPr>
                        <a:t/>
                      </a:r>
                      <a:br>
                        <a:rPr lang="en-GB" sz="1200" dirty="0">
                          <a:effectLst/>
                        </a:rPr>
                      </a:br>
                      <a:r>
                        <a:rPr lang="en-GB" sz="1200" dirty="0" smtClean="0">
                          <a:effectLst/>
                        </a:rPr>
                        <a:t>Ongoing </a:t>
                      </a:r>
                      <a:r>
                        <a:rPr lang="en-GB" sz="1200" dirty="0">
                          <a:effectLst/>
                        </a:rPr>
                        <a:t>monitoring of the vaccine. Data will be collected all the time for as long as the vaccine is available. 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This is to confirm the vaccine is safe and effective over a person’s whole lifetime, to make sure all side-effects are well-known and understood, and to see if any booster jabs are needed.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4668" marR="1466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4650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193</Words>
  <Application>Microsoft Office PowerPoint</Application>
  <PresentationFormat>On-screen Show (4:3)</PresentationFormat>
  <Paragraphs>163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Felix</dc:creator>
  <cp:lastModifiedBy>Felix</cp:lastModifiedBy>
  <cp:revision>7</cp:revision>
  <dcterms:created xsi:type="dcterms:W3CDTF">2016-03-22T11:58:22Z</dcterms:created>
  <dcterms:modified xsi:type="dcterms:W3CDTF">2016-03-22T14:14:52Z</dcterms:modified>
</cp:coreProperties>
</file>