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0693400" cy="7556500"/>
  <p:notesSz cx="6858000" cy="9144000"/>
  <p:embeddedFontLst>
    <p:embeddedFont>
      <p:font typeface="Asap" panose="020B0604020202020204" charset="0"/>
      <p:regular r:id="rId5"/>
    </p:embeddedFont>
    <p:embeddedFont>
      <p:font typeface="Asap Bold" panose="020B0604020202020204" charset="0"/>
      <p:regular r:id="rId6"/>
    </p:embeddedFont>
    <p:embeddedFont>
      <p:font typeface="Asap Condensed" panose="020B0604020202020204" charset="0"/>
      <p:regular r:id="rId7"/>
    </p:embeddedFont>
    <p:embeddedFont>
      <p:font typeface="Asap Condensed Bold" panose="020B0604020202020204" charset="0"/>
      <p:regular r:id="rId8"/>
    </p:embeddedFont>
    <p:embeddedFont>
      <p:font typeface="Asap Condensed Semi-Bold" panose="020B0604020202020204" charset="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2D46F0-846D-44C7-A2E6-591B72C7E801}" v="1" dt="2025-06-26T07:43:56.4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84" d="100"/>
          <a:sy n="84" d="100"/>
        </p:scale>
        <p:origin x="1908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McCready" userId="f6088f3316c3291b" providerId="LiveId" clId="{402D46F0-846D-44C7-A2E6-591B72C7E801}"/>
    <pc:docChg chg="custSel modSld">
      <pc:chgData name="Rebecca McCready" userId="f6088f3316c3291b" providerId="LiveId" clId="{402D46F0-846D-44C7-A2E6-591B72C7E801}" dt="2025-06-26T09:00:54.787" v="34" actId="403"/>
      <pc:docMkLst>
        <pc:docMk/>
      </pc:docMkLst>
      <pc:sldChg chg="addSp delSp modSp mod modClrScheme chgLayout">
        <pc:chgData name="Rebecca McCready" userId="f6088f3316c3291b" providerId="LiveId" clId="{402D46F0-846D-44C7-A2E6-591B72C7E801}" dt="2025-06-26T09:00:54.787" v="34" actId="403"/>
        <pc:sldMkLst>
          <pc:docMk/>
          <pc:sldMk cId="0" sldId="257"/>
        </pc:sldMkLst>
        <pc:spChg chg="del mod">
          <ac:chgData name="Rebecca McCready" userId="f6088f3316c3291b" providerId="LiveId" clId="{402D46F0-846D-44C7-A2E6-591B72C7E801}" dt="2025-06-26T07:43:55.178" v="2" actId="478"/>
          <ac:spMkLst>
            <pc:docMk/>
            <pc:sldMk cId="0" sldId="257"/>
            <ac:spMk id="3" creationId="{00000000-0000-0000-0000-000000000000}"/>
          </ac:spMkLst>
        </pc:spChg>
        <pc:spChg chg="add mod ord">
          <ac:chgData name="Rebecca McCready" userId="f6088f3316c3291b" providerId="LiveId" clId="{402D46F0-846D-44C7-A2E6-591B72C7E801}" dt="2025-06-26T07:45:35.906" v="25" actId="207"/>
          <ac:spMkLst>
            <pc:docMk/>
            <pc:sldMk cId="0" sldId="257"/>
            <ac:spMk id="6" creationId="{E5407326-3B35-F43C-7867-E4A13005F8BD}"/>
          </ac:spMkLst>
        </pc:spChg>
        <pc:spChg chg="add mod ord">
          <ac:chgData name="Rebecca McCready" userId="f6088f3316c3291b" providerId="LiveId" clId="{402D46F0-846D-44C7-A2E6-591B72C7E801}" dt="2025-06-26T09:00:54.787" v="34" actId="403"/>
          <ac:spMkLst>
            <pc:docMk/>
            <pc:sldMk cId="0" sldId="257"/>
            <ac:spMk id="7" creationId="{52403830-158B-74DF-7C6B-26FA23DFBE4F}"/>
          </ac:spMkLst>
        </pc:spChg>
      </pc:sldChg>
      <pc:sldChg chg="modSp mod">
        <pc:chgData name="Rebecca McCready" userId="f6088f3316c3291b" providerId="LiveId" clId="{402D46F0-846D-44C7-A2E6-591B72C7E801}" dt="2025-06-26T09:00:44.909" v="33" actId="207"/>
        <pc:sldMkLst>
          <pc:docMk/>
          <pc:sldMk cId="0" sldId="258"/>
        </pc:sldMkLst>
        <pc:spChg chg="mod">
          <ac:chgData name="Rebecca McCready" userId="f6088f3316c3291b" providerId="LiveId" clId="{402D46F0-846D-44C7-A2E6-591B72C7E801}" dt="2025-06-26T09:00:44.909" v="33" actId="207"/>
          <ac:spMkLst>
            <pc:docMk/>
            <pc:sldMk cId="0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hm.ac.uk/discover/john-edmonstone-the-man-who-taught-darwin-taxidermy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e.org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flipV="1">
            <a:off x="756000" y="4075466"/>
            <a:ext cx="3214352" cy="0"/>
          </a:xfrm>
          <a:prstGeom prst="line">
            <a:avLst/>
          </a:prstGeom>
          <a:ln w="47625" cap="rnd">
            <a:solidFill>
              <a:srgbClr val="58B7B3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3" name="Freeform 3"/>
          <p:cNvSpPr/>
          <p:nvPr/>
        </p:nvSpPr>
        <p:spPr>
          <a:xfrm>
            <a:off x="9020770" y="6441356"/>
            <a:ext cx="1207450" cy="725287"/>
          </a:xfrm>
          <a:custGeom>
            <a:avLst/>
            <a:gdLst/>
            <a:ahLst/>
            <a:cxnLst/>
            <a:rect l="l" t="t" r="r" b="b"/>
            <a:pathLst>
              <a:path w="1207450" h="725287">
                <a:moveTo>
                  <a:pt x="0" y="0"/>
                </a:moveTo>
                <a:lnTo>
                  <a:pt x="1207449" y="0"/>
                </a:lnTo>
                <a:lnTo>
                  <a:pt x="1207449" y="725288"/>
                </a:lnTo>
                <a:lnTo>
                  <a:pt x="0" y="72528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0" y="0"/>
            <a:ext cx="525105" cy="2215331"/>
            <a:chOff x="0" y="0"/>
            <a:chExt cx="459892" cy="1940217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459867" cy="1940179"/>
            </a:xfrm>
            <a:custGeom>
              <a:avLst/>
              <a:gdLst/>
              <a:ahLst/>
              <a:cxnLst/>
              <a:rect l="l" t="t" r="r" b="b"/>
              <a:pathLst>
                <a:path w="459867" h="1940179">
                  <a:moveTo>
                    <a:pt x="0" y="0"/>
                  </a:moveTo>
                  <a:lnTo>
                    <a:pt x="0" y="1940179"/>
                  </a:lnTo>
                  <a:lnTo>
                    <a:pt x="307467" y="1940179"/>
                  </a:lnTo>
                  <a:cubicBezTo>
                    <a:pt x="391668" y="1940179"/>
                    <a:pt x="459867" y="1871980"/>
                    <a:pt x="459867" y="1787779"/>
                  </a:cubicBezTo>
                  <a:lnTo>
                    <a:pt x="459867" y="0"/>
                  </a:lnTo>
                  <a:close/>
                </a:path>
              </a:pathLst>
            </a:custGeom>
            <a:solidFill>
              <a:srgbClr val="58B7B3"/>
            </a:solidFill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756000" y="4266311"/>
            <a:ext cx="8185570" cy="4273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116"/>
              </a:lnSpc>
            </a:pPr>
            <a:r>
              <a:rPr lang="en-US" sz="3116" dirty="0">
                <a:solidFill>
                  <a:srgbClr val="FFFFFF"/>
                </a:solidFill>
                <a:latin typeface="Asap"/>
                <a:ea typeface="Asap"/>
                <a:cs typeface="Asap"/>
                <a:sym typeface="Asap"/>
              </a:rPr>
              <a:t>‘The man who taught Darwin taxidermy’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756000" y="3228458"/>
            <a:ext cx="10346592" cy="6993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5166"/>
              </a:lnSpc>
            </a:pPr>
            <a:r>
              <a:rPr lang="en-US" sz="5166" b="1">
                <a:solidFill>
                  <a:srgbClr val="FFFFFF"/>
                </a:solidFill>
                <a:latin typeface="Asap Bold"/>
                <a:ea typeface="Asap Bold"/>
                <a:cs typeface="Asap Bold"/>
                <a:sym typeface="Asap Bold"/>
              </a:rPr>
              <a:t>John Edmonstone</a:t>
            </a:r>
          </a:p>
        </p:txBody>
      </p:sp>
      <p:sp>
        <p:nvSpPr>
          <p:cNvPr id="8" name="TextBox 8"/>
          <p:cNvSpPr txBox="1"/>
          <p:nvPr/>
        </p:nvSpPr>
        <p:spPr>
          <a:xfrm rot="5400000">
            <a:off x="-629536" y="957386"/>
            <a:ext cx="1831800" cy="3005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331"/>
              </a:lnSpc>
            </a:pPr>
            <a:r>
              <a:rPr lang="en-US" sz="1665" b="1" spc="16">
                <a:solidFill>
                  <a:srgbClr val="FFFFFF"/>
                </a:solidFill>
                <a:latin typeface="Asap Condensed Semi-Bold"/>
                <a:ea typeface="Asap Condensed Semi-Bold"/>
                <a:cs typeface="Asap Condensed Semi-Bold"/>
                <a:sym typeface="Asap Condensed Semi-Bold"/>
              </a:rPr>
              <a:t>ASE Resource Online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9020770" y="6441356"/>
            <a:ext cx="1207450" cy="725287"/>
          </a:xfrm>
          <a:custGeom>
            <a:avLst/>
            <a:gdLst/>
            <a:ahLst/>
            <a:cxnLst/>
            <a:rect l="l" t="t" r="r" b="b"/>
            <a:pathLst>
              <a:path w="1207450" h="725287">
                <a:moveTo>
                  <a:pt x="0" y="0"/>
                </a:moveTo>
                <a:lnTo>
                  <a:pt x="1207449" y="0"/>
                </a:lnTo>
                <a:lnTo>
                  <a:pt x="1207449" y="725288"/>
                </a:lnTo>
                <a:lnTo>
                  <a:pt x="0" y="72528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56" r="-56"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4" name="TextBox 4"/>
          <p:cNvSpPr txBox="1"/>
          <p:nvPr/>
        </p:nvSpPr>
        <p:spPr>
          <a:xfrm>
            <a:off x="263452" y="7077114"/>
            <a:ext cx="89669" cy="2667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>
                <a:solidFill>
                  <a:srgbClr val="021D49"/>
                </a:solidFill>
                <a:latin typeface="Asap Condensed"/>
                <a:ea typeface="Asap Condensed"/>
                <a:cs typeface="Asap Condensed"/>
                <a:sym typeface="Asap Condensed"/>
              </a:rPr>
              <a:t>2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56000" y="7099784"/>
            <a:ext cx="7717673" cy="20238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781"/>
              </a:lnSpc>
            </a:pPr>
            <a:r>
              <a:rPr lang="en-US" sz="999" b="1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More inf</a:t>
            </a:r>
            <a:r>
              <a:rPr lang="en-US" sz="999" b="1" u="none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o</a:t>
            </a:r>
            <a:r>
              <a:rPr lang="en-US" sz="999" b="1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 </a:t>
            </a:r>
            <a:r>
              <a:rPr lang="en-US" sz="999" b="1" u="none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on </a:t>
            </a:r>
            <a:r>
              <a:rPr lang="en-US" sz="999" b="1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Joh</a:t>
            </a:r>
            <a:r>
              <a:rPr lang="en-US" sz="999" b="1" u="none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n </a:t>
            </a:r>
            <a:r>
              <a:rPr lang="en-US" sz="999" b="1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E</a:t>
            </a:r>
            <a:r>
              <a:rPr lang="en-US" sz="999" b="1" u="none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d</a:t>
            </a:r>
            <a:r>
              <a:rPr lang="en-US" sz="999" b="1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mo</a:t>
            </a:r>
            <a:r>
              <a:rPr lang="en-US" sz="999" b="1" u="none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nst</a:t>
            </a:r>
            <a:r>
              <a:rPr lang="en-US" sz="999" b="1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o</a:t>
            </a:r>
            <a:r>
              <a:rPr lang="en-US" sz="999" b="1" u="none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ne</a:t>
            </a:r>
            <a:r>
              <a:rPr lang="en-US" sz="999" b="1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:</a:t>
            </a:r>
            <a:r>
              <a:rPr lang="en-US" sz="999" b="1" u="none" spc="0" dirty="0">
                <a:solidFill>
                  <a:srgbClr val="007582"/>
                </a:solidFill>
                <a:latin typeface="Asap Condensed Bold"/>
                <a:ea typeface="Asap Condensed Bold"/>
                <a:cs typeface="Asap Condensed Bold"/>
                <a:sym typeface="Asap Condensed Bold"/>
              </a:rPr>
              <a:t> 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John Edmonstone: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 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th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e m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a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n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 who taught Darwin 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t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ax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i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d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e</a:t>
            </a:r>
            <a:r>
              <a:rPr lang="en-US" sz="999" u="sng" spc="0" dirty="0">
                <a:solidFill>
                  <a:srgbClr val="007582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s://www.nhm.ac.uk/discover/john-edmonstone-the-man-who-taught-darwin-taxidermy.html"/>
              </a:rPr>
              <a:t>rmy | Natural History Museum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5407326-3B35-F43C-7867-E4A13005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solidFill>
                  <a:schemeClr val="tx2"/>
                </a:solidFill>
                <a:latin typeface="Asap" panose="020B0604020202020204" charset="0"/>
              </a:rPr>
              <a:t>John Edmonstone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2403830-158B-74DF-7C6B-26FA23DFB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31801" lvl="1" indent="-215900">
              <a:lnSpc>
                <a:spcPts val="2800"/>
              </a:lnSpc>
              <a:buFont typeface="Arial"/>
              <a:buChar char="•"/>
            </a:pPr>
            <a:r>
              <a:rPr lang="en-US" sz="2400" dirty="0">
                <a:solidFill>
                  <a:srgbClr val="021D49"/>
                </a:solidFill>
                <a:latin typeface="Asap" panose="020B0604020202020204" charset="0"/>
                <a:ea typeface="Asap Condensed"/>
                <a:cs typeface="Asap Condensed"/>
                <a:sym typeface="Asap Condensed"/>
              </a:rPr>
              <a:t>‘The man who taught Darwin taxidermy’</a:t>
            </a:r>
          </a:p>
          <a:p>
            <a:pPr>
              <a:lnSpc>
                <a:spcPts val="2800"/>
              </a:lnSpc>
            </a:pPr>
            <a:endParaRPr lang="en-US" sz="2400" dirty="0">
              <a:solidFill>
                <a:srgbClr val="021D49"/>
              </a:solidFill>
              <a:latin typeface="Asap" panose="020B0604020202020204" charset="0"/>
              <a:ea typeface="Asap Condensed"/>
              <a:cs typeface="Asap Condensed"/>
              <a:sym typeface="Asap Condensed"/>
            </a:endParaRPr>
          </a:p>
          <a:p>
            <a:pPr marL="431801" lvl="1" indent="-215900">
              <a:lnSpc>
                <a:spcPts val="2800"/>
              </a:lnSpc>
              <a:buFont typeface="Arial"/>
              <a:buChar char="•"/>
            </a:pPr>
            <a:r>
              <a:rPr lang="en-US" sz="2400" dirty="0">
                <a:solidFill>
                  <a:srgbClr val="021D49"/>
                </a:solidFill>
                <a:latin typeface="Asap" panose="020B0604020202020204" charset="0"/>
                <a:ea typeface="Asap Condensed"/>
                <a:cs typeface="Asap Condensed"/>
                <a:sym typeface="Asap Condensed"/>
              </a:rPr>
              <a:t>Little is known about Edmonstone, other than that he was a formerly enslaved man from Guyana and that he met a young Darwin in Edinburgh where he was living and working as a renowned taxidermist and naturalist.</a:t>
            </a:r>
          </a:p>
          <a:p>
            <a:pPr>
              <a:lnSpc>
                <a:spcPts val="2800"/>
              </a:lnSpc>
            </a:pPr>
            <a:endParaRPr lang="en-US" sz="2400" dirty="0">
              <a:solidFill>
                <a:srgbClr val="021D49"/>
              </a:solidFill>
              <a:latin typeface="Asap" panose="020B0604020202020204" charset="0"/>
              <a:ea typeface="Asap Condensed"/>
              <a:cs typeface="Asap Condensed"/>
              <a:sym typeface="Asap Condensed"/>
            </a:endParaRPr>
          </a:p>
          <a:p>
            <a:pPr marL="431801" lvl="1" indent="-215900">
              <a:lnSpc>
                <a:spcPts val="2800"/>
              </a:lnSpc>
              <a:buFont typeface="Arial"/>
              <a:buChar char="•"/>
            </a:pPr>
            <a:r>
              <a:rPr lang="en-US" sz="2400" dirty="0">
                <a:solidFill>
                  <a:srgbClr val="021D49"/>
                </a:solidFill>
                <a:latin typeface="Asap" panose="020B0604020202020204" charset="0"/>
                <a:ea typeface="Asap Condensed"/>
                <a:cs typeface="Asap Condensed"/>
                <a:sym typeface="Asap Condensed"/>
              </a:rPr>
              <a:t>Taught Darwin the skill of taxidermy that would prove crucial in contributing evidence to his developing theory of Evolution by Natural Selection.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253955" y="1922680"/>
            <a:ext cx="6184090" cy="3714640"/>
          </a:xfrm>
          <a:custGeom>
            <a:avLst/>
            <a:gdLst/>
            <a:ahLst/>
            <a:cxnLst/>
            <a:rect l="l" t="t" r="r" b="b"/>
            <a:pathLst>
              <a:path w="6184090" h="3714640">
                <a:moveTo>
                  <a:pt x="0" y="0"/>
                </a:moveTo>
                <a:lnTo>
                  <a:pt x="6184090" y="0"/>
                </a:lnTo>
                <a:lnTo>
                  <a:pt x="6184090" y="3714640"/>
                </a:lnTo>
                <a:lnTo>
                  <a:pt x="0" y="371464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GB"/>
          </a:p>
        </p:txBody>
      </p:sp>
      <p:sp>
        <p:nvSpPr>
          <p:cNvPr id="3" name="TextBox 3"/>
          <p:cNvSpPr txBox="1"/>
          <p:nvPr/>
        </p:nvSpPr>
        <p:spPr>
          <a:xfrm>
            <a:off x="3677110" y="6369050"/>
            <a:ext cx="3337780" cy="687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 u="sng">
                <a:solidFill>
                  <a:schemeClr val="bg1"/>
                </a:solidFill>
                <a:latin typeface="Asap Condensed"/>
                <a:ea typeface="Asap Condensed"/>
                <a:cs typeface="Asap Condensed"/>
                <a:sym typeface="Asap Condensed"/>
                <a:hlinkClick r:id="rId3" tooltip="http://www.ase.org.uk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www.ase.org.uk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112</Words>
  <Application>Microsoft Office PowerPoint</Application>
  <PresentationFormat>Custom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Asap Bold</vt:lpstr>
      <vt:lpstr>Calibri</vt:lpstr>
      <vt:lpstr>Asap Condensed Semi-Bold</vt:lpstr>
      <vt:lpstr>Asap Condensed Bold</vt:lpstr>
      <vt:lpstr>Asap Condensed</vt:lpstr>
      <vt:lpstr>Asap</vt:lpstr>
      <vt:lpstr>Arial</vt:lpstr>
      <vt:lpstr>Office Theme</vt:lpstr>
      <vt:lpstr>PowerPoint Presentation</vt:lpstr>
      <vt:lpstr>John Edmonstone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Edmonstone and Darwin</dc:title>
  <cp:lastModifiedBy>Rebecca McCready</cp:lastModifiedBy>
  <cp:revision>1</cp:revision>
  <dcterms:created xsi:type="dcterms:W3CDTF">2006-08-16T00:00:00Z</dcterms:created>
  <dcterms:modified xsi:type="dcterms:W3CDTF">2025-06-26T09:00:58Z</dcterms:modified>
  <dc:identifier>DAGrWDoXP-g</dc:identifier>
</cp:coreProperties>
</file>