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256" r:id="rId2"/>
    <p:sldId id="258" r:id="rId3"/>
    <p:sldId id="257" r:id="rId4"/>
    <p:sldId id="259" r:id="rId5"/>
    <p:sldId id="260" r:id="rId6"/>
    <p:sldId id="266" r:id="rId7"/>
    <p:sldId id="262" r:id="rId8"/>
    <p:sldId id="263" r:id="rId9"/>
    <p:sldId id="268" r:id="rId10"/>
    <p:sldId id="265" r:id="rId11"/>
    <p:sldId id="261" r:id="rId12"/>
    <p:sldId id="269" r:id="rId13"/>
    <p:sldId id="267"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48" autoAdjust="0"/>
  </p:normalViewPr>
  <p:slideViewPr>
    <p:cSldViewPr>
      <p:cViewPr>
        <p:scale>
          <a:sx n="60" d="100"/>
          <a:sy n="60" d="100"/>
        </p:scale>
        <p:origin x="-3084" y="-11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5897A27-1033-4444-8683-6F2FEF2A3AA8}" type="datetimeFigureOut">
              <a:rPr lang="en-GB" smtClean="0"/>
              <a:pPr/>
              <a:t>13/08/2019</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D28109A-7278-4211-B645-971FB8D96466}" type="slidenum">
              <a:rPr lang="en-GB" smtClean="0"/>
              <a:pPr/>
              <a:t>‹#›</a:t>
            </a:fld>
            <a:endParaRPr lang="en-GB"/>
          </a:p>
        </p:txBody>
      </p:sp>
    </p:spTree>
    <p:extLst>
      <p:ext uri="{BB962C8B-B14F-4D97-AF65-F5344CB8AC3E}">
        <p14:creationId xmlns:p14="http://schemas.microsoft.com/office/powerpoint/2010/main" val="3053248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1F55852-61AF-4EB4-A800-1560F68F871C}" type="datetimeFigureOut">
              <a:rPr lang="en-GB" smtClean="0"/>
              <a:pPr/>
              <a:t>13/08/2019</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52C5D32-D3EA-44D6-9CC6-A60441217A6B}" type="slidenum">
              <a:rPr lang="en-GB" smtClean="0"/>
              <a:pPr/>
              <a:t>‹#›</a:t>
            </a:fld>
            <a:endParaRPr lang="en-GB"/>
          </a:p>
        </p:txBody>
      </p:sp>
    </p:spTree>
    <p:extLst>
      <p:ext uri="{BB962C8B-B14F-4D97-AF65-F5344CB8AC3E}">
        <p14:creationId xmlns:p14="http://schemas.microsoft.com/office/powerpoint/2010/main" val="283107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552C5D32-D3EA-44D6-9CC6-A60441217A6B}" type="slidenum">
              <a:rPr lang="en-GB" smtClean="0"/>
              <a:pPr/>
              <a:t>3</a:t>
            </a:fld>
            <a:endParaRPr lang="en-GB"/>
          </a:p>
        </p:txBody>
      </p:sp>
    </p:spTree>
    <p:extLst>
      <p:ext uri="{BB962C8B-B14F-4D97-AF65-F5344CB8AC3E}">
        <p14:creationId xmlns:p14="http://schemas.microsoft.com/office/powerpoint/2010/main" val="3715825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52C5D32-D3EA-44D6-9CC6-A60441217A6B}" type="slidenum">
              <a:rPr lang="en-GB" smtClean="0"/>
              <a:pPr/>
              <a:t>4</a:t>
            </a:fld>
            <a:endParaRPr lang="en-GB"/>
          </a:p>
        </p:txBody>
      </p:sp>
    </p:spTree>
    <p:extLst>
      <p:ext uri="{BB962C8B-B14F-4D97-AF65-F5344CB8AC3E}">
        <p14:creationId xmlns:p14="http://schemas.microsoft.com/office/powerpoint/2010/main" val="3609225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52C5D32-D3EA-44D6-9CC6-A60441217A6B}" type="slidenum">
              <a:rPr lang="en-GB" smtClean="0"/>
              <a:pPr/>
              <a:t>5</a:t>
            </a:fld>
            <a:endParaRPr lang="en-GB"/>
          </a:p>
        </p:txBody>
      </p:sp>
    </p:spTree>
    <p:extLst>
      <p:ext uri="{BB962C8B-B14F-4D97-AF65-F5344CB8AC3E}">
        <p14:creationId xmlns:p14="http://schemas.microsoft.com/office/powerpoint/2010/main" val="2629791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Although the</a:t>
            </a:r>
            <a:r>
              <a:rPr lang="en-GB" baseline="0" dirty="0" smtClean="0"/>
              <a:t> reading ones</a:t>
            </a:r>
            <a:r>
              <a:rPr lang="en-GB" dirty="0" smtClean="0"/>
              <a:t> relate</a:t>
            </a:r>
            <a:r>
              <a:rPr lang="en-GB" baseline="0" dirty="0" smtClean="0"/>
              <a:t> to texts rather than film there is overlap</a:t>
            </a:r>
          </a:p>
        </p:txBody>
      </p:sp>
      <p:sp>
        <p:nvSpPr>
          <p:cNvPr id="4" name="Slide Number Placeholder 3"/>
          <p:cNvSpPr>
            <a:spLocks noGrp="1"/>
          </p:cNvSpPr>
          <p:nvPr>
            <p:ph type="sldNum" sz="quarter" idx="10"/>
          </p:nvPr>
        </p:nvSpPr>
        <p:spPr/>
        <p:txBody>
          <a:bodyPr/>
          <a:lstStyle/>
          <a:p>
            <a:fld id="{552C5D32-D3EA-44D6-9CC6-A60441217A6B}" type="slidenum">
              <a:rPr lang="en-GB" smtClean="0"/>
              <a:pPr/>
              <a:t>7</a:t>
            </a:fld>
            <a:endParaRPr lang="en-GB"/>
          </a:p>
        </p:txBody>
      </p:sp>
    </p:spTree>
    <p:extLst>
      <p:ext uri="{BB962C8B-B14F-4D97-AF65-F5344CB8AC3E}">
        <p14:creationId xmlns:p14="http://schemas.microsoft.com/office/powerpoint/2010/main" val="729845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52C5D32-D3EA-44D6-9CC6-A60441217A6B}" type="slidenum">
              <a:rPr lang="en-GB" smtClean="0"/>
              <a:pPr/>
              <a:t>8</a:t>
            </a:fld>
            <a:endParaRPr lang="en-GB"/>
          </a:p>
        </p:txBody>
      </p:sp>
    </p:spTree>
    <p:extLst>
      <p:ext uri="{BB962C8B-B14F-4D97-AF65-F5344CB8AC3E}">
        <p14:creationId xmlns:p14="http://schemas.microsoft.com/office/powerpoint/2010/main" val="2967241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AEDA1-D12F-4738-848F-EBED79035E38}" type="slidenum">
              <a:rPr lang="en-GB" smtClean="0"/>
              <a:pPr/>
              <a:t>‹#›</a:t>
            </a:fld>
            <a:endParaRPr lang="en-GB"/>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45AEDA1-D12F-4738-848F-EBED79035E38}" type="slidenum">
              <a:rPr lang="en-GB" smtClean="0"/>
              <a:pPr/>
              <a:t>‹#›</a:t>
            </a:fld>
            <a:endParaRPr lang="en-GB"/>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45AEDA1-D12F-4738-848F-EBED79035E38}" type="slidenum">
              <a:rPr lang="en-GB" smtClean="0"/>
              <a:pPr/>
              <a:t>‹#›</a:t>
            </a:fld>
            <a:endParaRPr lang="en-GB"/>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AEDA1-D12F-4738-848F-EBED79035E38}" type="slidenum">
              <a:rPr lang="en-GB" smtClean="0"/>
              <a:pPr/>
              <a:t>‹#›</a:t>
            </a:fld>
            <a:endParaRPr lang="en-GB"/>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255F6-DBD2-4D3E-BF87-B4AD298A3831}" type="datetimeFigureOut">
              <a:rPr lang="en-GB" smtClean="0"/>
              <a:pPr/>
              <a:t>13/08/2019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45AEDA1-D12F-4738-848F-EBED79035E3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30255F6-DBD2-4D3E-BF87-B4AD298A3831}" type="datetimeFigureOut">
              <a:rPr lang="en-GB" smtClean="0"/>
              <a:pPr/>
              <a:t>13/08/2019</a:t>
            </a:fld>
            <a:endParaRPr lang="en-GB"/>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45AEDA1-D12F-4738-848F-EBED79035E3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erhi12@gmail.com" TargetMode="External"/><Relationship Id="rId2" Type="http://schemas.openxmlformats.org/officeDocument/2006/relationships/hyperlink" Target="mailto:felixlevinson@gmail.com" TargetMode="External"/><Relationship Id="rId1" Type="http://schemas.openxmlformats.org/officeDocument/2006/relationships/slideLayout" Target="../slideLayouts/slideLayout2.xml"/><Relationship Id="rId4" Type="http://schemas.openxmlformats.org/officeDocument/2006/relationships/hyperlink" Target="mailto:mariannecutler@ase.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vimeo.com/10691934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Why you’ll never catch smallpox</a:t>
            </a:r>
            <a:endParaRPr lang="en-GB" dirty="0"/>
          </a:p>
        </p:txBody>
      </p:sp>
      <p:sp>
        <p:nvSpPr>
          <p:cNvPr id="5" name="Subtitle 4"/>
          <p:cNvSpPr>
            <a:spLocks noGrp="1"/>
          </p:cNvSpPr>
          <p:nvPr>
            <p:ph type="subTitle" idx="1"/>
          </p:nvPr>
        </p:nvSpPr>
        <p:spPr/>
        <p:txBody>
          <a:bodyPr>
            <a:normAutofit fontScale="92500" lnSpcReduction="20000"/>
          </a:bodyPr>
          <a:lstStyle/>
          <a:p>
            <a:r>
              <a:rPr lang="en-GB" dirty="0"/>
              <a:t>A Wellcome Trust funded </a:t>
            </a:r>
            <a:r>
              <a:rPr lang="en-GB" dirty="0" smtClean="0"/>
              <a:t>project</a:t>
            </a:r>
          </a:p>
          <a:p>
            <a:endParaRPr lang="en-GB" dirty="0" smtClean="0"/>
          </a:p>
          <a:p>
            <a:r>
              <a:rPr lang="en-GB" dirty="0" smtClean="0"/>
              <a:t>Felix </a:t>
            </a:r>
            <a:r>
              <a:rPr lang="en-GB" dirty="0"/>
              <a:t>Levinson (film maker</a:t>
            </a:r>
            <a:r>
              <a:rPr lang="en-GB" dirty="0" smtClean="0"/>
              <a:t>) </a:t>
            </a:r>
            <a:endParaRPr lang="en-GB" dirty="0"/>
          </a:p>
          <a:p>
            <a:r>
              <a:rPr lang="en-GB" dirty="0" smtClean="0"/>
              <a:t>Terhi Kylliainen (film maker)</a:t>
            </a:r>
          </a:p>
          <a:p>
            <a:r>
              <a:rPr lang="en-GB" dirty="0" smtClean="0"/>
              <a:t>Marianne Cutler (ASE)</a:t>
            </a:r>
          </a:p>
        </p:txBody>
      </p:sp>
    </p:spTree>
    <p:extLst>
      <p:ext uri="{BB962C8B-B14F-4D97-AF65-F5344CB8AC3E}">
        <p14:creationId xmlns:p14="http://schemas.microsoft.com/office/powerpoint/2010/main" val="2046963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Areas for feedback</a:t>
            </a:r>
            <a:endParaRPr lang="en-GB" dirty="0"/>
          </a:p>
        </p:txBody>
      </p:sp>
      <p:sp>
        <p:nvSpPr>
          <p:cNvPr id="3" name="Content Placeholder 2"/>
          <p:cNvSpPr>
            <a:spLocks noGrp="1"/>
          </p:cNvSpPr>
          <p:nvPr>
            <p:ph idx="1"/>
          </p:nvPr>
        </p:nvSpPr>
        <p:spPr/>
        <p:txBody>
          <a:bodyPr>
            <a:normAutofit lnSpcReduction="10000"/>
          </a:bodyPr>
          <a:lstStyle/>
          <a:p>
            <a:r>
              <a:rPr lang="en-GB" dirty="0"/>
              <a:t>General focus of the subject matter, learning objectives and intended outcomes</a:t>
            </a:r>
          </a:p>
          <a:p>
            <a:r>
              <a:rPr lang="en-GB" dirty="0"/>
              <a:t>Suggested </a:t>
            </a:r>
            <a:r>
              <a:rPr lang="en-GB" dirty="0" smtClean="0"/>
              <a:t>pathway</a:t>
            </a:r>
            <a:endParaRPr lang="en-GB" dirty="0"/>
          </a:p>
          <a:p>
            <a:r>
              <a:rPr lang="en-GB" dirty="0"/>
              <a:t>Format and style of the resources – layout, types of </a:t>
            </a:r>
            <a:r>
              <a:rPr lang="en-GB" dirty="0" smtClean="0"/>
              <a:t>activities</a:t>
            </a:r>
          </a:p>
          <a:p>
            <a:r>
              <a:rPr lang="en-GB" dirty="0" smtClean="0"/>
              <a:t>Accuracy of suggested timings</a:t>
            </a:r>
            <a:endParaRPr lang="en-GB" dirty="0"/>
          </a:p>
          <a:p>
            <a:r>
              <a:rPr lang="en-GB" dirty="0"/>
              <a:t>Accessibility and level of demand – suitability for all learners, </a:t>
            </a:r>
            <a:r>
              <a:rPr lang="en-GB" dirty="0" smtClean="0"/>
              <a:t>differentiation, engagement</a:t>
            </a:r>
            <a:endParaRPr lang="en-GB" dirty="0"/>
          </a:p>
          <a:p>
            <a:r>
              <a:rPr lang="en-GB" dirty="0"/>
              <a:t>Amount of support </a:t>
            </a:r>
            <a:r>
              <a:rPr lang="en-GB" dirty="0" smtClean="0"/>
              <a:t>provide </a:t>
            </a:r>
            <a:r>
              <a:rPr lang="en-GB" dirty="0"/>
              <a:t>for the teacher</a:t>
            </a:r>
          </a:p>
          <a:p>
            <a:pPr lvl="1"/>
            <a:r>
              <a:rPr lang="en-GB" dirty="0"/>
              <a:t>Clarity of description of activities and organisation</a:t>
            </a:r>
          </a:p>
          <a:p>
            <a:pPr lvl="1"/>
            <a:r>
              <a:rPr lang="en-GB" dirty="0"/>
              <a:t>Background subject </a:t>
            </a:r>
            <a:r>
              <a:rPr lang="en-GB" dirty="0" smtClean="0"/>
              <a:t>support in the resources</a:t>
            </a:r>
          </a:p>
          <a:p>
            <a:pPr lvl="1"/>
            <a:r>
              <a:rPr lang="en-GB" dirty="0"/>
              <a:t>Professional development provided and support from the </a:t>
            </a:r>
            <a:r>
              <a:rPr lang="en-GB" dirty="0" smtClean="0"/>
              <a:t>team</a:t>
            </a:r>
          </a:p>
          <a:p>
            <a:r>
              <a:rPr lang="en-GB" dirty="0" smtClean="0"/>
              <a:t>How well the project met its aims (slide 2)</a:t>
            </a:r>
            <a:endParaRPr lang="en-GB" dirty="0"/>
          </a:p>
        </p:txBody>
      </p:sp>
    </p:spTree>
    <p:extLst>
      <p:ext uri="{BB962C8B-B14F-4D97-AF65-F5344CB8AC3E}">
        <p14:creationId xmlns:p14="http://schemas.microsoft.com/office/powerpoint/2010/main" val="3792557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need from you</a:t>
            </a:r>
            <a:endParaRPr lang="en-GB" dirty="0"/>
          </a:p>
        </p:txBody>
      </p:sp>
      <p:sp>
        <p:nvSpPr>
          <p:cNvPr id="3" name="Content Placeholder 2"/>
          <p:cNvSpPr>
            <a:spLocks noGrp="1"/>
          </p:cNvSpPr>
          <p:nvPr>
            <p:ph idx="1"/>
          </p:nvPr>
        </p:nvSpPr>
        <p:spPr>
          <a:xfrm>
            <a:off x="467544" y="1484784"/>
            <a:ext cx="8229600" cy="5112568"/>
          </a:xfrm>
        </p:spPr>
        <p:txBody>
          <a:bodyPr>
            <a:normAutofit fontScale="85000" lnSpcReduction="20000"/>
          </a:bodyPr>
          <a:lstStyle/>
          <a:p>
            <a:pPr marL="0" indent="0">
              <a:buNone/>
            </a:pPr>
            <a:r>
              <a:rPr lang="en-GB" dirty="0" smtClean="0"/>
              <a:t>For each area we need to know (via a short online questionnaire):</a:t>
            </a:r>
          </a:p>
          <a:p>
            <a:r>
              <a:rPr lang="en-GB" dirty="0" smtClean="0"/>
              <a:t>what worked?</a:t>
            </a:r>
          </a:p>
          <a:p>
            <a:r>
              <a:rPr lang="en-GB" dirty="0" smtClean="0"/>
              <a:t>what changes are needed?</a:t>
            </a:r>
          </a:p>
          <a:p>
            <a:pPr>
              <a:spcAft>
                <a:spcPts val="1200"/>
              </a:spcAft>
            </a:pPr>
            <a:r>
              <a:rPr lang="en-GB" dirty="0" smtClean="0"/>
              <a:t>what changes did you make?</a:t>
            </a:r>
          </a:p>
          <a:p>
            <a:pPr marL="0" indent="0">
              <a:spcAft>
                <a:spcPts val="1200"/>
              </a:spcAft>
              <a:buNone/>
            </a:pPr>
            <a:r>
              <a:rPr lang="en-GB" dirty="0" smtClean="0"/>
              <a:t>This will include annotations on project documents, any additional plans and resources you produce, written comments and discussions with project team members </a:t>
            </a:r>
            <a:endParaRPr lang="en-GB" dirty="0"/>
          </a:p>
          <a:p>
            <a:pPr marL="0" indent="0">
              <a:spcAft>
                <a:spcPts val="1200"/>
              </a:spcAft>
              <a:buNone/>
            </a:pPr>
            <a:r>
              <a:rPr lang="en-GB" dirty="0" smtClean="0"/>
              <a:t>We will also collect examples of children’s work from across the class, ideally in a range of formats (could include video, audio files and photos), to illustrate their engagement and learning outcomes. Originals of written work preferred but could send scans, high resolution photos or colour copies. These will be used as part of the dissemination of the project.</a:t>
            </a:r>
          </a:p>
          <a:p>
            <a:pPr marL="0" indent="0">
              <a:spcAft>
                <a:spcPts val="1200"/>
              </a:spcAft>
              <a:buNone/>
            </a:pPr>
            <a:r>
              <a:rPr lang="en-GB" dirty="0" smtClean="0"/>
              <a:t> </a:t>
            </a:r>
            <a:r>
              <a:rPr lang="en-GB" dirty="0" smtClean="0">
                <a:solidFill>
                  <a:srgbClr val="FF0000"/>
                </a:solidFill>
              </a:rPr>
              <a:t>Only submit photos or videos of children where parental permission has been obtained. Full names will not be used.</a:t>
            </a:r>
          </a:p>
          <a:p>
            <a:pPr marL="0" indent="0">
              <a:buNone/>
            </a:pPr>
            <a:r>
              <a:rPr lang="en-GB" dirty="0" smtClean="0"/>
              <a:t>There will be a small prize for the best final scene film-clip</a:t>
            </a:r>
          </a:p>
        </p:txBody>
      </p:sp>
    </p:spTree>
    <p:extLst>
      <p:ext uri="{BB962C8B-B14F-4D97-AF65-F5344CB8AC3E}">
        <p14:creationId xmlns:p14="http://schemas.microsoft.com/office/powerpoint/2010/main" val="1858824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Dates</a:t>
            </a:r>
            <a:endParaRPr lang="en-GB" dirty="0"/>
          </a:p>
        </p:txBody>
      </p:sp>
      <p:sp>
        <p:nvSpPr>
          <p:cNvPr id="3" name="Content Placeholder 2"/>
          <p:cNvSpPr>
            <a:spLocks noGrp="1"/>
          </p:cNvSpPr>
          <p:nvPr>
            <p:ph idx="1"/>
          </p:nvPr>
        </p:nvSpPr>
        <p:spPr>
          <a:xfrm>
            <a:off x="457200" y="1600200"/>
            <a:ext cx="8229600" cy="3845024"/>
          </a:xfrm>
        </p:spPr>
        <p:txBody>
          <a:bodyPr>
            <a:normAutofit/>
          </a:bodyPr>
          <a:lstStyle/>
          <a:p>
            <a:pPr>
              <a:spcAft>
                <a:spcPts val="600"/>
              </a:spcAft>
            </a:pPr>
            <a:r>
              <a:rPr lang="en-GB" dirty="0" smtClean="0"/>
              <a:t>All feedback and pupil work by the end of term</a:t>
            </a:r>
          </a:p>
          <a:p>
            <a:pPr>
              <a:spcAft>
                <a:spcPts val="600"/>
              </a:spcAft>
            </a:pPr>
            <a:r>
              <a:rPr lang="en-GB" dirty="0" smtClean="0"/>
              <a:t>Article for ASE Primary Science by 7 August</a:t>
            </a:r>
          </a:p>
          <a:p>
            <a:pPr>
              <a:spcAft>
                <a:spcPts val="600"/>
              </a:spcAft>
            </a:pPr>
            <a:r>
              <a:rPr lang="en-GB" dirty="0" smtClean="0"/>
              <a:t>Workshop at ASE Annual Conference  8 or 9 January in Birmingham</a:t>
            </a:r>
          </a:p>
          <a:p>
            <a:pPr>
              <a:spcAft>
                <a:spcPts val="600"/>
              </a:spcAft>
            </a:pPr>
            <a:r>
              <a:rPr lang="en-GB" dirty="0" smtClean="0"/>
              <a:t>Possibility of local ASE workshop in Spring term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Contact information</a:t>
            </a:r>
            <a:endParaRPr lang="en-GB" dirty="0"/>
          </a:p>
        </p:txBody>
      </p:sp>
      <p:sp>
        <p:nvSpPr>
          <p:cNvPr id="3" name="Content Placeholder 2"/>
          <p:cNvSpPr>
            <a:spLocks noGrp="1"/>
          </p:cNvSpPr>
          <p:nvPr>
            <p:ph idx="1"/>
          </p:nvPr>
        </p:nvSpPr>
        <p:spPr/>
        <p:txBody>
          <a:bodyPr>
            <a:normAutofit/>
          </a:bodyPr>
          <a:lstStyle/>
          <a:p>
            <a:r>
              <a:rPr lang="en-GB" dirty="0" smtClean="0"/>
              <a:t>Project manager Felix Levinson			</a:t>
            </a:r>
            <a:r>
              <a:rPr lang="en-GB" dirty="0" smtClean="0">
                <a:hlinkClick r:id="rId2"/>
              </a:rPr>
              <a:t>felixlevinson@gmail.com</a:t>
            </a:r>
            <a:r>
              <a:rPr lang="en-GB" dirty="0" smtClean="0"/>
              <a:t> </a:t>
            </a:r>
          </a:p>
          <a:p>
            <a:pPr lvl="1">
              <a:buNone/>
            </a:pPr>
            <a:r>
              <a:rPr lang="en-GB" dirty="0" smtClean="0"/>
              <a:t>		</a:t>
            </a:r>
            <a:r>
              <a:rPr lang="en-GB" sz="2400" dirty="0" smtClean="0"/>
              <a:t>07916 614624</a:t>
            </a:r>
          </a:p>
          <a:p>
            <a:r>
              <a:rPr lang="en-GB" dirty="0" smtClean="0"/>
              <a:t>Project co-manager Terhi Kylliainen 		</a:t>
            </a:r>
            <a:r>
              <a:rPr lang="en-GB" dirty="0" smtClean="0">
                <a:hlinkClick r:id="rId3"/>
              </a:rPr>
              <a:t>terhi12@gmail.com</a:t>
            </a:r>
            <a:r>
              <a:rPr lang="en-GB" dirty="0" smtClean="0"/>
              <a:t> </a:t>
            </a:r>
          </a:p>
          <a:p>
            <a:pPr>
              <a:buNone/>
            </a:pPr>
            <a:r>
              <a:rPr lang="en-GB" dirty="0" smtClean="0"/>
              <a:t>		07791977269</a:t>
            </a:r>
          </a:p>
          <a:p>
            <a:r>
              <a:rPr lang="en-GB" dirty="0" smtClean="0"/>
              <a:t>Science education advisor Marianne Cutler	</a:t>
            </a:r>
            <a:r>
              <a:rPr lang="en-GB" dirty="0" smtClean="0">
                <a:hlinkClick r:id="rId4"/>
              </a:rPr>
              <a:t>mariannecutler@ase.org.uk</a:t>
            </a:r>
            <a:r>
              <a:rPr lang="en-GB" dirty="0" smtClean="0"/>
              <a:t> </a:t>
            </a:r>
          </a:p>
          <a:p>
            <a:pPr marL="0" indent="0">
              <a:buNone/>
            </a:pPr>
            <a:r>
              <a:rPr lang="en-GB" dirty="0" smtClean="0"/>
              <a:t>Send your feedback and children's’ work to Marianne at</a:t>
            </a:r>
          </a:p>
          <a:p>
            <a:pPr marL="0" indent="0">
              <a:buNone/>
            </a:pPr>
            <a:r>
              <a:rPr lang="en-GB" dirty="0" smtClean="0"/>
              <a:t>The Association for Science Education</a:t>
            </a:r>
          </a:p>
          <a:p>
            <a:pPr marL="0" indent="0">
              <a:buNone/>
            </a:pPr>
            <a:r>
              <a:rPr lang="en-GB" dirty="0" smtClean="0"/>
              <a:t>College Lane, Hatfield, Herts AL10 9AA</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Aims </a:t>
            </a:r>
            <a:endParaRPr lang="en-GB" dirty="0"/>
          </a:p>
        </p:txBody>
      </p:sp>
      <p:sp>
        <p:nvSpPr>
          <p:cNvPr id="3" name="Content Placeholder 2"/>
          <p:cNvSpPr>
            <a:spLocks noGrp="1"/>
          </p:cNvSpPr>
          <p:nvPr>
            <p:ph idx="1"/>
          </p:nvPr>
        </p:nvSpPr>
        <p:spPr/>
        <p:txBody>
          <a:bodyPr>
            <a:normAutofit/>
          </a:bodyPr>
          <a:lstStyle/>
          <a:p>
            <a:pPr marL="0" indent="0">
              <a:buNone/>
            </a:pPr>
            <a:r>
              <a:rPr lang="en-GB" dirty="0" smtClean="0"/>
              <a:t>Increased </a:t>
            </a:r>
            <a:r>
              <a:rPr lang="en-GB" dirty="0"/>
              <a:t>awareness and understanding among children aged 9-11 of: </a:t>
            </a:r>
          </a:p>
          <a:p>
            <a:pPr marL="457200" indent="-457200">
              <a:buClr>
                <a:schemeClr val="tx2"/>
              </a:buClr>
              <a:buFont typeface="+mj-lt"/>
              <a:buAutoNum type="arabicPeriod"/>
            </a:pPr>
            <a:r>
              <a:rPr lang="en-GB" dirty="0" smtClean="0"/>
              <a:t>the </a:t>
            </a:r>
            <a:r>
              <a:rPr lang="en-GB" dirty="0"/>
              <a:t>scientific processes used by Edward Jenner, and how these were critiqued at the time </a:t>
            </a:r>
          </a:p>
          <a:p>
            <a:pPr marL="457200" indent="-457200">
              <a:buClr>
                <a:schemeClr val="tx2"/>
              </a:buClr>
              <a:buFont typeface="+mj-lt"/>
              <a:buAutoNum type="arabicPeriod"/>
            </a:pPr>
            <a:r>
              <a:rPr lang="en-GB" dirty="0" smtClean="0"/>
              <a:t>how </a:t>
            </a:r>
            <a:r>
              <a:rPr lang="en-GB" dirty="0"/>
              <a:t>the scientific processes used by Edward Jenner have been developed in modern medical science and clinical trials </a:t>
            </a:r>
          </a:p>
          <a:p>
            <a:pPr marL="457200" indent="-457200">
              <a:buClr>
                <a:schemeClr val="tx2"/>
              </a:buClr>
              <a:buFont typeface="+mj-lt"/>
              <a:buAutoNum type="arabicPeriod"/>
            </a:pPr>
            <a:r>
              <a:rPr lang="en-GB" dirty="0" smtClean="0"/>
              <a:t>the </a:t>
            </a:r>
            <a:r>
              <a:rPr lang="en-GB" dirty="0"/>
              <a:t>importance of Edward Jenner's work in the development of modern immunology </a:t>
            </a:r>
          </a:p>
          <a:p>
            <a:pPr marL="0" indent="0">
              <a:buClr>
                <a:schemeClr val="tx2"/>
              </a:buClr>
              <a:buNone/>
            </a:pPr>
            <a:r>
              <a:rPr lang="en-GB" dirty="0"/>
              <a:t>An additional aim is to </a:t>
            </a:r>
            <a:r>
              <a:rPr lang="en-GB" dirty="0" smtClean="0"/>
              <a:t>demonstrate: </a:t>
            </a:r>
            <a:endParaRPr lang="en-GB" dirty="0"/>
          </a:p>
          <a:p>
            <a:pPr marL="457200" indent="-457200">
              <a:buClr>
                <a:schemeClr val="tx2"/>
              </a:buClr>
              <a:buFont typeface="+mj-lt"/>
              <a:buAutoNum type="arabicPeriod" startAt="4"/>
            </a:pPr>
            <a:r>
              <a:rPr lang="en-GB" dirty="0" smtClean="0"/>
              <a:t>how </a:t>
            </a:r>
            <a:r>
              <a:rPr lang="en-GB" dirty="0"/>
              <a:t>narrative film can be used effectively in the context of primary science education </a:t>
            </a:r>
          </a:p>
          <a:p>
            <a:pPr marL="0" indent="0">
              <a:buNone/>
            </a:pPr>
            <a:endParaRPr lang="en-GB" dirty="0"/>
          </a:p>
        </p:txBody>
      </p:sp>
    </p:spTree>
    <p:extLst>
      <p:ext uri="{BB962C8B-B14F-4D97-AF65-F5344CB8AC3E}">
        <p14:creationId xmlns:p14="http://schemas.microsoft.com/office/powerpoint/2010/main" val="964687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a:t>
            </a:r>
            <a:r>
              <a:rPr lang="en-GB" dirty="0" smtClean="0"/>
              <a:t>ctivities will enable children to:</a:t>
            </a:r>
            <a:endParaRPr lang="en-GB" dirty="0"/>
          </a:p>
        </p:txBody>
      </p:sp>
      <p:sp>
        <p:nvSpPr>
          <p:cNvPr id="3" name="Content Placeholder 2"/>
          <p:cNvSpPr>
            <a:spLocks noGrp="1"/>
          </p:cNvSpPr>
          <p:nvPr>
            <p:ph idx="1"/>
          </p:nvPr>
        </p:nvSpPr>
        <p:spPr/>
        <p:txBody>
          <a:bodyPr>
            <a:normAutofit fontScale="92500"/>
          </a:bodyPr>
          <a:lstStyle/>
          <a:p>
            <a:r>
              <a:rPr lang="en-GB" dirty="0"/>
              <a:t>c</a:t>
            </a:r>
            <a:r>
              <a:rPr lang="en-GB" dirty="0" smtClean="0"/>
              <a:t>ompare Jenner’s methods with those used in modern medical trials and discover how scientific processes and ethics have developed over time</a:t>
            </a:r>
          </a:p>
          <a:p>
            <a:r>
              <a:rPr lang="en-GB" dirty="0"/>
              <a:t>l</a:t>
            </a:r>
            <a:r>
              <a:rPr lang="en-GB" dirty="0" smtClean="0"/>
              <a:t>ook critically at Jenner’s work both ethically and scientifically and understand why some of Jenner’s contemporaries argued with his conclusions</a:t>
            </a:r>
          </a:p>
          <a:p>
            <a:r>
              <a:rPr lang="en-GB" dirty="0"/>
              <a:t>a</a:t>
            </a:r>
            <a:r>
              <a:rPr lang="en-GB" dirty="0" smtClean="0"/>
              <a:t>nalyse data using their maths skills and scientific concepts such as controlled investigation, fair tests, pattern seeking and observing over time</a:t>
            </a:r>
          </a:p>
          <a:p>
            <a:r>
              <a:rPr lang="en-GB" dirty="0"/>
              <a:t>e</a:t>
            </a:r>
            <a:r>
              <a:rPr lang="en-GB" dirty="0" smtClean="0"/>
              <a:t>xplore the huge impact immunology has had on world health</a:t>
            </a:r>
          </a:p>
          <a:p>
            <a:r>
              <a:rPr lang="en-GB" dirty="0"/>
              <a:t>d</a:t>
            </a:r>
            <a:r>
              <a:rPr lang="en-GB" dirty="0" smtClean="0"/>
              <a:t>iscuss current immunology, programmes such as standard UK vaccinations, the efforts to eradicate polio, and the recent </a:t>
            </a:r>
            <a:r>
              <a:rPr lang="en-GB" dirty="0" err="1" smtClean="0"/>
              <a:t>ebola</a:t>
            </a:r>
            <a:r>
              <a:rPr lang="en-GB" dirty="0" smtClean="0"/>
              <a:t> epidemic</a:t>
            </a:r>
          </a:p>
        </p:txBody>
      </p:sp>
    </p:spTree>
    <p:extLst>
      <p:ext uri="{BB962C8B-B14F-4D97-AF65-F5344CB8AC3E}">
        <p14:creationId xmlns:p14="http://schemas.microsoft.com/office/powerpoint/2010/main" val="2482279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Activities will:</a:t>
            </a:r>
            <a:endParaRPr lang="en-GB" dirty="0"/>
          </a:p>
        </p:txBody>
      </p:sp>
      <p:sp>
        <p:nvSpPr>
          <p:cNvPr id="3" name="Content Placeholder 2"/>
          <p:cNvSpPr>
            <a:spLocks noGrp="1"/>
          </p:cNvSpPr>
          <p:nvPr>
            <p:ph idx="1"/>
          </p:nvPr>
        </p:nvSpPr>
        <p:spPr>
          <a:xfrm>
            <a:off x="457200" y="1600200"/>
            <a:ext cx="8229600" cy="3629000"/>
          </a:xfrm>
        </p:spPr>
        <p:txBody>
          <a:bodyPr/>
          <a:lstStyle/>
          <a:p>
            <a:pPr>
              <a:spcAft>
                <a:spcPts val="600"/>
              </a:spcAft>
            </a:pPr>
            <a:r>
              <a:rPr lang="en-GB" dirty="0"/>
              <a:t>e</a:t>
            </a:r>
            <a:r>
              <a:rPr lang="en-GB" dirty="0" smtClean="0"/>
              <a:t>ncourage creative responses to the film and its themes, for example writing and performing additional scenes and stories using the film’s characters</a:t>
            </a:r>
          </a:p>
          <a:p>
            <a:pPr>
              <a:spcAft>
                <a:spcPts val="600"/>
              </a:spcAft>
            </a:pPr>
            <a:r>
              <a:rPr lang="en-GB" dirty="0" smtClean="0"/>
              <a:t>explore the techniques of writing a film script</a:t>
            </a:r>
          </a:p>
          <a:p>
            <a:pPr>
              <a:spcAft>
                <a:spcPts val="600"/>
              </a:spcAft>
            </a:pPr>
            <a:r>
              <a:rPr lang="en-GB" dirty="0" smtClean="0"/>
              <a:t>develop discussions about modern immunology through structured debate and role playing</a:t>
            </a:r>
            <a:endParaRPr lang="en-GB" dirty="0"/>
          </a:p>
        </p:txBody>
      </p:sp>
    </p:spTree>
    <p:extLst>
      <p:ext uri="{BB962C8B-B14F-4D97-AF65-F5344CB8AC3E}">
        <p14:creationId xmlns:p14="http://schemas.microsoft.com/office/powerpoint/2010/main" val="2760442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curriculum science</a:t>
            </a:r>
            <a:endParaRPr lang="en-GB" dirty="0"/>
          </a:p>
        </p:txBody>
      </p:sp>
      <p:sp>
        <p:nvSpPr>
          <p:cNvPr id="3" name="Content Placeholder 2"/>
          <p:cNvSpPr>
            <a:spLocks noGrp="1"/>
          </p:cNvSpPr>
          <p:nvPr>
            <p:ph idx="1"/>
          </p:nvPr>
        </p:nvSpPr>
        <p:spPr/>
        <p:txBody>
          <a:bodyPr/>
          <a:lstStyle/>
          <a:p>
            <a:pPr marL="0" indent="0">
              <a:spcAft>
                <a:spcPts val="600"/>
              </a:spcAft>
              <a:buNone/>
            </a:pPr>
            <a:r>
              <a:rPr lang="en-GB" dirty="0" smtClean="0"/>
              <a:t>Working scientifically UKS2</a:t>
            </a:r>
          </a:p>
          <a:p>
            <a:pPr>
              <a:spcAft>
                <a:spcPts val="600"/>
              </a:spcAft>
            </a:pPr>
            <a:r>
              <a:rPr lang="en-GB" dirty="0" smtClean="0"/>
              <a:t>Recording data of increasing complexity using … tables and line graphs </a:t>
            </a:r>
            <a:r>
              <a:rPr lang="en-GB" dirty="0" smtClean="0">
                <a:solidFill>
                  <a:schemeClr val="tx1">
                    <a:lumMod val="50000"/>
                    <a:lumOff val="50000"/>
                  </a:schemeClr>
                </a:solidFill>
              </a:rPr>
              <a:t>[link to maths]</a:t>
            </a:r>
          </a:p>
          <a:p>
            <a:pPr>
              <a:spcAft>
                <a:spcPts val="600"/>
              </a:spcAft>
            </a:pPr>
            <a:r>
              <a:rPr lang="en-GB" dirty="0" smtClean="0"/>
              <a:t>Reporting and presenting findings from enquiries, including conclusions, causal relationships and explanations of and degree of trust in results in oral and written forms…</a:t>
            </a:r>
          </a:p>
          <a:p>
            <a:pPr>
              <a:spcAft>
                <a:spcPts val="600"/>
              </a:spcAft>
            </a:pPr>
            <a:r>
              <a:rPr lang="en-GB" dirty="0" smtClean="0"/>
              <a:t>Identifying scientific evidence that has been used to support or refute ideas or arguments</a:t>
            </a:r>
          </a:p>
          <a:p>
            <a:endParaRPr lang="en-GB" dirty="0"/>
          </a:p>
        </p:txBody>
      </p:sp>
    </p:spTree>
    <p:extLst>
      <p:ext uri="{BB962C8B-B14F-4D97-AF65-F5344CB8AC3E}">
        <p14:creationId xmlns:p14="http://schemas.microsoft.com/office/powerpoint/2010/main" val="3834173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curriculum maths</a:t>
            </a:r>
            <a:endParaRPr lang="en-GB" dirty="0"/>
          </a:p>
        </p:txBody>
      </p:sp>
      <p:sp>
        <p:nvSpPr>
          <p:cNvPr id="3" name="Content Placeholder 2"/>
          <p:cNvSpPr>
            <a:spLocks noGrp="1"/>
          </p:cNvSpPr>
          <p:nvPr>
            <p:ph idx="1"/>
          </p:nvPr>
        </p:nvSpPr>
        <p:spPr>
          <a:xfrm>
            <a:off x="467544" y="1628800"/>
            <a:ext cx="8229600" cy="4536504"/>
          </a:xfrm>
        </p:spPr>
        <p:txBody>
          <a:bodyPr>
            <a:normAutofit/>
          </a:bodyPr>
          <a:lstStyle/>
          <a:p>
            <a:pPr>
              <a:buNone/>
            </a:pPr>
            <a:r>
              <a:rPr lang="en-GB" sz="2800" dirty="0" smtClean="0"/>
              <a:t>Statistics Y6</a:t>
            </a:r>
          </a:p>
          <a:p>
            <a:pPr>
              <a:spcAft>
                <a:spcPts val="1800"/>
              </a:spcAft>
            </a:pPr>
            <a:r>
              <a:rPr lang="en-GB" sz="2800" dirty="0" smtClean="0"/>
              <a:t>interpret and construct pie charts and line graphs and use these to solve problems </a:t>
            </a:r>
          </a:p>
          <a:p>
            <a:pPr>
              <a:buNone/>
            </a:pPr>
            <a:r>
              <a:rPr lang="en-GB" sz="2800" dirty="0" smtClean="0"/>
              <a:t>Statistics Y5</a:t>
            </a:r>
          </a:p>
          <a:p>
            <a:r>
              <a:rPr lang="en-GB" sz="2800" dirty="0" smtClean="0"/>
              <a:t>solve comparison, sum and difference problems using information presented in a line graph </a:t>
            </a:r>
          </a:p>
          <a:p>
            <a:pPr>
              <a:spcAft>
                <a:spcPts val="1200"/>
              </a:spcAft>
            </a:pPr>
            <a:r>
              <a:rPr lang="en-GB" sz="2800" dirty="0" smtClean="0"/>
              <a:t>complete, read and interpret information in tables, including timetables.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National curriculum English</a:t>
            </a:r>
            <a:endParaRPr lang="en-GB" dirty="0"/>
          </a:p>
        </p:txBody>
      </p:sp>
      <p:sp>
        <p:nvSpPr>
          <p:cNvPr id="3" name="Content Placeholder 2"/>
          <p:cNvSpPr>
            <a:spLocks noGrp="1"/>
          </p:cNvSpPr>
          <p:nvPr>
            <p:ph idx="1"/>
          </p:nvPr>
        </p:nvSpPr>
        <p:spPr>
          <a:xfrm>
            <a:off x="395536" y="1484784"/>
            <a:ext cx="8229600" cy="5069160"/>
          </a:xfrm>
        </p:spPr>
        <p:txBody>
          <a:bodyPr>
            <a:normAutofit fontScale="77500" lnSpcReduction="20000"/>
          </a:bodyPr>
          <a:lstStyle/>
          <a:p>
            <a:pPr marL="0" indent="0">
              <a:spcAft>
                <a:spcPts val="300"/>
              </a:spcAft>
              <a:buNone/>
            </a:pPr>
            <a:r>
              <a:rPr lang="en-GB" dirty="0" smtClean="0"/>
              <a:t>Reading year 5 and 6</a:t>
            </a:r>
          </a:p>
          <a:p>
            <a:pPr>
              <a:spcAft>
                <a:spcPts val="300"/>
              </a:spcAft>
            </a:pPr>
            <a:r>
              <a:rPr lang="en-GB" dirty="0" smtClean="0"/>
              <a:t>identifying and discussing themes ... in and across a wide range of writing 	</a:t>
            </a:r>
          </a:p>
          <a:p>
            <a:pPr>
              <a:spcAft>
                <a:spcPts val="300"/>
              </a:spcAft>
            </a:pPr>
            <a:r>
              <a:rPr lang="en-GB" dirty="0" smtClean="0"/>
              <a:t>drawing </a:t>
            </a:r>
            <a:r>
              <a:rPr lang="en-GB" dirty="0"/>
              <a:t>inferences such as inferring characters’ feelings, thoughts and motives from their actions, and justifying inferences with </a:t>
            </a:r>
            <a:r>
              <a:rPr lang="en-GB" dirty="0" smtClean="0"/>
              <a:t>evidence</a:t>
            </a:r>
          </a:p>
          <a:p>
            <a:pPr>
              <a:spcAft>
                <a:spcPts val="300"/>
              </a:spcAft>
            </a:pPr>
            <a:r>
              <a:rPr lang="en-GB" dirty="0"/>
              <a:t>discuss and evaluate how authors use language, including figurative language, considering the impact </a:t>
            </a:r>
            <a:r>
              <a:rPr lang="en-GB" dirty="0" smtClean="0"/>
              <a:t>...</a:t>
            </a:r>
          </a:p>
          <a:p>
            <a:pPr marL="0" indent="0">
              <a:spcAft>
                <a:spcPts val="300"/>
              </a:spcAft>
              <a:buNone/>
            </a:pPr>
            <a:r>
              <a:rPr lang="en-GB" dirty="0" smtClean="0"/>
              <a:t>Writing year 5 and 6</a:t>
            </a:r>
          </a:p>
          <a:p>
            <a:pPr>
              <a:spcAft>
                <a:spcPts val="300"/>
              </a:spcAft>
            </a:pPr>
            <a:r>
              <a:rPr lang="en-GB" dirty="0" smtClean="0"/>
              <a:t>noting and developing initial ideas, drawing on reading and research where necessary </a:t>
            </a:r>
          </a:p>
          <a:p>
            <a:pPr>
              <a:spcAft>
                <a:spcPts val="300"/>
              </a:spcAft>
            </a:pPr>
            <a:r>
              <a:rPr lang="en-GB" dirty="0" smtClean="0"/>
              <a:t>in </a:t>
            </a:r>
            <a:r>
              <a:rPr lang="en-GB" dirty="0"/>
              <a:t>writing narratives, considering how authors have developed characters and settings in what pupils have read, listened to or seen performed </a:t>
            </a:r>
            <a:endParaRPr lang="en-GB" dirty="0" smtClean="0"/>
          </a:p>
          <a:p>
            <a:pPr>
              <a:spcAft>
                <a:spcPts val="300"/>
              </a:spcAft>
            </a:pPr>
            <a:r>
              <a:rPr lang="en-GB" dirty="0" smtClean="0"/>
              <a:t>selecting appropriate grammar and vocabulary, understanding how such choices can change and enhance meaning </a:t>
            </a:r>
          </a:p>
          <a:p>
            <a:pPr>
              <a:spcAft>
                <a:spcPts val="300"/>
              </a:spcAft>
            </a:pPr>
            <a:r>
              <a:rPr lang="en-GB" dirty="0" smtClean="0"/>
              <a:t>in narratives, describing ... characters ...</a:t>
            </a:r>
          </a:p>
          <a:p>
            <a:pPr>
              <a:spcAft>
                <a:spcPts val="300"/>
              </a:spcAft>
            </a:pPr>
            <a:r>
              <a:rPr lang="en-GB" dirty="0" smtClean="0"/>
              <a:t>perform their own compositions, using appropriate intonation, volume, and movement so that meaning is clear. </a:t>
            </a:r>
          </a:p>
          <a:p>
            <a:endParaRPr lang="en-GB" dirty="0"/>
          </a:p>
        </p:txBody>
      </p:sp>
    </p:spTree>
    <p:extLst>
      <p:ext uri="{BB962C8B-B14F-4D97-AF65-F5344CB8AC3E}">
        <p14:creationId xmlns:p14="http://schemas.microsoft.com/office/powerpoint/2010/main" val="4211850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07368"/>
          </a:xfrm>
        </p:spPr>
        <p:txBody>
          <a:bodyPr/>
          <a:lstStyle/>
          <a:p>
            <a:r>
              <a:rPr lang="en-GB" dirty="0" smtClean="0"/>
              <a:t>Suggested pathway through activities</a:t>
            </a:r>
            <a:endParaRPr lang="en-GB" dirty="0"/>
          </a:p>
        </p:txBody>
      </p:sp>
      <p:sp>
        <p:nvSpPr>
          <p:cNvPr id="3" name="Content Placeholder 2"/>
          <p:cNvSpPr>
            <a:spLocks noGrp="1"/>
          </p:cNvSpPr>
          <p:nvPr>
            <p:ph idx="1"/>
          </p:nvPr>
        </p:nvSpPr>
        <p:spPr>
          <a:xfrm>
            <a:off x="2267744" y="1340768"/>
            <a:ext cx="4896544" cy="1083847"/>
          </a:xfrm>
          <a:ln>
            <a:solidFill>
              <a:schemeClr val="tx1"/>
            </a:solidFill>
          </a:ln>
        </p:spPr>
        <p:txBody>
          <a:bodyPr>
            <a:noAutofit/>
          </a:bodyPr>
          <a:lstStyle/>
          <a:p>
            <a:pPr marL="0" indent="0">
              <a:buNone/>
            </a:pPr>
            <a:r>
              <a:rPr lang="en-GB" sz="1400" dirty="0" smtClean="0"/>
              <a:t>1st Primary Upd8 activity: Smallpox (0.5 day)</a:t>
            </a:r>
          </a:p>
          <a:p>
            <a:pPr marL="0" indent="0">
              <a:buNone/>
            </a:pPr>
            <a:r>
              <a:rPr lang="en-GB" sz="1400" dirty="0" smtClean="0"/>
              <a:t>Start by showing JAMES film</a:t>
            </a:r>
          </a:p>
          <a:p>
            <a:pPr marL="0" indent="0">
              <a:buNone/>
            </a:pPr>
            <a:r>
              <a:rPr lang="en-GB" sz="1400" dirty="0" smtClean="0"/>
              <a:t>Introduction to smallpox and the methods used by Jenner</a:t>
            </a:r>
          </a:p>
          <a:p>
            <a:pPr marL="0" indent="0">
              <a:buNone/>
            </a:pPr>
            <a:r>
              <a:rPr lang="en-GB" sz="1400" dirty="0" smtClean="0"/>
              <a:t>Developing understanding of vaccination</a:t>
            </a:r>
            <a:endParaRPr lang="en-GB" sz="1400" dirty="0"/>
          </a:p>
        </p:txBody>
      </p:sp>
      <p:sp>
        <p:nvSpPr>
          <p:cNvPr id="4" name="Content Placeholder 2"/>
          <p:cNvSpPr txBox="1">
            <a:spLocks/>
          </p:cNvSpPr>
          <p:nvPr/>
        </p:nvSpPr>
        <p:spPr>
          <a:xfrm>
            <a:off x="539552" y="4692497"/>
            <a:ext cx="2280865" cy="1760839"/>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400" dirty="0" smtClean="0"/>
              <a:t>2nd Primary Upd8 activity: Measles outbreak (4 x 0.5 day)</a:t>
            </a:r>
          </a:p>
          <a:p>
            <a:pPr marL="0" indent="0">
              <a:buFont typeface="Arial" pitchFamily="34" charset="0"/>
              <a:buNone/>
            </a:pPr>
            <a:r>
              <a:rPr lang="en-GB" sz="1400" dirty="0" smtClean="0"/>
              <a:t>Modelling a modern epidemic. </a:t>
            </a:r>
          </a:p>
          <a:p>
            <a:pPr marL="0" indent="0">
              <a:buFont typeface="Arial" pitchFamily="34" charset="0"/>
              <a:buNone/>
            </a:pPr>
            <a:r>
              <a:rPr lang="en-GB" sz="1400" dirty="0" smtClean="0"/>
              <a:t>The impact of vaccination. Comparing with smallpox.</a:t>
            </a:r>
            <a:endParaRPr lang="en-GB" sz="1400" dirty="0"/>
          </a:p>
        </p:txBody>
      </p:sp>
      <p:sp>
        <p:nvSpPr>
          <p:cNvPr id="5" name="Content Placeholder 2"/>
          <p:cNvSpPr txBox="1">
            <a:spLocks/>
          </p:cNvSpPr>
          <p:nvPr/>
        </p:nvSpPr>
        <p:spPr>
          <a:xfrm>
            <a:off x="3419872" y="2636912"/>
            <a:ext cx="2623668" cy="1005235"/>
          </a:xfrm>
          <a:prstGeom prst="rect">
            <a:avLst/>
          </a:prstGeom>
          <a:ln>
            <a:solidFill>
              <a:schemeClr val="tx1"/>
            </a:solidFill>
          </a:ln>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400" dirty="0" smtClean="0"/>
              <a:t>Strength of character (1-2 hrs)</a:t>
            </a:r>
          </a:p>
          <a:p>
            <a:pPr marL="0" indent="0">
              <a:buFont typeface="Arial" pitchFamily="34" charset="0"/>
              <a:buNone/>
            </a:pPr>
            <a:r>
              <a:rPr lang="en-GB" sz="1400" dirty="0" smtClean="0"/>
              <a:t>Exploring characterisation. Consider portrayal of James and Jenner in film</a:t>
            </a:r>
            <a:endParaRPr lang="en-GB" sz="1400" dirty="0"/>
          </a:p>
        </p:txBody>
      </p:sp>
      <p:sp>
        <p:nvSpPr>
          <p:cNvPr id="6" name="Content Placeholder 2"/>
          <p:cNvSpPr txBox="1">
            <a:spLocks/>
          </p:cNvSpPr>
          <p:nvPr/>
        </p:nvSpPr>
        <p:spPr>
          <a:xfrm>
            <a:off x="3707904" y="3933056"/>
            <a:ext cx="2098576" cy="997818"/>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400" dirty="0" smtClean="0"/>
              <a:t>Making movies (1 day)</a:t>
            </a:r>
          </a:p>
          <a:p>
            <a:pPr marL="0" indent="0">
              <a:buFont typeface="Arial" pitchFamily="34" charset="0"/>
              <a:buNone/>
            </a:pPr>
            <a:r>
              <a:rPr lang="en-GB" sz="1400" dirty="0" smtClean="0"/>
              <a:t>Scripting and filming final scene for JAMES film </a:t>
            </a:r>
            <a:endParaRPr lang="en-GB" sz="1400" dirty="0"/>
          </a:p>
        </p:txBody>
      </p:sp>
      <p:sp>
        <p:nvSpPr>
          <p:cNvPr id="7" name="Content Placeholder 2"/>
          <p:cNvSpPr txBox="1">
            <a:spLocks/>
          </p:cNvSpPr>
          <p:nvPr/>
        </p:nvSpPr>
        <p:spPr>
          <a:xfrm>
            <a:off x="6516216" y="3468360"/>
            <a:ext cx="2448272" cy="2048872"/>
          </a:xfrm>
          <a:prstGeom prst="rect">
            <a:avLst/>
          </a:prstGeom>
          <a:ln>
            <a:solidFill>
              <a:schemeClr val="tx1"/>
            </a:solidFill>
          </a:ln>
        </p:spPr>
        <p:txBody>
          <a:bodyPr vert="horz" lIns="91440" tIns="45720" rIns="91440" bIns="45720" rtlCol="0">
            <a:normAutofit fontScale="85000"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600" dirty="0" smtClean="0"/>
              <a:t>History detectives (2-3 x 1hr)</a:t>
            </a:r>
          </a:p>
          <a:p>
            <a:pPr marL="0" indent="0">
              <a:buFont typeface="Arial" pitchFamily="34" charset="0"/>
              <a:buNone/>
            </a:pPr>
            <a:r>
              <a:rPr lang="en-GB" sz="1600" dirty="0" smtClean="0"/>
              <a:t>Looking </a:t>
            </a:r>
            <a:r>
              <a:rPr lang="en-GB" sz="1600" dirty="0"/>
              <a:t>a</a:t>
            </a:r>
            <a:r>
              <a:rPr lang="en-GB" sz="1600" dirty="0" smtClean="0"/>
              <a:t>t the historical evidence for the JAMES story</a:t>
            </a:r>
          </a:p>
          <a:p>
            <a:pPr marL="0" indent="0">
              <a:buNone/>
            </a:pPr>
            <a:r>
              <a:rPr lang="en-GB" sz="1600" dirty="0" smtClean="0"/>
              <a:t>What did Jenner’s contemporaries think?</a:t>
            </a:r>
          </a:p>
          <a:p>
            <a:pPr marL="0" indent="0">
              <a:buNone/>
            </a:pPr>
            <a:r>
              <a:rPr lang="en-GB" sz="1600" dirty="0" smtClean="0"/>
              <a:t>Dramatic licence in visual arts including film, paintings and political cartoons</a:t>
            </a:r>
            <a:endParaRPr lang="en-GB" sz="1500" dirty="0" smtClean="0"/>
          </a:p>
          <a:p>
            <a:pPr marL="0" indent="0">
              <a:buFont typeface="Arial" pitchFamily="34" charset="0"/>
              <a:buNone/>
            </a:pPr>
            <a:endParaRPr lang="en-GB" dirty="0"/>
          </a:p>
        </p:txBody>
      </p:sp>
      <p:sp>
        <p:nvSpPr>
          <p:cNvPr id="8" name="Content Placeholder 2"/>
          <p:cNvSpPr txBox="1">
            <a:spLocks/>
          </p:cNvSpPr>
          <p:nvPr/>
        </p:nvSpPr>
        <p:spPr>
          <a:xfrm>
            <a:off x="468461" y="3049005"/>
            <a:ext cx="2448272" cy="1224136"/>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400" dirty="0"/>
              <a:t>M</a:t>
            </a:r>
            <a:r>
              <a:rPr lang="en-GB" sz="1400" dirty="0" smtClean="0"/>
              <a:t>aths lesson (1hr)</a:t>
            </a:r>
          </a:p>
          <a:p>
            <a:pPr marL="0" indent="0">
              <a:buFont typeface="Arial" pitchFamily="34" charset="0"/>
              <a:buNone/>
            </a:pPr>
            <a:r>
              <a:rPr lang="en-GB" sz="1400" dirty="0" smtClean="0"/>
              <a:t>(smallpox graphs)</a:t>
            </a:r>
          </a:p>
          <a:p>
            <a:pPr marL="0" indent="0">
              <a:buFont typeface="Arial" pitchFamily="34" charset="0"/>
              <a:buNone/>
            </a:pPr>
            <a:r>
              <a:rPr lang="en-GB" sz="1400" dirty="0" smtClean="0"/>
              <a:t>Drawing and interpreting. </a:t>
            </a:r>
          </a:p>
          <a:p>
            <a:pPr marL="0" indent="0">
              <a:buFont typeface="Arial" pitchFamily="34" charset="0"/>
              <a:buNone/>
            </a:pPr>
            <a:r>
              <a:rPr lang="en-GB" sz="1400" dirty="0" smtClean="0"/>
              <a:t>The pattern of an epidemic</a:t>
            </a:r>
            <a:endParaRPr lang="en-GB" sz="1400" dirty="0"/>
          </a:p>
        </p:txBody>
      </p:sp>
      <p:sp>
        <p:nvSpPr>
          <p:cNvPr id="9" name="Content Placeholder 2"/>
          <p:cNvSpPr txBox="1">
            <a:spLocks/>
          </p:cNvSpPr>
          <p:nvPr/>
        </p:nvSpPr>
        <p:spPr>
          <a:xfrm>
            <a:off x="3491880" y="5229200"/>
            <a:ext cx="2736304" cy="1512168"/>
          </a:xfrm>
          <a:prstGeom prst="rect">
            <a:avLst/>
          </a:prstGeom>
          <a:ln>
            <a:solidFill>
              <a:schemeClr val="tx1"/>
            </a:solidFill>
          </a:ln>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GB" sz="1400" dirty="0" smtClean="0"/>
              <a:t>Ethics : Dr Edwina Jenner (1hr)</a:t>
            </a:r>
          </a:p>
          <a:p>
            <a:pPr marL="0" indent="0">
              <a:buNone/>
            </a:pPr>
            <a:r>
              <a:rPr lang="en-GB" sz="1400" dirty="0" smtClean="0"/>
              <a:t>How would we develop and test vaccinations today?</a:t>
            </a:r>
          </a:p>
          <a:p>
            <a:pPr marL="0" indent="0">
              <a:buNone/>
            </a:pPr>
            <a:r>
              <a:rPr lang="en-GB" sz="1400" dirty="0" smtClean="0"/>
              <a:t>Comparison with Jenner’s experiments and evidence</a:t>
            </a:r>
          </a:p>
          <a:p>
            <a:pPr marL="0" indent="0">
              <a:buNone/>
            </a:pPr>
            <a:r>
              <a:rPr lang="en-GB" sz="1400" dirty="0" smtClean="0"/>
              <a:t>What do the children think?</a:t>
            </a:r>
            <a:endParaRPr lang="en-GB" sz="1400" dirty="0"/>
          </a:p>
        </p:txBody>
      </p:sp>
      <p:sp>
        <p:nvSpPr>
          <p:cNvPr id="11" name="TextBox 10"/>
          <p:cNvSpPr txBox="1"/>
          <p:nvPr/>
        </p:nvSpPr>
        <p:spPr>
          <a:xfrm>
            <a:off x="1979712" y="1340768"/>
            <a:ext cx="216024" cy="369332"/>
          </a:xfrm>
          <a:prstGeom prst="rect">
            <a:avLst/>
          </a:prstGeom>
          <a:noFill/>
        </p:spPr>
        <p:txBody>
          <a:bodyPr wrap="square" rtlCol="0">
            <a:spAutoFit/>
          </a:bodyPr>
          <a:lstStyle/>
          <a:p>
            <a:r>
              <a:rPr lang="en-GB" b="1" dirty="0" smtClean="0"/>
              <a:t>1</a:t>
            </a:r>
            <a:endParaRPr lang="en-GB" b="1" dirty="0"/>
          </a:p>
        </p:txBody>
      </p:sp>
      <p:sp>
        <p:nvSpPr>
          <p:cNvPr id="12" name="TextBox 11"/>
          <p:cNvSpPr txBox="1"/>
          <p:nvPr/>
        </p:nvSpPr>
        <p:spPr>
          <a:xfrm>
            <a:off x="138820" y="3049005"/>
            <a:ext cx="216024" cy="369332"/>
          </a:xfrm>
          <a:prstGeom prst="rect">
            <a:avLst/>
          </a:prstGeom>
          <a:noFill/>
        </p:spPr>
        <p:txBody>
          <a:bodyPr wrap="square" rtlCol="0">
            <a:spAutoFit/>
          </a:bodyPr>
          <a:lstStyle/>
          <a:p>
            <a:r>
              <a:rPr lang="en-GB" b="1" dirty="0" smtClean="0"/>
              <a:t>2</a:t>
            </a:r>
            <a:endParaRPr lang="en-GB" b="1" dirty="0"/>
          </a:p>
        </p:txBody>
      </p:sp>
      <p:sp>
        <p:nvSpPr>
          <p:cNvPr id="13" name="TextBox 12"/>
          <p:cNvSpPr txBox="1"/>
          <p:nvPr/>
        </p:nvSpPr>
        <p:spPr>
          <a:xfrm>
            <a:off x="222201" y="4809935"/>
            <a:ext cx="216024" cy="369332"/>
          </a:xfrm>
          <a:prstGeom prst="rect">
            <a:avLst/>
          </a:prstGeom>
          <a:noFill/>
        </p:spPr>
        <p:txBody>
          <a:bodyPr wrap="square" rtlCol="0">
            <a:spAutoFit/>
          </a:bodyPr>
          <a:lstStyle/>
          <a:p>
            <a:r>
              <a:rPr lang="en-GB" b="1" dirty="0" smtClean="0"/>
              <a:t>3</a:t>
            </a:r>
            <a:endParaRPr lang="en-GB" b="1" dirty="0"/>
          </a:p>
        </p:txBody>
      </p:sp>
      <p:sp>
        <p:nvSpPr>
          <p:cNvPr id="14" name="TextBox 13"/>
          <p:cNvSpPr txBox="1"/>
          <p:nvPr/>
        </p:nvSpPr>
        <p:spPr>
          <a:xfrm>
            <a:off x="3131840" y="2708920"/>
            <a:ext cx="216024" cy="369332"/>
          </a:xfrm>
          <a:prstGeom prst="rect">
            <a:avLst/>
          </a:prstGeom>
          <a:noFill/>
        </p:spPr>
        <p:txBody>
          <a:bodyPr wrap="square" rtlCol="0">
            <a:spAutoFit/>
          </a:bodyPr>
          <a:lstStyle/>
          <a:p>
            <a:pPr algn="ctr"/>
            <a:r>
              <a:rPr lang="en-GB" b="1" dirty="0" smtClean="0"/>
              <a:t>4</a:t>
            </a:r>
            <a:endParaRPr lang="en-GB" b="1" dirty="0"/>
          </a:p>
        </p:txBody>
      </p:sp>
      <p:sp>
        <p:nvSpPr>
          <p:cNvPr id="15" name="TextBox 14"/>
          <p:cNvSpPr txBox="1"/>
          <p:nvPr/>
        </p:nvSpPr>
        <p:spPr>
          <a:xfrm>
            <a:off x="3278830" y="4088475"/>
            <a:ext cx="216024" cy="369332"/>
          </a:xfrm>
          <a:prstGeom prst="rect">
            <a:avLst/>
          </a:prstGeom>
          <a:noFill/>
        </p:spPr>
        <p:txBody>
          <a:bodyPr wrap="square" rtlCol="0">
            <a:spAutoFit/>
          </a:bodyPr>
          <a:lstStyle/>
          <a:p>
            <a:r>
              <a:rPr lang="en-GB" b="1" dirty="0" smtClean="0"/>
              <a:t>5</a:t>
            </a:r>
            <a:endParaRPr lang="en-GB" b="1" dirty="0"/>
          </a:p>
        </p:txBody>
      </p:sp>
      <p:sp>
        <p:nvSpPr>
          <p:cNvPr id="16" name="TextBox 15"/>
          <p:cNvSpPr txBox="1"/>
          <p:nvPr/>
        </p:nvSpPr>
        <p:spPr>
          <a:xfrm>
            <a:off x="3059792" y="5296496"/>
            <a:ext cx="216024" cy="369332"/>
          </a:xfrm>
          <a:prstGeom prst="rect">
            <a:avLst/>
          </a:prstGeom>
          <a:noFill/>
        </p:spPr>
        <p:txBody>
          <a:bodyPr wrap="square" rtlCol="0">
            <a:spAutoFit/>
          </a:bodyPr>
          <a:lstStyle/>
          <a:p>
            <a:r>
              <a:rPr lang="en-GB" b="1" dirty="0" smtClean="0"/>
              <a:t>6</a:t>
            </a:r>
            <a:endParaRPr lang="en-GB" b="1" dirty="0"/>
          </a:p>
        </p:txBody>
      </p:sp>
      <p:sp>
        <p:nvSpPr>
          <p:cNvPr id="17" name="TextBox 16"/>
          <p:cNvSpPr txBox="1"/>
          <p:nvPr/>
        </p:nvSpPr>
        <p:spPr>
          <a:xfrm>
            <a:off x="6012160" y="3573016"/>
            <a:ext cx="504056" cy="369332"/>
          </a:xfrm>
          <a:prstGeom prst="rect">
            <a:avLst/>
          </a:prstGeom>
          <a:noFill/>
        </p:spPr>
        <p:txBody>
          <a:bodyPr wrap="square" rtlCol="0">
            <a:spAutoFit/>
          </a:bodyPr>
          <a:lstStyle/>
          <a:p>
            <a:pPr algn="ctr"/>
            <a:r>
              <a:rPr lang="en-GB" b="1" dirty="0" smtClean="0"/>
              <a:t>4a</a:t>
            </a:r>
            <a:endParaRPr lang="en-GB" b="1" dirty="0"/>
          </a:p>
        </p:txBody>
      </p:sp>
      <p:cxnSp>
        <p:nvCxnSpPr>
          <p:cNvPr id="19" name="Straight Arrow Connector 18"/>
          <p:cNvCxnSpPr>
            <a:stCxn id="3" idx="1"/>
            <a:endCxn id="8" idx="0"/>
          </p:cNvCxnSpPr>
          <p:nvPr/>
        </p:nvCxnSpPr>
        <p:spPr>
          <a:xfrm flipH="1">
            <a:off x="1692597" y="1882692"/>
            <a:ext cx="575147" cy="11663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8" idx="2"/>
            <a:endCxn id="4" idx="0"/>
          </p:cNvCxnSpPr>
          <p:nvPr/>
        </p:nvCxnSpPr>
        <p:spPr>
          <a:xfrm flipH="1">
            <a:off x="1679985" y="4273141"/>
            <a:ext cx="12612" cy="4193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3" idx="3"/>
            <a:endCxn id="7" idx="0"/>
          </p:cNvCxnSpPr>
          <p:nvPr/>
        </p:nvCxnSpPr>
        <p:spPr>
          <a:xfrm>
            <a:off x="7164288" y="1882692"/>
            <a:ext cx="576064" cy="1585668"/>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5" idx="3"/>
          </p:cNvCxnSpPr>
          <p:nvPr/>
        </p:nvCxnSpPr>
        <p:spPr>
          <a:xfrm>
            <a:off x="6043540" y="3139530"/>
            <a:ext cx="472676" cy="3614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7" idx="1"/>
          </p:cNvCxnSpPr>
          <p:nvPr/>
        </p:nvCxnSpPr>
        <p:spPr>
          <a:xfrm flipH="1">
            <a:off x="5796136" y="4492796"/>
            <a:ext cx="720080" cy="1603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 idx="3"/>
            <a:endCxn id="9" idx="1"/>
          </p:cNvCxnSpPr>
          <p:nvPr/>
        </p:nvCxnSpPr>
        <p:spPr>
          <a:xfrm>
            <a:off x="2820417" y="5572917"/>
            <a:ext cx="671463" cy="4123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3059793" y="2420888"/>
            <a:ext cx="39" cy="20369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059792" y="4457807"/>
            <a:ext cx="648112" cy="2673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4572000" y="2420888"/>
            <a:ext cx="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4572000" y="3645024"/>
            <a:ext cx="0"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7020272" y="5877273"/>
            <a:ext cx="1440160" cy="738664"/>
          </a:xfrm>
          <a:prstGeom prst="rect">
            <a:avLst/>
          </a:prstGeom>
          <a:noFill/>
          <a:ln>
            <a:solidFill>
              <a:srgbClr val="C00000"/>
            </a:solidFill>
          </a:ln>
        </p:spPr>
        <p:txBody>
          <a:bodyPr wrap="square" rtlCol="0">
            <a:spAutoFit/>
          </a:bodyPr>
          <a:lstStyle/>
          <a:p>
            <a:r>
              <a:rPr lang="en-GB" sz="1400" dirty="0" smtClean="0">
                <a:solidFill>
                  <a:srgbClr val="C00000"/>
                </a:solidFill>
              </a:rPr>
              <a:t>Arrows show flow of ideas in subject content</a:t>
            </a:r>
            <a:endParaRPr lang="en-GB" dirty="0"/>
          </a:p>
        </p:txBody>
      </p:sp>
      <p:cxnSp>
        <p:nvCxnSpPr>
          <p:cNvPr id="88" name="Straight Arrow Connector 87"/>
          <p:cNvCxnSpPr>
            <a:endCxn id="9" idx="3"/>
          </p:cNvCxnSpPr>
          <p:nvPr/>
        </p:nvCxnSpPr>
        <p:spPr>
          <a:xfrm flipH="1">
            <a:off x="6228184" y="5517232"/>
            <a:ext cx="1368152" cy="4680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1338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Resources</a:t>
            </a:r>
            <a:endParaRPr lang="en-GB" dirty="0"/>
          </a:p>
        </p:txBody>
      </p:sp>
      <p:sp>
        <p:nvSpPr>
          <p:cNvPr id="3" name="Content Placeholder 2"/>
          <p:cNvSpPr>
            <a:spLocks noGrp="1"/>
          </p:cNvSpPr>
          <p:nvPr>
            <p:ph idx="1"/>
          </p:nvPr>
        </p:nvSpPr>
        <p:spPr>
          <a:xfrm>
            <a:off x="467544" y="2204864"/>
            <a:ext cx="8229600" cy="3312368"/>
          </a:xfrm>
        </p:spPr>
        <p:txBody>
          <a:bodyPr>
            <a:normAutofit/>
          </a:bodyPr>
          <a:lstStyle/>
          <a:p>
            <a:pPr>
              <a:spcAft>
                <a:spcPts val="1200"/>
              </a:spcAft>
            </a:pPr>
            <a:r>
              <a:rPr lang="en-US" dirty="0" smtClean="0"/>
              <a:t>Link for JAMES film</a:t>
            </a:r>
            <a:endParaRPr lang="en-US" dirty="0" smtClean="0">
              <a:hlinkClick r:id="rId2"/>
            </a:endParaRPr>
          </a:p>
          <a:p>
            <a:pPr>
              <a:spcAft>
                <a:spcPts val="1200"/>
              </a:spcAft>
              <a:buNone/>
            </a:pPr>
            <a:r>
              <a:rPr lang="en-US" dirty="0" smtClean="0"/>
              <a:t>	</a:t>
            </a:r>
            <a:r>
              <a:rPr lang="en-US" u="sng" dirty="0" smtClean="0">
                <a:hlinkClick r:id="rId2"/>
              </a:rPr>
              <a:t>http://</a:t>
            </a:r>
            <a:r>
              <a:rPr lang="en-US" dirty="0" smtClean="0">
                <a:hlinkClick r:id="rId2"/>
              </a:rPr>
              <a:t>vimeo</a:t>
            </a:r>
            <a:r>
              <a:rPr lang="en-US" u="sng" dirty="0" smtClean="0">
                <a:hlinkClick r:id="rId2"/>
              </a:rPr>
              <a:t>.com/106919344</a:t>
            </a:r>
            <a:r>
              <a:rPr lang="en-US" dirty="0" smtClean="0"/>
              <a:t> </a:t>
            </a:r>
          </a:p>
          <a:p>
            <a:pPr>
              <a:buNone/>
            </a:pPr>
            <a:r>
              <a:rPr lang="en-US" dirty="0" smtClean="0"/>
              <a:t>	(password: smallpox)</a:t>
            </a:r>
          </a:p>
          <a:p>
            <a:pPr>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663</TotalTime>
  <Words>881</Words>
  <Application>Microsoft Office PowerPoint</Application>
  <PresentationFormat>On-screen Show (4:3)</PresentationFormat>
  <Paragraphs>121</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Clarity</vt:lpstr>
      <vt:lpstr>Why you’ll never catch smallpox</vt:lpstr>
      <vt:lpstr>Aims </vt:lpstr>
      <vt:lpstr>Activities will enable children to:</vt:lpstr>
      <vt:lpstr>Activities will:</vt:lpstr>
      <vt:lpstr>National curriculum science</vt:lpstr>
      <vt:lpstr>National curriculum maths</vt:lpstr>
      <vt:lpstr>National curriculum English</vt:lpstr>
      <vt:lpstr>Suggested pathway through activities</vt:lpstr>
      <vt:lpstr>Resources</vt:lpstr>
      <vt:lpstr>Areas for feedback</vt:lpstr>
      <vt:lpstr>What we need from you</vt:lpstr>
      <vt:lpstr>Dates</vt:lpstr>
      <vt:lpstr>Contact information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you’ll never catch smallpox</dc:title>
  <dc:creator>Liz Lawrence</dc:creator>
  <cp:lastModifiedBy>Laura Townsend</cp:lastModifiedBy>
  <cp:revision>59</cp:revision>
  <dcterms:created xsi:type="dcterms:W3CDTF">2015-05-14T08:30:58Z</dcterms:created>
  <dcterms:modified xsi:type="dcterms:W3CDTF">2019-08-13T14:40:40Z</dcterms:modified>
</cp:coreProperties>
</file>