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bookmarkIdSeed="2">
  <p:sldMasterIdLst>
    <p:sldMasterId id="2147483648" r:id="rId1"/>
  </p:sldMasterIdLst>
  <p:notesMasterIdLst>
    <p:notesMasterId r:id="rId15"/>
  </p:notesMasterIdLst>
  <p:sldIdLst>
    <p:sldId id="262" r:id="rId2"/>
    <p:sldId id="297" r:id="rId3"/>
    <p:sldId id="292" r:id="rId4"/>
    <p:sldId id="293" r:id="rId5"/>
    <p:sldId id="294" r:id="rId6"/>
    <p:sldId id="299" r:id="rId7"/>
    <p:sldId id="285" r:id="rId8"/>
    <p:sldId id="259" r:id="rId9"/>
    <p:sldId id="301" r:id="rId10"/>
    <p:sldId id="261" r:id="rId11"/>
    <p:sldId id="300" r:id="rId12"/>
    <p:sldId id="256" r:id="rId13"/>
    <p:sldId id="295"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1"/>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565" autoAdjust="0"/>
    <p:restoredTop sz="86790" autoAdjust="0"/>
  </p:normalViewPr>
  <p:slideViewPr>
    <p:cSldViewPr>
      <p:cViewPr>
        <p:scale>
          <a:sx n="70" d="100"/>
          <a:sy n="70" d="100"/>
        </p:scale>
        <p:origin x="-1374" y="-30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0A5B7E-61FF-4162-8A36-C42C7AD7941A}" type="datetimeFigureOut">
              <a:rPr lang="en-GB" smtClean="0"/>
              <a:t>14/03/2018</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B104C76-23AD-40AB-8B8B-D79AA4B16738}" type="slidenum">
              <a:rPr lang="en-GB" smtClean="0"/>
              <a:t>‹#›</a:t>
            </a:fld>
            <a:endParaRPr lang="en-GB"/>
          </a:p>
        </p:txBody>
      </p:sp>
    </p:spTree>
    <p:extLst>
      <p:ext uri="{BB962C8B-B14F-4D97-AF65-F5344CB8AC3E}">
        <p14:creationId xmlns:p14="http://schemas.microsoft.com/office/powerpoint/2010/main" val="7657574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bbc.co.uk/news/science-environment-36435288"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1" dirty="0" smtClean="0"/>
              <a:t>Some slides contain additional notes here.</a:t>
            </a:r>
          </a:p>
          <a:p>
            <a:endParaRPr lang="en-GB" dirty="0"/>
          </a:p>
        </p:txBody>
      </p:sp>
      <p:sp>
        <p:nvSpPr>
          <p:cNvPr id="4" name="Slide Number Placeholder 3"/>
          <p:cNvSpPr>
            <a:spLocks noGrp="1"/>
          </p:cNvSpPr>
          <p:nvPr>
            <p:ph type="sldNum" sz="quarter" idx="10"/>
          </p:nvPr>
        </p:nvSpPr>
        <p:spPr/>
        <p:txBody>
          <a:bodyPr/>
          <a:lstStyle/>
          <a:p>
            <a:fld id="{0B104C76-23AD-40AB-8B8B-D79AA4B16738}" type="slidenum">
              <a:rPr lang="en-GB" smtClean="0"/>
              <a:t>1</a:t>
            </a:fld>
            <a:endParaRPr lang="en-GB"/>
          </a:p>
        </p:txBody>
      </p:sp>
    </p:spTree>
    <p:extLst>
      <p:ext uri="{BB962C8B-B14F-4D97-AF65-F5344CB8AC3E}">
        <p14:creationId xmlns:p14="http://schemas.microsoft.com/office/powerpoint/2010/main" val="32092882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Children might be surprised to know that fleeces are made of plastic!</a:t>
            </a:r>
            <a:endParaRPr lang="en-GB" dirty="0"/>
          </a:p>
        </p:txBody>
      </p:sp>
      <p:sp>
        <p:nvSpPr>
          <p:cNvPr id="4" name="Slide Number Placeholder 3"/>
          <p:cNvSpPr>
            <a:spLocks noGrp="1"/>
          </p:cNvSpPr>
          <p:nvPr>
            <p:ph type="sldNum" sz="quarter" idx="10"/>
          </p:nvPr>
        </p:nvSpPr>
        <p:spPr/>
        <p:txBody>
          <a:bodyPr/>
          <a:lstStyle/>
          <a:p>
            <a:fld id="{0B104C76-23AD-40AB-8B8B-D79AA4B16738}" type="slidenum">
              <a:rPr lang="en-GB" smtClean="0"/>
              <a:t>10</a:t>
            </a:fld>
            <a:endParaRPr lang="en-GB"/>
          </a:p>
        </p:txBody>
      </p:sp>
    </p:spTree>
    <p:extLst>
      <p:ext uri="{BB962C8B-B14F-4D97-AF65-F5344CB8AC3E}">
        <p14:creationId xmlns:p14="http://schemas.microsoft.com/office/powerpoint/2010/main" val="28184046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Note the scale at the bottom of the photo</a:t>
            </a:r>
          </a:p>
          <a:p>
            <a:endParaRPr lang="en-GB" dirty="0"/>
          </a:p>
        </p:txBody>
      </p:sp>
      <p:sp>
        <p:nvSpPr>
          <p:cNvPr id="4" name="Slide Number Placeholder 3"/>
          <p:cNvSpPr>
            <a:spLocks noGrp="1"/>
          </p:cNvSpPr>
          <p:nvPr>
            <p:ph type="sldNum" sz="quarter" idx="10"/>
          </p:nvPr>
        </p:nvSpPr>
        <p:spPr/>
        <p:txBody>
          <a:bodyPr/>
          <a:lstStyle/>
          <a:p>
            <a:fld id="{0B104C76-23AD-40AB-8B8B-D79AA4B16738}" type="slidenum">
              <a:rPr lang="en-GB" smtClean="0"/>
              <a:t>11</a:t>
            </a:fld>
            <a:endParaRPr lang="en-GB"/>
          </a:p>
        </p:txBody>
      </p:sp>
    </p:spTree>
    <p:extLst>
      <p:ext uri="{BB962C8B-B14F-4D97-AF65-F5344CB8AC3E}">
        <p14:creationId xmlns:p14="http://schemas.microsoft.com/office/powerpoint/2010/main" val="10204122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B104C76-23AD-40AB-8B8B-D79AA4B16738}" type="slidenum">
              <a:rPr lang="en-GB" smtClean="0"/>
              <a:t>12</a:t>
            </a:fld>
            <a:endParaRPr lang="en-GB"/>
          </a:p>
        </p:txBody>
      </p:sp>
    </p:spTree>
    <p:extLst>
      <p:ext uri="{BB962C8B-B14F-4D97-AF65-F5344CB8AC3E}">
        <p14:creationId xmlns:p14="http://schemas.microsoft.com/office/powerpoint/2010/main" val="13565041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Blank food</a:t>
            </a:r>
            <a:r>
              <a:rPr lang="en-GB" baseline="0" dirty="0" smtClean="0"/>
              <a:t> web for printing etc.</a:t>
            </a:r>
            <a:endParaRPr lang="en-GB" dirty="0" smtClean="0"/>
          </a:p>
          <a:p>
            <a:endParaRPr lang="en-GB" dirty="0"/>
          </a:p>
        </p:txBody>
      </p:sp>
      <p:sp>
        <p:nvSpPr>
          <p:cNvPr id="4" name="Slide Number Placeholder 3"/>
          <p:cNvSpPr>
            <a:spLocks noGrp="1"/>
          </p:cNvSpPr>
          <p:nvPr>
            <p:ph type="sldNum" sz="quarter" idx="10"/>
          </p:nvPr>
        </p:nvSpPr>
        <p:spPr/>
        <p:txBody>
          <a:bodyPr/>
          <a:lstStyle/>
          <a:p>
            <a:fld id="{0B104C76-23AD-40AB-8B8B-D79AA4B16738}" type="slidenum">
              <a:rPr lang="en-GB" smtClean="0"/>
              <a:t>13</a:t>
            </a:fld>
            <a:endParaRPr lang="en-GB"/>
          </a:p>
        </p:txBody>
      </p:sp>
    </p:spTree>
    <p:extLst>
      <p:ext uri="{BB962C8B-B14F-4D97-AF65-F5344CB8AC3E}">
        <p14:creationId xmlns:p14="http://schemas.microsoft.com/office/powerpoint/2010/main" val="16481189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Microbeads</a:t>
            </a:r>
            <a:r>
              <a:rPr lang="en-GB" baseline="0" dirty="0" smtClean="0"/>
              <a:t> are tiny particles of plastic added to some common household products such as some brands of face scrub, toothpaste and shampoo. </a:t>
            </a:r>
            <a:endParaRPr lang="en-GB" dirty="0"/>
          </a:p>
        </p:txBody>
      </p:sp>
      <p:sp>
        <p:nvSpPr>
          <p:cNvPr id="4" name="Slide Number Placeholder 3"/>
          <p:cNvSpPr>
            <a:spLocks noGrp="1"/>
          </p:cNvSpPr>
          <p:nvPr>
            <p:ph type="sldNum" sz="quarter" idx="10"/>
          </p:nvPr>
        </p:nvSpPr>
        <p:spPr/>
        <p:txBody>
          <a:bodyPr/>
          <a:lstStyle/>
          <a:p>
            <a:fld id="{0B104C76-23AD-40AB-8B8B-D79AA4B16738}" type="slidenum">
              <a:rPr lang="en-GB" smtClean="0"/>
              <a:t>2</a:t>
            </a:fld>
            <a:endParaRPr lang="en-GB"/>
          </a:p>
        </p:txBody>
      </p:sp>
    </p:spTree>
    <p:extLst>
      <p:ext uri="{BB962C8B-B14F-4D97-AF65-F5344CB8AC3E}">
        <p14:creationId xmlns:p14="http://schemas.microsoft.com/office/powerpoint/2010/main" val="15995433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Look how much plastic was found in these products!</a:t>
            </a:r>
            <a:endParaRPr lang="en-GB" dirty="0"/>
          </a:p>
        </p:txBody>
      </p:sp>
      <p:sp>
        <p:nvSpPr>
          <p:cNvPr id="4" name="Slide Number Placeholder 3"/>
          <p:cNvSpPr>
            <a:spLocks noGrp="1"/>
          </p:cNvSpPr>
          <p:nvPr>
            <p:ph type="sldNum" sz="quarter" idx="10"/>
          </p:nvPr>
        </p:nvSpPr>
        <p:spPr/>
        <p:txBody>
          <a:bodyPr/>
          <a:lstStyle/>
          <a:p>
            <a:fld id="{0B104C76-23AD-40AB-8B8B-D79AA4B16738}" type="slidenum">
              <a:rPr lang="en-GB" smtClean="0"/>
              <a:t>3</a:t>
            </a:fld>
            <a:endParaRPr lang="en-GB"/>
          </a:p>
        </p:txBody>
      </p:sp>
    </p:spTree>
    <p:extLst>
      <p:ext uri="{BB962C8B-B14F-4D97-AF65-F5344CB8AC3E}">
        <p14:creationId xmlns:p14="http://schemas.microsoft.com/office/powerpoint/2010/main" val="18981825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Microbeads</a:t>
            </a:r>
            <a:r>
              <a:rPr lang="en-GB" baseline="0" dirty="0" smtClean="0"/>
              <a:t> get washed down the drain and can end up in rivers and oceans.</a:t>
            </a:r>
            <a:endParaRPr lang="en-GB" dirty="0"/>
          </a:p>
        </p:txBody>
      </p:sp>
      <p:sp>
        <p:nvSpPr>
          <p:cNvPr id="4" name="Slide Number Placeholder 3"/>
          <p:cNvSpPr>
            <a:spLocks noGrp="1"/>
          </p:cNvSpPr>
          <p:nvPr>
            <p:ph type="sldNum" sz="quarter" idx="10"/>
          </p:nvPr>
        </p:nvSpPr>
        <p:spPr/>
        <p:txBody>
          <a:bodyPr/>
          <a:lstStyle/>
          <a:p>
            <a:fld id="{0B104C76-23AD-40AB-8B8B-D79AA4B16738}" type="slidenum">
              <a:rPr lang="en-GB" smtClean="0"/>
              <a:t>4</a:t>
            </a:fld>
            <a:endParaRPr lang="en-GB"/>
          </a:p>
        </p:txBody>
      </p:sp>
    </p:spTree>
    <p:extLst>
      <p:ext uri="{BB962C8B-B14F-4D97-AF65-F5344CB8AC3E}">
        <p14:creationId xmlns:p14="http://schemas.microsoft.com/office/powerpoint/2010/main" val="515088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dirty="0" smtClean="0"/>
              <a:t>Plankton are tiny organisms found at the start</a:t>
            </a:r>
            <a:r>
              <a:rPr lang="en-GB" baseline="0" dirty="0" smtClean="0"/>
              <a:t> </a:t>
            </a:r>
            <a:r>
              <a:rPr lang="en-GB" dirty="0" smtClean="0"/>
              <a:t>of many oceanic food chains.</a:t>
            </a:r>
            <a:br>
              <a:rPr lang="en-GB" dirty="0" smtClean="0"/>
            </a:br>
            <a:r>
              <a:rPr lang="en-GB" sz="1200" b="0" kern="1200" dirty="0" smtClean="0">
                <a:solidFill>
                  <a:schemeClr val="tx1"/>
                </a:solidFill>
                <a:effectLst/>
                <a:latin typeface="+mn-lt"/>
                <a:ea typeface="+mn-ea"/>
                <a:cs typeface="+mn-cs"/>
              </a:rPr>
              <a:t>The</a:t>
            </a:r>
            <a:r>
              <a:rPr lang="en-GB" sz="1200" kern="1200" dirty="0" smtClean="0">
                <a:solidFill>
                  <a:schemeClr val="tx1"/>
                </a:solidFill>
                <a:effectLst/>
                <a:latin typeface="+mn-lt"/>
                <a:ea typeface="+mn-ea"/>
                <a:cs typeface="+mn-cs"/>
              </a:rPr>
              <a:t> small fish are mackerel and tuna, but the food web could also have included other fish that humans eat such as cod. Children may think that a great white shark is a </a:t>
            </a:r>
            <a:r>
              <a:rPr lang="en-GB" sz="1200" b="1" kern="1200" dirty="0" smtClean="0">
                <a:solidFill>
                  <a:schemeClr val="tx1"/>
                </a:solidFill>
                <a:effectLst/>
                <a:latin typeface="+mn-lt"/>
                <a:ea typeface="+mn-ea"/>
                <a:cs typeface="+mn-cs"/>
              </a:rPr>
              <a:t>top predator</a:t>
            </a:r>
            <a:r>
              <a:rPr lang="en-GB" sz="1200" kern="1200" dirty="0" smtClean="0">
                <a:solidFill>
                  <a:schemeClr val="tx1"/>
                </a:solidFill>
                <a:effectLst/>
                <a:latin typeface="+mn-lt"/>
                <a:ea typeface="+mn-ea"/>
                <a:cs typeface="+mn-cs"/>
              </a:rPr>
              <a:t>, but in fact they are sometimes eaten by orcas.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Children</a:t>
            </a:r>
            <a:r>
              <a:rPr lang="en-GB" sz="1200" kern="1200" baseline="0" dirty="0" smtClean="0">
                <a:solidFill>
                  <a:schemeClr val="tx1"/>
                </a:solidFill>
                <a:effectLst/>
                <a:latin typeface="+mn-lt"/>
                <a:ea typeface="+mn-ea"/>
                <a:cs typeface="+mn-cs"/>
              </a:rPr>
              <a:t> may incorrectly draw an arrow from the boy to the shark; about half a dozen people are killed in shark attacks each year, but this is usually from bites – sharks hardly ever go on to actually eat the person.  (Conversely, humans kill about 100 million sharks every year, many of which are hunted for their fins to make shark fin soup).</a:t>
            </a:r>
            <a:endParaRPr lang="en-GB" dirty="0" smtClean="0"/>
          </a:p>
        </p:txBody>
      </p:sp>
      <p:sp>
        <p:nvSpPr>
          <p:cNvPr id="4" name="Slide Number Placeholder 3"/>
          <p:cNvSpPr>
            <a:spLocks noGrp="1"/>
          </p:cNvSpPr>
          <p:nvPr>
            <p:ph type="sldNum" sz="quarter" idx="10"/>
          </p:nvPr>
        </p:nvSpPr>
        <p:spPr/>
        <p:txBody>
          <a:bodyPr/>
          <a:lstStyle/>
          <a:p>
            <a:fld id="{0B104C76-23AD-40AB-8B8B-D79AA4B16738}" type="slidenum">
              <a:rPr lang="en-GB" smtClean="0"/>
              <a:t>5</a:t>
            </a:fld>
            <a:endParaRPr lang="en-GB"/>
          </a:p>
        </p:txBody>
      </p:sp>
    </p:spTree>
    <p:extLst>
      <p:ext uri="{BB962C8B-B14F-4D97-AF65-F5344CB8AC3E}">
        <p14:creationId xmlns:p14="http://schemas.microsoft.com/office/powerpoint/2010/main" val="22593453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Fish can</a:t>
            </a:r>
            <a:r>
              <a:rPr lang="en-GB" baseline="0" dirty="0" smtClean="0"/>
              <a:t> eat microbeads mistaking them for plankton. When these fish, in turn, get eaten by bigger fish, the plastic can be passed up the food chain.</a:t>
            </a:r>
            <a:br>
              <a:rPr lang="en-GB" baseline="0" dirty="0" smtClean="0"/>
            </a:br>
            <a:r>
              <a:rPr lang="en-GB" dirty="0" smtClean="0"/>
              <a:t>There is also evidence that plankton</a:t>
            </a:r>
            <a:r>
              <a:rPr lang="en-GB" baseline="0" dirty="0" smtClean="0"/>
              <a:t> are eating </a:t>
            </a:r>
            <a:r>
              <a:rPr lang="en-GB" baseline="0" dirty="0" err="1" smtClean="0"/>
              <a:t>microplastics</a:t>
            </a:r>
            <a:r>
              <a:rPr lang="en-GB" baseline="0" dirty="0" smtClean="0"/>
              <a:t>.</a:t>
            </a:r>
            <a:endParaRPr lang="en-GB" dirty="0" smtClean="0"/>
          </a:p>
          <a:p>
            <a:r>
              <a:rPr lang="en-GB" dirty="0" smtClean="0"/>
              <a:t>The</a:t>
            </a:r>
            <a:r>
              <a:rPr lang="en-GB" baseline="0" dirty="0" smtClean="0"/>
              <a:t> effects of plastic pollution on fish and humans is an area of active scientific research. No health threat to humans has been declared. However, that could change if we keep on polluting the oceans with plastic.</a:t>
            </a:r>
            <a:endParaRPr lang="en-GB" dirty="0"/>
          </a:p>
        </p:txBody>
      </p:sp>
      <p:sp>
        <p:nvSpPr>
          <p:cNvPr id="4" name="Slide Number Placeholder 3"/>
          <p:cNvSpPr>
            <a:spLocks noGrp="1"/>
          </p:cNvSpPr>
          <p:nvPr>
            <p:ph type="sldNum" sz="quarter" idx="10"/>
          </p:nvPr>
        </p:nvSpPr>
        <p:spPr/>
        <p:txBody>
          <a:bodyPr/>
          <a:lstStyle/>
          <a:p>
            <a:fld id="{0B104C76-23AD-40AB-8B8B-D79AA4B16738}" type="slidenum">
              <a:rPr lang="en-GB" smtClean="0"/>
              <a:t>6</a:t>
            </a:fld>
            <a:endParaRPr lang="en-GB"/>
          </a:p>
        </p:txBody>
      </p:sp>
    </p:spTree>
    <p:extLst>
      <p:ext uri="{BB962C8B-B14F-4D97-AF65-F5344CB8AC3E}">
        <p14:creationId xmlns:p14="http://schemas.microsoft.com/office/powerpoint/2010/main" val="21321951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0" kern="1200" dirty="0" smtClean="0">
                <a:solidFill>
                  <a:schemeClr val="tx1"/>
                </a:solidFill>
                <a:effectLst/>
                <a:latin typeface="+mn-lt"/>
                <a:ea typeface="+mn-ea"/>
                <a:cs typeface="+mn-cs"/>
              </a:rPr>
              <a:t>This photo is of </a:t>
            </a:r>
            <a:r>
              <a:rPr lang="en-GB" sz="1200" kern="1200" dirty="0" smtClean="0">
                <a:solidFill>
                  <a:schemeClr val="tx1"/>
                </a:solidFill>
                <a:effectLst/>
                <a:latin typeface="+mn-lt"/>
                <a:ea typeface="+mn-ea"/>
                <a:cs typeface="+mn-cs"/>
              </a:rPr>
              <a:t>a baby perch fish, taken as part of an </a:t>
            </a:r>
            <a:r>
              <a:rPr lang="en-GB" sz="1200" b="1" kern="1200" dirty="0" smtClean="0">
                <a:solidFill>
                  <a:schemeClr val="tx1"/>
                </a:solidFill>
                <a:effectLst/>
                <a:latin typeface="+mn-lt"/>
                <a:ea typeface="+mn-ea"/>
                <a:cs typeface="+mn-cs"/>
              </a:rPr>
              <a:t>experiment </a:t>
            </a:r>
            <a:r>
              <a:rPr lang="en-GB" sz="1200" kern="1200" dirty="0" smtClean="0">
                <a:solidFill>
                  <a:schemeClr val="tx1"/>
                </a:solidFill>
                <a:effectLst/>
                <a:latin typeface="+mn-lt"/>
                <a:ea typeface="+mn-ea"/>
                <a:cs typeface="+mn-cs"/>
              </a:rPr>
              <a:t>that showed that the fish would eat </a:t>
            </a:r>
            <a:r>
              <a:rPr lang="en-GB" sz="1200" kern="1200" dirty="0" err="1" smtClean="0">
                <a:solidFill>
                  <a:schemeClr val="tx1"/>
                </a:solidFill>
                <a:effectLst/>
                <a:latin typeface="+mn-lt"/>
                <a:ea typeface="+mn-ea"/>
                <a:cs typeface="+mn-cs"/>
              </a:rPr>
              <a:t>microplastic</a:t>
            </a:r>
            <a:r>
              <a:rPr lang="en-GB" sz="1200" kern="1200" dirty="0" smtClean="0">
                <a:solidFill>
                  <a:schemeClr val="tx1"/>
                </a:solidFill>
                <a:effectLst/>
                <a:latin typeface="+mn-lt"/>
                <a:ea typeface="+mn-ea"/>
                <a:cs typeface="+mn-cs"/>
              </a:rPr>
              <a:t> thinking it was plankton. In fact, the fish seemed to </a:t>
            </a:r>
            <a:r>
              <a:rPr lang="en-GB" sz="1200" i="1" kern="1200" dirty="0" smtClean="0">
                <a:solidFill>
                  <a:schemeClr val="tx1"/>
                </a:solidFill>
                <a:effectLst/>
                <a:latin typeface="+mn-lt"/>
                <a:ea typeface="+mn-ea"/>
                <a:cs typeface="+mn-cs"/>
              </a:rPr>
              <a:t>prefer </a:t>
            </a:r>
            <a:r>
              <a:rPr lang="en-GB" sz="1200" kern="1200" dirty="0" smtClean="0">
                <a:solidFill>
                  <a:schemeClr val="tx1"/>
                </a:solidFill>
                <a:effectLst/>
                <a:latin typeface="+mn-lt"/>
                <a:ea typeface="+mn-ea"/>
                <a:cs typeface="+mn-cs"/>
              </a:rPr>
              <a:t>to eat the microbeads. </a:t>
            </a:r>
            <a:br>
              <a:rPr lang="en-GB" sz="1200" kern="1200" dirty="0" smtClean="0">
                <a:solidFill>
                  <a:schemeClr val="tx1"/>
                </a:solidFill>
                <a:effectLst/>
                <a:latin typeface="+mn-lt"/>
                <a:ea typeface="+mn-ea"/>
                <a:cs typeface="+mn-cs"/>
              </a:rPr>
            </a:br>
            <a:r>
              <a:rPr lang="en-GB" sz="1200" kern="1200" dirty="0" smtClean="0">
                <a:solidFill>
                  <a:schemeClr val="tx1"/>
                </a:solidFill>
                <a:effectLst/>
                <a:latin typeface="+mn-lt"/>
                <a:ea typeface="+mn-ea"/>
                <a:cs typeface="+mn-cs"/>
              </a:rPr>
              <a:t>The plastic can poison the fish, or the fish can eat so much plastic that it fills up its stomach instead of proper food and the fish starves to death</a:t>
            </a:r>
            <a:r>
              <a:rPr lang="en-GB" sz="1200" u="none" kern="1200" dirty="0" smtClean="0">
                <a:solidFill>
                  <a:schemeClr val="tx1"/>
                </a:solidFill>
                <a:effectLst/>
                <a:latin typeface="+mn-lt"/>
                <a:ea typeface="+mn-ea"/>
                <a:cs typeface="+mn-cs"/>
              </a:rPr>
              <a:t>!</a:t>
            </a:r>
            <a:r>
              <a:rPr lang="en-GB" sz="1200" kern="1200" dirty="0" smtClean="0">
                <a:solidFill>
                  <a:schemeClr val="tx1"/>
                </a:solidFill>
                <a:effectLst/>
                <a:latin typeface="+mn-lt"/>
                <a:ea typeface="+mn-ea"/>
                <a:cs typeface="+mn-cs"/>
              </a:rPr>
              <a:t> </a:t>
            </a:r>
            <a:r>
              <a:rPr lang="en-GB" sz="1200" u="sng" kern="1200" dirty="0" smtClean="0">
                <a:solidFill>
                  <a:schemeClr val="tx1"/>
                </a:solidFill>
                <a:effectLst/>
                <a:latin typeface="+mn-lt"/>
                <a:ea typeface="+mn-ea"/>
                <a:cs typeface="+mn-cs"/>
                <a:hlinkClick r:id="rId3"/>
              </a:rPr>
              <a:t>http://www.bbc.co.uk/news/science-environment-36435288</a:t>
            </a:r>
            <a:endParaRPr lang="en-GB" dirty="0" smtClean="0"/>
          </a:p>
        </p:txBody>
      </p:sp>
      <p:sp>
        <p:nvSpPr>
          <p:cNvPr id="4" name="Slide Number Placeholder 3"/>
          <p:cNvSpPr>
            <a:spLocks noGrp="1"/>
          </p:cNvSpPr>
          <p:nvPr>
            <p:ph type="sldNum" sz="quarter" idx="10"/>
          </p:nvPr>
        </p:nvSpPr>
        <p:spPr/>
        <p:txBody>
          <a:bodyPr/>
          <a:lstStyle/>
          <a:p>
            <a:fld id="{0B104C76-23AD-40AB-8B8B-D79AA4B16738}" type="slidenum">
              <a:rPr lang="en-GB" smtClean="0"/>
              <a:t>7</a:t>
            </a:fld>
            <a:endParaRPr lang="en-GB"/>
          </a:p>
        </p:txBody>
      </p:sp>
    </p:spTree>
    <p:extLst>
      <p:ext uri="{BB962C8B-B14F-4D97-AF65-F5344CB8AC3E}">
        <p14:creationId xmlns:p14="http://schemas.microsoft.com/office/powerpoint/2010/main" val="1798739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Using their knowledge of the human digestive system, can the children label the fish digestive system? In which part might microbeads end up in?</a:t>
            </a:r>
          </a:p>
          <a:p>
            <a:endParaRPr lang="en-GB" dirty="0"/>
          </a:p>
        </p:txBody>
      </p:sp>
      <p:sp>
        <p:nvSpPr>
          <p:cNvPr id="4" name="Slide Number Placeholder 3"/>
          <p:cNvSpPr>
            <a:spLocks noGrp="1"/>
          </p:cNvSpPr>
          <p:nvPr>
            <p:ph type="sldNum" sz="quarter" idx="10"/>
          </p:nvPr>
        </p:nvSpPr>
        <p:spPr/>
        <p:txBody>
          <a:bodyPr/>
          <a:lstStyle/>
          <a:p>
            <a:fld id="{0B104C76-23AD-40AB-8B8B-D79AA4B16738}" type="slidenum">
              <a:rPr lang="en-GB" smtClean="0"/>
              <a:t>8</a:t>
            </a:fld>
            <a:endParaRPr lang="en-GB"/>
          </a:p>
        </p:txBody>
      </p:sp>
    </p:spTree>
    <p:extLst>
      <p:ext uri="{BB962C8B-B14F-4D97-AF65-F5344CB8AC3E}">
        <p14:creationId xmlns:p14="http://schemas.microsoft.com/office/powerpoint/2010/main" val="20765664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B104C76-23AD-40AB-8B8B-D79AA4B16738}" type="slidenum">
              <a:rPr lang="en-GB" smtClean="0"/>
              <a:t>9</a:t>
            </a:fld>
            <a:endParaRPr lang="en-GB"/>
          </a:p>
        </p:txBody>
      </p:sp>
    </p:spTree>
    <p:extLst>
      <p:ext uri="{BB962C8B-B14F-4D97-AF65-F5344CB8AC3E}">
        <p14:creationId xmlns:p14="http://schemas.microsoft.com/office/powerpoint/2010/main" val="1798739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CCE56D9D-33AB-4A61-919E-C90A48430DDA}" type="datetimeFigureOut">
              <a:rPr lang="en-GB" smtClean="0"/>
              <a:t>14/03/2018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344D813-6EA7-4D10-906F-0A8229B57809}" type="slidenum">
              <a:rPr lang="en-GB" smtClean="0"/>
              <a:t>‹#›</a:t>
            </a:fld>
            <a:endParaRPr lang="en-GB"/>
          </a:p>
        </p:txBody>
      </p:sp>
    </p:spTree>
    <p:extLst>
      <p:ext uri="{BB962C8B-B14F-4D97-AF65-F5344CB8AC3E}">
        <p14:creationId xmlns:p14="http://schemas.microsoft.com/office/powerpoint/2010/main" val="3968409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CCE56D9D-33AB-4A61-919E-C90A48430DDA}" type="datetimeFigureOut">
              <a:rPr lang="en-GB" smtClean="0"/>
              <a:t>14/03/2018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344D813-6EA7-4D10-906F-0A8229B57809}" type="slidenum">
              <a:rPr lang="en-GB" smtClean="0"/>
              <a:t>‹#›</a:t>
            </a:fld>
            <a:endParaRPr lang="en-GB"/>
          </a:p>
        </p:txBody>
      </p:sp>
    </p:spTree>
    <p:extLst>
      <p:ext uri="{BB962C8B-B14F-4D97-AF65-F5344CB8AC3E}">
        <p14:creationId xmlns:p14="http://schemas.microsoft.com/office/powerpoint/2010/main" val="4982479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CCE56D9D-33AB-4A61-919E-C90A48430DDA}" type="datetimeFigureOut">
              <a:rPr lang="en-GB" smtClean="0"/>
              <a:t>14/03/2018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344D813-6EA7-4D10-906F-0A8229B57809}" type="slidenum">
              <a:rPr lang="en-GB" smtClean="0"/>
              <a:t>‹#›</a:t>
            </a:fld>
            <a:endParaRPr lang="en-GB"/>
          </a:p>
        </p:txBody>
      </p:sp>
    </p:spTree>
    <p:extLst>
      <p:ext uri="{BB962C8B-B14F-4D97-AF65-F5344CB8AC3E}">
        <p14:creationId xmlns:p14="http://schemas.microsoft.com/office/powerpoint/2010/main" val="17083063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CCE56D9D-33AB-4A61-919E-C90A48430DDA}" type="datetimeFigureOut">
              <a:rPr lang="en-GB" smtClean="0"/>
              <a:t>14/03/2018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344D813-6EA7-4D10-906F-0A8229B57809}" type="slidenum">
              <a:rPr lang="en-GB" smtClean="0"/>
              <a:t>‹#›</a:t>
            </a:fld>
            <a:endParaRPr lang="en-GB"/>
          </a:p>
        </p:txBody>
      </p:sp>
    </p:spTree>
    <p:extLst>
      <p:ext uri="{BB962C8B-B14F-4D97-AF65-F5344CB8AC3E}">
        <p14:creationId xmlns:p14="http://schemas.microsoft.com/office/powerpoint/2010/main" val="35814030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E56D9D-33AB-4A61-919E-C90A48430DDA}" type="datetimeFigureOut">
              <a:rPr lang="en-GB" smtClean="0"/>
              <a:t>14/03/2018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344D813-6EA7-4D10-906F-0A8229B57809}" type="slidenum">
              <a:rPr lang="en-GB" smtClean="0"/>
              <a:t>‹#›</a:t>
            </a:fld>
            <a:endParaRPr lang="en-GB"/>
          </a:p>
        </p:txBody>
      </p:sp>
    </p:spTree>
    <p:extLst>
      <p:ext uri="{BB962C8B-B14F-4D97-AF65-F5344CB8AC3E}">
        <p14:creationId xmlns:p14="http://schemas.microsoft.com/office/powerpoint/2010/main" val="41138536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CCE56D9D-33AB-4A61-919E-C90A48430DDA}" type="datetimeFigureOut">
              <a:rPr lang="en-GB" smtClean="0"/>
              <a:t>14/03/2018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344D813-6EA7-4D10-906F-0A8229B57809}" type="slidenum">
              <a:rPr lang="en-GB" smtClean="0"/>
              <a:t>‹#›</a:t>
            </a:fld>
            <a:endParaRPr lang="en-GB"/>
          </a:p>
        </p:txBody>
      </p:sp>
    </p:spTree>
    <p:extLst>
      <p:ext uri="{BB962C8B-B14F-4D97-AF65-F5344CB8AC3E}">
        <p14:creationId xmlns:p14="http://schemas.microsoft.com/office/powerpoint/2010/main" val="29027646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CCE56D9D-33AB-4A61-919E-C90A48430DDA}" type="datetimeFigureOut">
              <a:rPr lang="en-GB" smtClean="0"/>
              <a:t>14/03/2018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0344D813-6EA7-4D10-906F-0A8229B57809}" type="slidenum">
              <a:rPr lang="en-GB" smtClean="0"/>
              <a:t>‹#›</a:t>
            </a:fld>
            <a:endParaRPr lang="en-GB"/>
          </a:p>
        </p:txBody>
      </p:sp>
    </p:spTree>
    <p:extLst>
      <p:ext uri="{BB962C8B-B14F-4D97-AF65-F5344CB8AC3E}">
        <p14:creationId xmlns:p14="http://schemas.microsoft.com/office/powerpoint/2010/main" val="18465912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CCE56D9D-33AB-4A61-919E-C90A48430DDA}" type="datetimeFigureOut">
              <a:rPr lang="en-GB" smtClean="0"/>
              <a:t>14/03/2018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0344D813-6EA7-4D10-906F-0A8229B57809}" type="slidenum">
              <a:rPr lang="en-GB" smtClean="0"/>
              <a:t>‹#›</a:t>
            </a:fld>
            <a:endParaRPr lang="en-GB"/>
          </a:p>
        </p:txBody>
      </p:sp>
    </p:spTree>
    <p:extLst>
      <p:ext uri="{BB962C8B-B14F-4D97-AF65-F5344CB8AC3E}">
        <p14:creationId xmlns:p14="http://schemas.microsoft.com/office/powerpoint/2010/main" val="13749669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E56D9D-33AB-4A61-919E-C90A48430DDA}" type="datetimeFigureOut">
              <a:rPr lang="en-GB" smtClean="0"/>
              <a:t>14/03/2018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0344D813-6EA7-4D10-906F-0A8229B57809}" type="slidenum">
              <a:rPr lang="en-GB" smtClean="0"/>
              <a:t>‹#›</a:t>
            </a:fld>
            <a:endParaRPr lang="en-GB"/>
          </a:p>
        </p:txBody>
      </p:sp>
    </p:spTree>
    <p:extLst>
      <p:ext uri="{BB962C8B-B14F-4D97-AF65-F5344CB8AC3E}">
        <p14:creationId xmlns:p14="http://schemas.microsoft.com/office/powerpoint/2010/main" val="28076803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E56D9D-33AB-4A61-919E-C90A48430DDA}" type="datetimeFigureOut">
              <a:rPr lang="en-GB" smtClean="0"/>
              <a:t>14/03/2018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344D813-6EA7-4D10-906F-0A8229B57809}" type="slidenum">
              <a:rPr lang="en-GB" smtClean="0"/>
              <a:t>‹#›</a:t>
            </a:fld>
            <a:endParaRPr lang="en-GB"/>
          </a:p>
        </p:txBody>
      </p:sp>
    </p:spTree>
    <p:extLst>
      <p:ext uri="{BB962C8B-B14F-4D97-AF65-F5344CB8AC3E}">
        <p14:creationId xmlns:p14="http://schemas.microsoft.com/office/powerpoint/2010/main" val="5435592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CE56D9D-33AB-4A61-919E-C90A48430DDA}" type="datetimeFigureOut">
              <a:rPr lang="en-GB" smtClean="0"/>
              <a:t>14/03/2018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344D813-6EA7-4D10-906F-0A8229B57809}" type="slidenum">
              <a:rPr lang="en-GB" smtClean="0"/>
              <a:t>‹#›</a:t>
            </a:fld>
            <a:endParaRPr lang="en-GB"/>
          </a:p>
        </p:txBody>
      </p:sp>
    </p:spTree>
    <p:extLst>
      <p:ext uri="{BB962C8B-B14F-4D97-AF65-F5344CB8AC3E}">
        <p14:creationId xmlns:p14="http://schemas.microsoft.com/office/powerpoint/2010/main" val="27831506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CE56D9D-33AB-4A61-919E-C90A48430DDA}" type="datetimeFigureOut">
              <a:rPr lang="en-GB" smtClean="0"/>
              <a:t>14/03/2018</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344D813-6EA7-4D10-906F-0A8229B57809}" type="slidenum">
              <a:rPr lang="en-GB" smtClean="0"/>
              <a:t>‹#›</a:t>
            </a:fld>
            <a:endParaRPr lang="en-GB"/>
          </a:p>
        </p:txBody>
      </p:sp>
    </p:spTree>
    <p:extLst>
      <p:ext uri="{BB962C8B-B14F-4D97-AF65-F5344CB8AC3E}">
        <p14:creationId xmlns:p14="http://schemas.microsoft.com/office/powerpoint/2010/main" val="34429169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10" Type="http://schemas.openxmlformats.org/officeDocument/2006/relationships/image" Target="../media/image8.png"/><Relationship Id="rId4" Type="http://schemas.openxmlformats.org/officeDocument/2006/relationships/image" Target="../media/image2.jpe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jpeg"/><Relationship Id="rId7" Type="http://schemas.openxmlformats.org/officeDocument/2006/relationships/image" Target="../media/image33.jpe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jpeg"/><Relationship Id="rId9" Type="http://schemas.openxmlformats.org/officeDocument/2006/relationships/image" Target="../media/image35.jpeg"/></Relationships>
</file>

<file path=ppt/slides/_rels/slide1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9.jpeg"/><Relationship Id="rId5" Type="http://schemas.openxmlformats.org/officeDocument/2006/relationships/image" Target="../media/image18.jpeg"/><Relationship Id="rId10" Type="http://schemas.openxmlformats.org/officeDocument/2006/relationships/image" Target="../media/image15.jpeg"/><Relationship Id="rId4" Type="http://schemas.openxmlformats.org/officeDocument/2006/relationships/image" Target="../media/image17.jpeg"/><Relationship Id="rId9"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png"/><Relationship Id="rId7"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jpe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jpeg"/></Relationships>
</file>

<file path=ppt/slides/_rels/slide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21.png"/><Relationship Id="rId7" Type="http://schemas.openxmlformats.org/officeDocument/2006/relationships/image" Target="../media/image19.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Felix\AppData\Local\Temp\AdobeStock_63631659.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3031666" y="1340768"/>
            <a:ext cx="6112334" cy="551723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Users\Felix\AppData\Local\Temp\AdobeStock_63631659.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flipH="1">
            <a:off x="0" y="1"/>
            <a:ext cx="3059832"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539552" y="3427253"/>
            <a:ext cx="4608512" cy="3170099"/>
          </a:xfrm>
          <a:prstGeom prst="rect">
            <a:avLst/>
          </a:prstGeom>
          <a:noFill/>
        </p:spPr>
        <p:txBody>
          <a:bodyPr wrap="square" rtlCol="0">
            <a:spAutoFit/>
          </a:bodyPr>
          <a:lstStyle/>
          <a:p>
            <a:r>
              <a:rPr lang="en-GB" sz="5000" dirty="0" smtClean="0">
                <a:solidFill>
                  <a:srgbClr val="FFFF00"/>
                </a:solidFill>
                <a:latin typeface="Arial Black" panose="020B0A04020102020204" pitchFamily="34" charset="0"/>
              </a:rPr>
              <a:t>Are you eating </a:t>
            </a:r>
          </a:p>
          <a:p>
            <a:r>
              <a:rPr lang="en-GB" sz="5000" dirty="0" smtClean="0">
                <a:solidFill>
                  <a:srgbClr val="FFFF00"/>
                </a:solidFill>
                <a:latin typeface="Arial Black" panose="020B0A04020102020204" pitchFamily="34" charset="0"/>
              </a:rPr>
              <a:t>plastic </a:t>
            </a:r>
          </a:p>
          <a:p>
            <a:r>
              <a:rPr lang="en-GB" sz="5000" dirty="0" smtClean="0">
                <a:solidFill>
                  <a:srgbClr val="FFFF00"/>
                </a:solidFill>
                <a:latin typeface="Arial Black" panose="020B0A04020102020204" pitchFamily="34" charset="0"/>
              </a:rPr>
              <a:t>for dinner?</a:t>
            </a:r>
            <a:endParaRPr lang="en-GB" sz="5000" dirty="0">
              <a:solidFill>
                <a:srgbClr val="FFFF00"/>
              </a:solidFill>
              <a:latin typeface="Arial Black" panose="020B0A04020102020204" pitchFamily="34" charset="0"/>
            </a:endParaRPr>
          </a:p>
        </p:txBody>
      </p:sp>
      <p:pic>
        <p:nvPicPr>
          <p:cNvPr id="10" name="Picture 2" descr="C:\Users\Felix\AppData\Local\Temp\AdobeStock_63631659.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flipV="1">
            <a:off x="3036355" y="0"/>
            <a:ext cx="6112334" cy="1340768"/>
          </a:xfrm>
          <a:prstGeom prst="rect">
            <a:avLst/>
          </a:prstGeom>
          <a:noFill/>
          <a:extLst>
            <a:ext uri="{909E8E84-426E-40DD-AFC4-6F175D3DCCD1}">
              <a14:hiddenFill xmlns:a14="http://schemas.microsoft.com/office/drawing/2010/main">
                <a:solidFill>
                  <a:srgbClr val="FFFFFF"/>
                </a:solidFill>
              </a14:hiddenFill>
            </a:ext>
          </a:extLst>
        </p:spPr>
      </p:pic>
      <p:sp>
        <p:nvSpPr>
          <p:cNvPr id="2" name="Cloud Callout 1"/>
          <p:cNvSpPr/>
          <p:nvPr/>
        </p:nvSpPr>
        <p:spPr>
          <a:xfrm flipH="1">
            <a:off x="307974" y="160337"/>
            <a:ext cx="5468751" cy="3266916"/>
          </a:xfrm>
          <a:prstGeom prst="cloudCallout">
            <a:avLst>
              <a:gd name="adj1" fmla="val -58243"/>
              <a:gd name="adj2" fmla="val 32779"/>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Picture 5" descr="C:\Users\Felix\AppData\Local\Temp\Primary UPD8.jpg"/>
          <p:cNvPicPr>
            <a:picLocks noChangeAspect="1" noChangeArrowheads="1"/>
          </p:cNvPicPr>
          <p:nvPr/>
        </p:nvPicPr>
        <p:blipFill>
          <a:blip r:embed="rId6">
            <a:clrChange>
              <a:clrFrom>
                <a:srgbClr val="FFFFFF"/>
              </a:clrFrom>
              <a:clrTo>
                <a:srgbClr val="FFFFFF">
                  <a:alpha val="0"/>
                </a:srgbClr>
              </a:clrTo>
            </a:clrChange>
            <a:biLevel thresh="50000"/>
            <a:extLst>
              <a:ext uri="{28A0092B-C50C-407E-A947-70E740481C1C}">
                <a14:useLocalDpi xmlns:a14="http://schemas.microsoft.com/office/drawing/2010/main" val="0"/>
              </a:ext>
            </a:extLst>
          </a:blip>
          <a:srcRect/>
          <a:stretch>
            <a:fillRect/>
          </a:stretch>
        </p:blipFill>
        <p:spPr bwMode="auto">
          <a:xfrm>
            <a:off x="6804248" y="170741"/>
            <a:ext cx="2122340" cy="1296144"/>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p:cNvPicPr>
            <a:picLocks noChangeAspect="1" noChangeArrowheads="1"/>
          </p:cNvPicPr>
          <p:nvPr/>
        </p:nvPicPr>
        <p:blipFill rotWithShape="1">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bwMode="auto">
          <a:xfrm>
            <a:off x="3617373" y="430575"/>
            <a:ext cx="2286000" cy="12537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1" name="TextBox 20"/>
          <p:cNvSpPr txBox="1"/>
          <p:nvPr/>
        </p:nvSpPr>
        <p:spPr>
          <a:xfrm>
            <a:off x="7842040" y="6488668"/>
            <a:ext cx="1301959" cy="369332"/>
          </a:xfrm>
          <a:prstGeom prst="rect">
            <a:avLst/>
          </a:prstGeom>
          <a:noFill/>
        </p:spPr>
        <p:txBody>
          <a:bodyPr wrap="none" rtlCol="0">
            <a:spAutoFit/>
          </a:bodyPr>
          <a:lstStyle/>
          <a:p>
            <a:r>
              <a:rPr lang="en-GB" dirty="0" smtClean="0">
                <a:solidFill>
                  <a:schemeClr val="bg1"/>
                </a:solidFill>
              </a:rPr>
              <a:t>© ASE 2016</a:t>
            </a:r>
            <a:endParaRPr lang="en-GB" dirty="0">
              <a:solidFill>
                <a:schemeClr val="bg1"/>
              </a:solidFill>
            </a:endParaRPr>
          </a:p>
        </p:txBody>
      </p:sp>
      <p:sp>
        <p:nvSpPr>
          <p:cNvPr id="3" name="AutoShape 2" descr="https://gm1.ggpht.com/Kgkxax-3JJHBljonVMI3Eu02YGctnMLXtAGHKlrPKB_rn09bYX7CmAVTG5-o5CG4y2gGhcfjN7w8dP-HIjHBw_OzSXsnGxjN_T_F7iiTws9xvbOfMfdcXmy44e0JR_vnFzwunjMbn2WQ9-oOoMwJstTrJZoYKUzPHfXOyMJ8gQDrjJC2JgHRQLten2oP5mCrvrBihCkG6X2lON8nMc9F3Hq-4_l5Msvu45Yfl_Q30Jl4ljrJx7GeaKPQHhoFEIhZTTs0TG9Ccv9Zn4W5FqJtNepUZP8cpsr2mLinxuxCdjeBiR3tYjixq7AclMEeUubm58oLOaPc1b7xsvWlG7hmmEFN7DmG2yN_8aO2eIttWsRi8wdwQj0sWb9eHqUSAR_DLY16uLGOkedaWMlo7320Z7ZvDFE5zl2IedfhLGTZwNnobjUMZwr4KTzD75FcuRyG8WUg83rt_hilpTDccVTWW-yqbVHhYjVYJJPEl2kepfdUPEIathzy0KsCwefff29ZNpS73p4nlEsLdlJdJvR5Vuc0g0sQGct_fNzyyxr-bw8jBZio30MAPjUmscEWtPwHdRM2MjYeKRXMhzWSlJsCuM7coouzNH25npGlJdvl4lGERzFUTupAjyBSBseaWRNsD31XJGA8yCgsN8L_8r6jMCOxQOanMJJgLZNGQV4hdGXPRNpraDQQ4A5ZaPnKYNPrvP7v_pX7-VLrqq4=w1366-h631-l75-f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2052" name="Picture 4" descr="https://gm1.ggpht.com/hhTV2DI1J1TCmzd0hch3ugl4jUdRkfVIGblxFQ3Vay9kIez5CAFFdNKqRx0Q4wj2vJtddxQ56hceCaNX0JuWytZjul3nYMbikDE6a7RuPuIk05xJNSjhrotdYRsTfch8CYimS9Iudd9yt_tT96_e0B4T1k4vgRL_Ba9-lpw3qjlathA4NTnz2RlFwy3_sWPdJ-rhnMsrWKepYrPfEEgXEnAXXwczaqlbgPvCihTLSMKZ5u7nPiRJJb7um8lkEe6WuE17K-SsKU90uyFCHdpV4v5ryvS76ZYedDwUoXFhocN77Zx3pTBXTRcoF41jSjOU3n5QqcjPI-xCaeBvCvPU_-IGxbO23FElbAfySXaT0br2pclq-U6jSqUZoIuvtjfj5qcByt-ayEcgMhqBVWuYZ_DDsBYT5jCkdDLmtlFhZwYzBODDDxQqBuz_L-YxmQd5mAw9T1pCf5hprjQYOcVbWyzwH8ACkFr-u0HOArV0LHikjtcYYQmTjMb1KB1aDXOwATT2mhcobA32VEuU9nGkvAIMRxl5mRH1k_ssZnBWe7MtASGu_tPyIiXOG0Q_LjKDnQQkfOlLf5vQCPqf800EJf6Wa8NXkYRyJ1gV6a7UZlklkaMxgwqphPe7tXpW_McBZAOfnfw5DSPFLXw2NKDCg9dDORimKD2cRhZkN4vPz6QHCZo7ZknTxhx_wVgWb3k6xH1cRjbMdoy-wxk=w1366-h631-l75-ft"/>
          <p:cNvPicPr>
            <a:picLocks noChangeAspect="1" noChangeArrowheads="1"/>
          </p:cNvPicPr>
          <p:nvPr/>
        </p:nvPicPr>
        <p:blipFill rotWithShape="1">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bwMode="auto">
          <a:xfrm rot="503060">
            <a:off x="1575444" y="542373"/>
            <a:ext cx="2160240" cy="2502843"/>
          </a:xfrm>
          <a:prstGeom prst="rect">
            <a:avLst/>
          </a:prstGeom>
          <a:noFill/>
          <a:extLst>
            <a:ext uri="{909E8E84-426E-40DD-AFC4-6F175D3DCCD1}">
              <a14:hiddenFill xmlns:a14="http://schemas.microsoft.com/office/drawing/2010/main">
                <a:solidFill>
                  <a:srgbClr val="FFFFFF"/>
                </a:solidFill>
              </a14:hiddenFill>
            </a:ext>
          </a:extLst>
        </p:spPr>
      </p:pic>
      <p:sp>
        <p:nvSpPr>
          <p:cNvPr id="5" name="AutoShape 6" descr="https://gm1.ggpht.com/hhTV2DI1J1TCmzd0hch3ugl4jUdRkfVIGblxFQ3Vay9kIez5CAFFdNKqRx0Q4wj2vJtddxQ56hceCaNX0JuWytZjul3nYMbikDE6a7RuPuIk05xJNSjhrotdYRsTfch8CYimS9Iudd9yt_tT96_e0B4T1k4vgRL_Ba9-lpw3qjlathA4NTnz2RlFwy3_sWPdJ-rhnMsrWKepYrPfEEgXEnAXXwczaqlbgPvCihTLSMKZ5u7nPiRJJb7um8lkEe6WuE17K-SsKU90uyFCHdpV4v5ryvS76ZYedDwUoXFhocN77Zx3pTBXTRcoF41jSjOU3n5QqcjPI-xCaeBvCvPU_-IGxbO23FElbAfySXaT0br2pclq-U6jSqUZoIuvtjfj5qcByt-ayEcgMhqBVWuYZ_DDsBYT5jCkdDLmtlFhZwYzBODDDxQqBuz_L-YxmQd5mAw9T1pCf5hprjQYOcVbWyzwH8ACkFr-u0HOArV0LHikjtcYYQmTjMb1KB1aDXOwATT2mhcobA32VEuU9nGkvAIMRxl5mRH1k_ssZnBWe7MtASGu_tPyIiXOG0Q_LjKDnQQkfOlLf5vQCPqf800EJf6Wa8NXkYRyJ1gV6a7UZlklkaMxgwqphPe7tXpW_McBZAOfnfw5DSPFLXw2NKDCg9dDORimKD2cRhZkN4vPz6QHCZo7ZknTxhx_wVgWb3k6xH1cRjbMdoy-wxk=w1366-h631-l75-ft"/>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2056" name="Picture 8"/>
          <p:cNvPicPr>
            <a:picLocks noChangeAspect="1" noChangeArrowheads="1"/>
          </p:cNvPicPr>
          <p:nvPr/>
        </p:nvPicPr>
        <p:blipFill rotWithShape="1">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bwMode="auto">
          <a:xfrm rot="3508057">
            <a:off x="3706573" y="1639264"/>
            <a:ext cx="2107596" cy="17050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7" name="Picture 9"/>
          <p:cNvPicPr>
            <a:picLocks noChangeAspect="1" noChangeArrowheads="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7979201">
            <a:off x="235265" y="573958"/>
            <a:ext cx="2137419" cy="11475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8198203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Felix\AppData\Local\Temp\background-17520_192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C:\Users\Felix\AppData\Local\Temp\fashion-902657_1920.jpg"/>
          <p:cNvPicPr/>
          <p:nvPr/>
        </p:nvPicPr>
        <p:blipFill rotWithShape="1">
          <a:blip r:embed="rId4">
            <a:extLst>
              <a:ext uri="{28A0092B-C50C-407E-A947-70E740481C1C}">
                <a14:useLocalDpi xmlns:a14="http://schemas.microsoft.com/office/drawing/2010/main" val="0"/>
              </a:ext>
            </a:extLst>
          </a:blip>
          <a:srcRect/>
          <a:stretch/>
        </p:blipFill>
        <p:spPr bwMode="auto">
          <a:xfrm rot="20527991">
            <a:off x="-265059" y="2514582"/>
            <a:ext cx="4993066" cy="3989076"/>
          </a:xfrm>
          <a:prstGeom prst="rect">
            <a:avLst/>
          </a:prstGeom>
          <a:noFill/>
          <a:ln>
            <a:noFill/>
          </a:ln>
          <a:extLst>
            <a:ext uri="{53640926-AAD7-44D8-BBD7-CCE9431645EC}">
              <a14:shadowObscured xmlns:a14="http://schemas.microsoft.com/office/drawing/2010/main"/>
            </a:ext>
          </a:extLst>
        </p:spPr>
      </p:pic>
      <p:pic>
        <p:nvPicPr>
          <p:cNvPr id="2054" name="Picture 6" descr="Animal, Bass, Fish, Ocean, Sea, Swim, Wate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0182963" flipH="1">
            <a:off x="3494479" y="2651368"/>
            <a:ext cx="5700782" cy="285039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323528" y="548680"/>
            <a:ext cx="8496944" cy="1944216"/>
          </a:xfrm>
        </p:spPr>
        <p:txBody>
          <a:bodyPr>
            <a:prstTxWarp prst="textDoubleWave1">
              <a:avLst>
                <a:gd name="adj1" fmla="val 6250"/>
                <a:gd name="adj2" fmla="val -315"/>
              </a:avLst>
            </a:prstTxWarp>
            <a:normAutofit/>
          </a:bodyPr>
          <a:lstStyle/>
          <a:p>
            <a:r>
              <a:rPr lang="en-GB" b="1" dirty="0" smtClean="0">
                <a:solidFill>
                  <a:schemeClr val="bg1"/>
                </a:solidFill>
                <a:latin typeface="Arial Black" panose="020B0A04020102020204" pitchFamily="34" charset="0"/>
              </a:rPr>
              <a:t>Is your jumper poisoning the ocean?</a:t>
            </a:r>
            <a:endParaRPr lang="en-GB" b="1"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109890645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https://i.guim.co.uk/img/media/6fe475a3cafdbbc9db6aa152af1719ee748932d8/0_0_2592_1944/2592.jpg?w=700&amp;q=55&amp;auto=format&amp;usm=12&amp;fit=max&amp;s=f39b81b8d748c54be2ea4a9d39da831d"/>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5" name="AutoShape 4" descr="https://i.guim.co.uk/img/media/6fe475a3cafdbbc9db6aa152af1719ee748932d8/0_0_2592_1944/2592.jpg?w=700&amp;q=55&amp;auto=format&amp;usm=12&amp;fit=max&amp;s=f39b81b8d748c54be2ea4a9d39da831d"/>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6" name="AutoShape 6" descr="https://i.guim.co.uk/img/media/6fe475a3cafdbbc9db6aa152af1719ee748932d8/0_0_2592_1944/master/2592.jpg?w=1920&amp;q=55&amp;auto=format&amp;usm=12&amp;fit=max&amp;s=fdc520faeb30f5015926689e3764579f"/>
          <p:cNvSpPr>
            <a:spLocks noChangeAspect="1" noChangeArrowheads="1"/>
          </p:cNvSpPr>
          <p:nvPr/>
        </p:nvSpPr>
        <p:spPr bwMode="auto">
          <a:xfrm>
            <a:off x="155575" y="-2879725"/>
            <a:ext cx="8010525" cy="60102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7" name="AutoShape 8" descr="https://i.guim.co.uk/img/media/6fe475a3cafdbbc9db6aa152af1719ee748932d8/0_0_2592_1944/master/2592.jpg?w=1920&amp;q=55&amp;auto=format&amp;usm=12&amp;fit=max&amp;s=fdc520faeb30f5015926689e3764579f"/>
          <p:cNvSpPr>
            <a:spLocks noChangeAspect="1" noChangeArrowheads="1"/>
          </p:cNvSpPr>
          <p:nvPr/>
        </p:nvSpPr>
        <p:spPr bwMode="auto">
          <a:xfrm>
            <a:off x="307975" y="-2727325"/>
            <a:ext cx="8010525" cy="60102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2057" name="Picture 9"/>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0" y="1430296"/>
            <a:ext cx="9144001" cy="54550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251520" y="188640"/>
            <a:ext cx="8512497" cy="1077218"/>
          </a:xfrm>
          <a:prstGeom prst="rect">
            <a:avLst/>
          </a:prstGeom>
          <a:noFill/>
        </p:spPr>
        <p:txBody>
          <a:bodyPr wrap="square" rtlCol="0">
            <a:spAutoFit/>
          </a:bodyPr>
          <a:lstStyle/>
          <a:p>
            <a:r>
              <a:rPr lang="en-GB" sz="3200" b="1" dirty="0" smtClean="0">
                <a:solidFill>
                  <a:srgbClr val="00B0F0"/>
                </a:solidFill>
              </a:rPr>
              <a:t>These are plastic </a:t>
            </a:r>
            <a:r>
              <a:rPr lang="en-GB" sz="3200" b="1" dirty="0" err="1" smtClean="0">
                <a:solidFill>
                  <a:srgbClr val="00B0F0"/>
                </a:solidFill>
              </a:rPr>
              <a:t>microfibres</a:t>
            </a:r>
            <a:r>
              <a:rPr lang="en-GB" sz="3200" b="1" dirty="0" smtClean="0">
                <a:solidFill>
                  <a:srgbClr val="00B0F0"/>
                </a:solidFill>
              </a:rPr>
              <a:t> from a fleece jumper, shown under a microscope.</a:t>
            </a:r>
            <a:endParaRPr lang="en-GB" sz="3200" b="1" dirty="0">
              <a:solidFill>
                <a:schemeClr val="accent6">
                  <a:lumMod val="75000"/>
                </a:schemeClr>
              </a:solidFill>
            </a:endParaRPr>
          </a:p>
        </p:txBody>
      </p:sp>
      <p:sp>
        <p:nvSpPr>
          <p:cNvPr id="2" name="TextBox 1"/>
          <p:cNvSpPr txBox="1"/>
          <p:nvPr/>
        </p:nvSpPr>
        <p:spPr>
          <a:xfrm>
            <a:off x="755576" y="6516052"/>
            <a:ext cx="936103" cy="369332"/>
          </a:xfrm>
          <a:prstGeom prst="rect">
            <a:avLst/>
          </a:prstGeom>
          <a:solidFill>
            <a:schemeClr val="bg1"/>
          </a:solidFill>
        </p:spPr>
        <p:txBody>
          <a:bodyPr wrap="square" rtlCol="0">
            <a:spAutoFit/>
          </a:bodyPr>
          <a:lstStyle/>
          <a:p>
            <a:r>
              <a:rPr lang="en-GB" dirty="0" smtClean="0"/>
              <a:t>1.5 mm</a:t>
            </a:r>
            <a:endParaRPr lang="en-GB" dirty="0"/>
          </a:p>
        </p:txBody>
      </p:sp>
    </p:spTree>
    <p:extLst>
      <p:ext uri="{BB962C8B-B14F-4D97-AF65-F5344CB8AC3E}">
        <p14:creationId xmlns:p14="http://schemas.microsoft.com/office/powerpoint/2010/main" val="165881741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6" name="Picture 12" descr="http://www.barproducts.com/media/catalog/product/cache/2/image/9df78eab33525d08d6e5fb8d27136e95/1/6/16-oz-plastic-translucent-cups.jpg"/>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21106747">
            <a:off x="4868666" y="4405799"/>
            <a:ext cx="2186781" cy="2663499"/>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2" descr="Image result for fleece jumper"/>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5" name="AutoShape 12" descr="Image result for plastic bag"/>
          <p:cNvSpPr>
            <a:spLocks noChangeAspect="1" noChangeArrowheads="1"/>
          </p:cNvSpPr>
          <p:nvPr/>
        </p:nvSpPr>
        <p:spPr bwMode="auto">
          <a:xfrm>
            <a:off x="155575" y="-2103438"/>
            <a:ext cx="3200400" cy="43815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38" name="Picture 14" descr="Image result for plastic bag"/>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9178859">
            <a:off x="195271" y="3053457"/>
            <a:ext cx="2308219" cy="316006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C:\Users\Felix\AppData\Local\Temp\mineral-33734_1280.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3161431">
            <a:off x="3516610" y="2139931"/>
            <a:ext cx="1858516" cy="3717032"/>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Image result for shower gel"/>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10563" y="2284408"/>
            <a:ext cx="1847850" cy="2476501"/>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4" descr="Image result for plastic spoon"/>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 name="AutoShape 6" descr="Image result for plastic spoon"/>
          <p:cNvSpPr>
            <a:spLocks noChangeAspect="1" noChangeArrowheads="1"/>
          </p:cNvSpPr>
          <p:nvPr/>
        </p:nvSpPr>
        <p:spPr bwMode="auto">
          <a:xfrm>
            <a:off x="155575" y="-2103438"/>
            <a:ext cx="4381500" cy="43815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7" name="AutoShape 8" descr="Image result for plastic spoon"/>
          <p:cNvSpPr>
            <a:spLocks noChangeAspect="1" noChangeArrowheads="1"/>
          </p:cNvSpPr>
          <p:nvPr/>
        </p:nvSpPr>
        <p:spPr bwMode="auto">
          <a:xfrm>
            <a:off x="307975" y="-1951038"/>
            <a:ext cx="4381500" cy="43815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8" name="AutoShape 10" descr="Image result for plastic cup"/>
          <p:cNvSpPr>
            <a:spLocks noChangeAspect="1" noChangeArrowheads="1"/>
          </p:cNvSpPr>
          <p:nvPr/>
        </p:nvSpPr>
        <p:spPr bwMode="auto">
          <a:xfrm>
            <a:off x="155575" y="-2103438"/>
            <a:ext cx="3600450" cy="43815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0" name="TextBox 9"/>
          <p:cNvSpPr txBox="1"/>
          <p:nvPr/>
        </p:nvSpPr>
        <p:spPr>
          <a:xfrm>
            <a:off x="130687" y="5949280"/>
            <a:ext cx="5449426" cy="769441"/>
          </a:xfrm>
          <a:prstGeom prst="rect">
            <a:avLst/>
          </a:prstGeom>
          <a:noFill/>
        </p:spPr>
        <p:txBody>
          <a:bodyPr wrap="square" rtlCol="0">
            <a:spAutoFit/>
          </a:bodyPr>
          <a:lstStyle/>
          <a:p>
            <a:r>
              <a:rPr lang="en-GB" sz="2200" b="1" dirty="0" smtClean="0">
                <a:solidFill>
                  <a:srgbClr val="FF0000"/>
                </a:solidFill>
              </a:rPr>
              <a:t>All of these objects could potentially end up in ocean food chains. </a:t>
            </a:r>
            <a:r>
              <a:rPr lang="en-GB" sz="2200" b="1" dirty="0" smtClean="0">
                <a:solidFill>
                  <a:srgbClr val="0070C0"/>
                </a:solidFill>
              </a:rPr>
              <a:t>Can you explain how?</a:t>
            </a:r>
            <a:endParaRPr lang="en-GB" sz="2200" b="1" dirty="0">
              <a:solidFill>
                <a:srgbClr val="0070C0"/>
              </a:solidFill>
            </a:endParaRPr>
          </a:p>
        </p:txBody>
      </p:sp>
      <p:pic>
        <p:nvPicPr>
          <p:cNvPr id="3074" name="Picture 2" descr="https://gm1.ggpht.com/rlLXQRWiRRaYtH0u0F_r48qpvPnAtPbWrzOs4NUdpr438dgQx1-QhcbC5AH57KpXvMrhUAeXSknobX1tD-1QJidTH3YVpQ6lDuF04-0UDjbf624UXSepsPSp59R2Sj_WoVvOFn0NSngdgHY8-6FGaDQ2Z2tz0Z8UDxeEliF6NQ8j_6wTtoVqhI3i5HlEBMEDB9fLZxRYQkV-tIYP5-Z5rgplV30puL7g6daSOyLvEZTl4u0pxX4VwHv8PJAZzjZBF0VW_oB20YHnxMUi0UHVnq_vXg_1uls0G7mc43DHKnZ2l9B8O9bVD6b3Of5PtDMpiZzg_9I3jO66VrSN8e6ev3DMkUWjwtv04-lcgJ8jZnbLGmjuGF2yGqrimc6EhRSRZa0hFMIaenXFz6-okEQIcBYcgUhm0ezM35fTsygau5EUoqZROzr-5BVZj27dWYv2E49UePA9ZqHikZSt3t3QNjYbt59E7AF9D1dnxifzjFpJib7ZxMVI15xA4aBEB2NaulDA8oemYbSbLcmQ9BoVQ2puuJt-sCXtx6a4HKcBEj_Q0SUhF-MI0BaIwq7iuTjd_byhpwqDJaeDDiRBbdrDaY4r6GaJXMA-9YEiGrgk7bjEKnQ1JDV80X6GPP0l4OhxIwoo2B3JgSQQoGKzrfxi1ykMSpaUf4wNlbIye8ay451bVpyqJk-BkqqSlt2JdafFrSyBDe-dGAevSyBjcg=w1366-h631-l75-ft"/>
          <p:cNvPicPr>
            <a:picLocks noChangeAspect="1" noChangeArrowheads="1"/>
          </p:cNvPicPr>
          <p:nvPr/>
        </p:nvPicPr>
        <p:blipFill rotWithShape="1">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bwMode="auto">
          <a:xfrm>
            <a:off x="-36512" y="-183662"/>
            <a:ext cx="4537075" cy="3468646"/>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p:cNvPicPr>
            <a:picLocks noChangeAspect="1" noChangeArrowheads="1"/>
          </p:cNvPicPr>
          <p:nvPr/>
        </p:nvPicPr>
        <p:blipFill rotWithShape="1">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t="5859" r="15794"/>
          <a:stretch/>
        </p:blipFill>
        <p:spPr bwMode="auto">
          <a:xfrm>
            <a:off x="4689475" y="-1"/>
            <a:ext cx="4454525" cy="25014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81" name="Picture 9" descr="Image result for plastic straw"/>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3910880" flipH="1">
            <a:off x="6737115" y="4246540"/>
            <a:ext cx="2836685" cy="23639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111896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descr="Orca, Killer Whale, Sea Mammal, Marine Life, Sea Lif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351" y="44624"/>
            <a:ext cx="4968552" cy="2768933"/>
          </a:xfrm>
          <a:prstGeom prst="rect">
            <a:avLst/>
          </a:prstGeom>
          <a:noFill/>
          <a:extLst>
            <a:ext uri="{909E8E84-426E-40DD-AFC4-6F175D3DCCD1}">
              <a14:hiddenFill xmlns:a14="http://schemas.microsoft.com/office/drawing/2010/main">
                <a:solidFill>
                  <a:srgbClr val="FFFFFF"/>
                </a:solidFill>
              </a14:hiddenFill>
            </a:ext>
          </a:extLst>
        </p:spPr>
      </p:pic>
      <p:pic>
        <p:nvPicPr>
          <p:cNvPr id="11274" name="Picture 10" descr="Great white shark swimming on a white background"/>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932040" y="-591620"/>
            <a:ext cx="4417164" cy="438066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pic>
        <p:nvPicPr>
          <p:cNvPr id="11272" name="Picture 8" descr="Mackerel on a white background"/>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1576803" y="4538196"/>
            <a:ext cx="1975899" cy="998349"/>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descr="Yellow Fin, Tuna, Fish, Taxidermy, Mounted, Isolated"/>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3057629" y="2339108"/>
            <a:ext cx="2940284" cy="219908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C:\Users\Felix\AppData\Local\Temp\AdobeStock_63631659.jpg"/>
          <p:cNvPicPr/>
          <p:nvPr/>
        </p:nvPicPr>
        <p:blipFill rotWithShape="1">
          <a:blip r:embed="rId7" cstate="print">
            <a:extLst>
              <a:ext uri="{28A0092B-C50C-407E-A947-70E740481C1C}">
                <a14:useLocalDpi xmlns:a14="http://schemas.microsoft.com/office/drawing/2010/main" val="0"/>
              </a:ext>
            </a:extLst>
          </a:blip>
          <a:srcRect/>
          <a:stretch/>
        </p:blipFill>
        <p:spPr bwMode="auto">
          <a:xfrm>
            <a:off x="5678516" y="3906167"/>
            <a:ext cx="3285972" cy="2979217"/>
          </a:xfrm>
          <a:prstGeom prst="rect">
            <a:avLst/>
          </a:prstGeom>
          <a:noFill/>
          <a:extLst/>
        </p:spPr>
      </p:pic>
      <p:grpSp>
        <p:nvGrpSpPr>
          <p:cNvPr id="13" name="Group 12"/>
          <p:cNvGrpSpPr/>
          <p:nvPr/>
        </p:nvGrpSpPr>
        <p:grpSpPr>
          <a:xfrm>
            <a:off x="251520" y="5915746"/>
            <a:ext cx="904303" cy="753614"/>
            <a:chOff x="2123728" y="5492591"/>
            <a:chExt cx="904303" cy="753614"/>
          </a:xfrm>
        </p:grpSpPr>
        <p:pic>
          <p:nvPicPr>
            <p:cNvPr id="14"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16763766" flipV="1">
              <a:off x="2418431" y="5636605"/>
              <a:ext cx="695325" cy="523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5" name="Group 14"/>
            <p:cNvGrpSpPr/>
            <p:nvPr/>
          </p:nvGrpSpPr>
          <p:grpSpPr>
            <a:xfrm>
              <a:off x="2123728" y="5492591"/>
              <a:ext cx="704850" cy="619125"/>
              <a:chOff x="2123728" y="5492591"/>
              <a:chExt cx="704850" cy="619125"/>
            </a:xfrm>
          </p:grpSpPr>
          <p:pic>
            <p:nvPicPr>
              <p:cNvPr id="16" name="Picture 2"/>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23728" y="5492591"/>
                <a:ext cx="704850" cy="619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16" descr="Plankton vector silhouettes."/>
              <p:cNvPicPr>
                <a:picLocks noChangeAspect="1" noChangeArrowheads="1"/>
              </p:cNvPicPr>
              <p:nvPr/>
            </p:nvPicPr>
            <p:blipFill rotWithShape="1">
              <a:blip r:embed="rId10"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bwMode="auto">
              <a:xfrm rot="16427159">
                <a:off x="2515252" y="5446511"/>
                <a:ext cx="228844" cy="343164"/>
              </a:xfrm>
              <a:prstGeom prst="rect">
                <a:avLst/>
              </a:prstGeom>
              <a:noFill/>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36791459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s://gm1.ggpht.com/1zruebDZm0KI_3eCanr2XZoNv0Paf-DnAhYou_q5z2njQ6up5Hyp7KPJpVz-hgnBqjgD9dBJzNCkeblK234-KbB7SVHnS0fxm47PukgLcVS2fWA_av7RbNlsCWFIxiDKeOtPq7PwaOlNro-riV4Vi5VH34ep99iDIS-eUvn0DcY_rqdsmRVWsKPiR2JaYwA32Idz36aOq2lgP0PbcVu-IwNZKeoee8DEmlRyWrXE9FhUFSuOODGqWKqn6cDY8yCGA5pYwyMKMYy-I9oAkl9BVM8xilGLwGQQ5gW56C94XuaNOpqHq_0C-88mArubkiSCvVnbkpgMiGhkRtefYEi1I36kwRPGlrvYd-oqKwtZ4viUsOziVhbikbzTNMAdniUUOJRhna9bphaIUYbgzd58qLWeRkgLjsZBbS0N36pKQB8mQdvRE0Ui3am0ZB1m-IRhxdoCxaGzMfQoavquvyXnHKeVOgK1Yz563PeTzVQAVhEBvYLIexbskj5_neBwuSHJYxvYV3Ikq6HoOJaPjnKggR4HVIUtFvj_YogU7uvWsl_VHCBXqPz_7--ToTVcgssQxVsWJuSdkkrWh2N2CyskJf3_e7VO299UnzFlnVZNtqggdlfSV_jQCF3yvkgFdXTMxpvf2FobG2hxyNGRNtuGx_qgAVjXNiOFZu9XanjxlcZYMsIzvqZ5oe7QnUlgI1vkWje9VFwTWjAIjyc=w1366-h631-l75-ft"/>
          <p:cNvPicPr>
            <a:picLocks noChangeAspect="1" noChangeArrowheads="1"/>
          </p:cNvPicPr>
          <p:nvPr/>
        </p:nvPicPr>
        <p:blipFill rotWithShape="1">
          <a:blip r:embed="rId3" cstate="print">
            <a:clrChange>
              <a:clrFrom>
                <a:srgbClr val="FEFDFB"/>
              </a:clrFrom>
              <a:clrTo>
                <a:srgbClr val="FEFDFB">
                  <a:alpha val="0"/>
                </a:srgbClr>
              </a:clrTo>
            </a:clrChange>
            <a:extLst>
              <a:ext uri="{28A0092B-C50C-407E-A947-70E740481C1C}">
                <a14:useLocalDpi xmlns:a14="http://schemas.microsoft.com/office/drawing/2010/main" val="0"/>
              </a:ext>
            </a:extLst>
          </a:blip>
          <a:srcRect/>
          <a:stretch/>
        </p:blipFill>
        <p:spPr bwMode="auto">
          <a:xfrm>
            <a:off x="1640688" y="2348880"/>
            <a:ext cx="7503312" cy="5683037"/>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p:cNvSpPr>
            <a:spLocks noGrp="1"/>
          </p:cNvSpPr>
          <p:nvPr>
            <p:ph type="title"/>
          </p:nvPr>
        </p:nvSpPr>
        <p:spPr>
          <a:xfrm>
            <a:off x="323528" y="404664"/>
            <a:ext cx="8280920" cy="1800200"/>
          </a:xfrm>
        </p:spPr>
        <p:txBody>
          <a:bodyPr>
            <a:prstTxWarp prst="textDoubleWave1">
              <a:avLst>
                <a:gd name="adj1" fmla="val 6250"/>
                <a:gd name="adj2" fmla="val -315"/>
              </a:avLst>
            </a:prstTxWarp>
            <a:normAutofit fontScale="90000"/>
          </a:bodyPr>
          <a:lstStyle/>
          <a:p>
            <a:pPr algn="l"/>
            <a:r>
              <a:rPr lang="en-GB" sz="6000" b="1" dirty="0" smtClean="0">
                <a:latin typeface="Arial Black" panose="020B0A04020102020204" pitchFamily="34" charset="0"/>
              </a:rPr>
              <a:t>What are </a:t>
            </a:r>
            <a:r>
              <a:rPr lang="en-GB" b="1" dirty="0" smtClean="0">
                <a:solidFill>
                  <a:srgbClr val="C00000"/>
                </a:solidFill>
                <a:latin typeface="Arial Black" panose="020B0A04020102020204" pitchFamily="34" charset="0"/>
              </a:rPr>
              <a:t>                                                     </a:t>
            </a:r>
            <a:br>
              <a:rPr lang="en-GB" b="1" dirty="0" smtClean="0">
                <a:solidFill>
                  <a:srgbClr val="C00000"/>
                </a:solidFill>
                <a:latin typeface="Arial Black" panose="020B0A04020102020204" pitchFamily="34" charset="0"/>
              </a:rPr>
            </a:br>
            <a:r>
              <a:rPr lang="en-GB" b="1" dirty="0" smtClean="0">
                <a:solidFill>
                  <a:srgbClr val="C00000"/>
                </a:solidFill>
                <a:latin typeface="Arial Black" panose="020B0A04020102020204" pitchFamily="34" charset="0"/>
              </a:rPr>
              <a:t>         </a:t>
            </a:r>
            <a:r>
              <a:rPr lang="en-GB" sz="8000" b="1" dirty="0" smtClean="0">
                <a:solidFill>
                  <a:srgbClr val="C00000"/>
                </a:solidFill>
                <a:latin typeface="Arial Black" panose="020B0A04020102020204" pitchFamily="34" charset="0"/>
              </a:rPr>
              <a:t>m</a:t>
            </a:r>
            <a:r>
              <a:rPr lang="en-GB" sz="8000" b="1" dirty="0" smtClean="0">
                <a:solidFill>
                  <a:schemeClr val="accent4">
                    <a:lumMod val="75000"/>
                  </a:schemeClr>
                </a:solidFill>
                <a:latin typeface="Arial Black" panose="020B0A04020102020204" pitchFamily="34" charset="0"/>
              </a:rPr>
              <a:t>i</a:t>
            </a:r>
            <a:r>
              <a:rPr lang="en-GB" sz="8000" b="1" dirty="0" smtClean="0">
                <a:solidFill>
                  <a:schemeClr val="accent3">
                    <a:lumMod val="75000"/>
                  </a:schemeClr>
                </a:solidFill>
                <a:latin typeface="Arial Black" panose="020B0A04020102020204" pitchFamily="34" charset="0"/>
              </a:rPr>
              <a:t>c</a:t>
            </a:r>
            <a:r>
              <a:rPr lang="en-GB" sz="8000" b="1" dirty="0" smtClean="0">
                <a:solidFill>
                  <a:srgbClr val="00B0F0"/>
                </a:solidFill>
                <a:latin typeface="Arial Black" panose="020B0A04020102020204" pitchFamily="34" charset="0"/>
              </a:rPr>
              <a:t>r</a:t>
            </a:r>
            <a:r>
              <a:rPr lang="en-GB" sz="8000" b="1" dirty="0" smtClean="0">
                <a:solidFill>
                  <a:srgbClr val="0070C0"/>
                </a:solidFill>
                <a:latin typeface="Arial Black" panose="020B0A04020102020204" pitchFamily="34" charset="0"/>
              </a:rPr>
              <a:t>o</a:t>
            </a:r>
            <a:r>
              <a:rPr lang="en-GB" sz="8000" b="1" dirty="0" smtClean="0">
                <a:solidFill>
                  <a:schemeClr val="accent6">
                    <a:lumMod val="75000"/>
                  </a:schemeClr>
                </a:solidFill>
                <a:latin typeface="Arial Black" panose="020B0A04020102020204" pitchFamily="34" charset="0"/>
              </a:rPr>
              <a:t>b</a:t>
            </a:r>
            <a:r>
              <a:rPr lang="en-GB" sz="8000" b="1" dirty="0" smtClean="0">
                <a:solidFill>
                  <a:schemeClr val="bg1">
                    <a:lumMod val="65000"/>
                  </a:schemeClr>
                </a:solidFill>
                <a:latin typeface="Arial Black" panose="020B0A04020102020204" pitchFamily="34" charset="0"/>
              </a:rPr>
              <a:t>e</a:t>
            </a:r>
            <a:r>
              <a:rPr lang="en-GB" sz="8000" b="1" dirty="0" smtClean="0">
                <a:solidFill>
                  <a:schemeClr val="accent5">
                    <a:lumMod val="75000"/>
                  </a:schemeClr>
                </a:solidFill>
                <a:latin typeface="Arial Black" panose="020B0A04020102020204" pitchFamily="34" charset="0"/>
              </a:rPr>
              <a:t>a</a:t>
            </a:r>
            <a:r>
              <a:rPr lang="en-GB" sz="8000" b="1" dirty="0" smtClean="0">
                <a:solidFill>
                  <a:schemeClr val="accent1">
                    <a:lumMod val="75000"/>
                  </a:schemeClr>
                </a:solidFill>
                <a:latin typeface="Arial Black" panose="020B0A04020102020204" pitchFamily="34" charset="0"/>
              </a:rPr>
              <a:t>d</a:t>
            </a:r>
            <a:r>
              <a:rPr lang="en-GB" sz="8000" b="1" dirty="0" smtClean="0">
                <a:solidFill>
                  <a:srgbClr val="C00000"/>
                </a:solidFill>
                <a:latin typeface="Arial Black" panose="020B0A04020102020204" pitchFamily="34" charset="0"/>
              </a:rPr>
              <a:t>s?</a:t>
            </a:r>
            <a:endParaRPr lang="en-GB" b="1" dirty="0">
              <a:solidFill>
                <a:srgbClr val="C00000"/>
              </a:solidFill>
              <a:latin typeface="Arial Black" panose="020B0A04020102020204" pitchFamily="34" charset="0"/>
            </a:endParaRPr>
          </a:p>
        </p:txBody>
      </p:sp>
      <p:pic>
        <p:nvPicPr>
          <p:cNvPr id="6" name="Picture 5" descr="Alliance for the Great Lakes"/>
          <p:cNvPicPr/>
          <p:nvPr/>
        </p:nvPicPr>
        <p:blipFill rotWithShape="1">
          <a:blip r:embed="rId4" cstate="print">
            <a:extLst>
              <a:ext uri="{28A0092B-C50C-407E-A947-70E740481C1C}">
                <a14:useLocalDpi xmlns:a14="http://schemas.microsoft.com/office/drawing/2010/main" val="0"/>
              </a:ext>
            </a:extLst>
          </a:blip>
          <a:srcRect/>
          <a:stretch/>
        </p:blipFill>
        <p:spPr bwMode="auto">
          <a:xfrm>
            <a:off x="0" y="1700808"/>
            <a:ext cx="5125785" cy="3925570"/>
          </a:xfrm>
          <a:prstGeom prst="rect">
            <a:avLst/>
          </a:prstGeom>
          <a:noFill/>
          <a:extLst/>
        </p:spPr>
      </p:pic>
      <p:sp>
        <p:nvSpPr>
          <p:cNvPr id="3" name="AutoShape 2" descr="https://gm1.ggpht.com/rgIkTDLyIWVPg_zgC_ENmF0uF4FwOx82r_KdHZrdN9v3v3J6FKhg8jy7K-dEl0fE-Nfq36_yOSNWHmAW57e8Fet61flPti8WWhOLvOGAYuvKZxG2UsN1Opn4sAGrkd5cwFEgRQKC0ZXqVX3KZwft5eze5c_-ohKHKf1aVgJ6wqLuayL-mGU3J5eSqROyEf0vcLPoPEmwCvY8Nfy39dJidBtS0l5NqbQ9JPrvcbAaCVySbzlFov0Tt12sEQA4ppV3eoJhmGHTOAc5f9R7duZ5GSczFN16UNWvEg8Vyvu0kCvcFCj_-FxjmMkHputyJJs2rL0IssS80HNQYyZcDUzbfVDW_ILXOCxb8DoK_Ghn3MvMQNIyaZkaWNg8q4IMbmjFyqwaCoSp6mEbk_siFI2FOrmvnTfV30EN-SZ6MsPn356e-0ENBU_ENJSPwZ8xkoPt22ts2nZ-N0qin_dU8McPEuinCkUhsxENmJahzymOsu23rV0wdTubgl_kK1qICcBBtTkDUJKjKlhYSN4nv_Tblv5BGxrYjCP3QLSX32ZWKNncPnYkmWYTmvXgUuEl4xeQAGQSV1x4mzcKbxWqmclM8o6fGkY-BGOMHrL8FPxYL_Xc7iM0Xmxr0CANNVNdMP0W4dM8xG3iYPqBmKwMDlJeMy_RO236g59CTezjSPVv2huQndw-rhBZvoC3gtyFwvLhtWw0TB23vIMINBw=w1366-h631-l75-f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3517548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39552" y="404664"/>
            <a:ext cx="8064896" cy="60486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77022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467544" y="404664"/>
            <a:ext cx="7014040" cy="2031325"/>
            <a:chOff x="467544" y="620688"/>
            <a:chExt cx="5655997" cy="2031325"/>
          </a:xfrm>
        </p:grpSpPr>
        <p:sp>
          <p:nvSpPr>
            <p:cNvPr id="2" name="Title 1"/>
            <p:cNvSpPr txBox="1">
              <a:spLocks/>
            </p:cNvSpPr>
            <p:nvPr/>
          </p:nvSpPr>
          <p:spPr>
            <a:xfrm>
              <a:off x="2848249" y="692696"/>
              <a:ext cx="3275292" cy="1080120"/>
            </a:xfrm>
            <a:prstGeom prst="rect">
              <a:avLst/>
            </a:prstGeom>
          </p:spPr>
          <p:txBody>
            <a:bodyPr numCol="1">
              <a:prstTxWarp prst="textDoubleWave1">
                <a:avLst>
                  <a:gd name="adj1" fmla="val 6250"/>
                  <a:gd name="adj2" fmla="val -315"/>
                </a:avLst>
              </a:prstTxWarp>
              <a:normAutofit fontScale="6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6500" b="1" dirty="0" smtClean="0">
                  <a:solidFill>
                    <a:srgbClr val="C00000"/>
                  </a:solidFill>
                  <a:latin typeface="Arial Black" panose="020B0A04020102020204" pitchFamily="34" charset="0"/>
                </a:rPr>
                <a:t>m</a:t>
              </a:r>
              <a:r>
                <a:rPr lang="en-GB" sz="6500" b="1" dirty="0" smtClean="0">
                  <a:solidFill>
                    <a:schemeClr val="accent4">
                      <a:lumMod val="75000"/>
                    </a:schemeClr>
                  </a:solidFill>
                  <a:latin typeface="Arial Black" panose="020B0A04020102020204" pitchFamily="34" charset="0"/>
                </a:rPr>
                <a:t>i</a:t>
              </a:r>
              <a:r>
                <a:rPr lang="en-GB" sz="6500" b="1" dirty="0" smtClean="0">
                  <a:solidFill>
                    <a:schemeClr val="accent3">
                      <a:lumMod val="75000"/>
                    </a:schemeClr>
                  </a:solidFill>
                  <a:latin typeface="Arial Black" panose="020B0A04020102020204" pitchFamily="34" charset="0"/>
                </a:rPr>
                <a:t>c</a:t>
              </a:r>
              <a:r>
                <a:rPr lang="en-GB" sz="6500" b="1" dirty="0" smtClean="0">
                  <a:solidFill>
                    <a:srgbClr val="00B0F0"/>
                  </a:solidFill>
                  <a:latin typeface="Arial Black" panose="020B0A04020102020204" pitchFamily="34" charset="0"/>
                </a:rPr>
                <a:t>r</a:t>
              </a:r>
              <a:r>
                <a:rPr lang="en-GB" sz="6500" b="1" dirty="0" smtClean="0">
                  <a:solidFill>
                    <a:srgbClr val="0070C0"/>
                  </a:solidFill>
                  <a:latin typeface="Arial Black" panose="020B0A04020102020204" pitchFamily="34" charset="0"/>
                </a:rPr>
                <a:t>o</a:t>
              </a:r>
              <a:r>
                <a:rPr lang="en-GB" sz="6500" b="1" dirty="0" smtClean="0">
                  <a:solidFill>
                    <a:schemeClr val="accent6">
                      <a:lumMod val="75000"/>
                    </a:schemeClr>
                  </a:solidFill>
                  <a:latin typeface="Arial Black" panose="020B0A04020102020204" pitchFamily="34" charset="0"/>
                </a:rPr>
                <a:t>b</a:t>
              </a:r>
              <a:r>
                <a:rPr lang="en-GB" sz="6500" b="1" dirty="0" smtClean="0">
                  <a:solidFill>
                    <a:schemeClr val="bg1">
                      <a:lumMod val="65000"/>
                    </a:schemeClr>
                  </a:solidFill>
                  <a:latin typeface="Arial Black" panose="020B0A04020102020204" pitchFamily="34" charset="0"/>
                </a:rPr>
                <a:t>e</a:t>
              </a:r>
              <a:r>
                <a:rPr lang="en-GB" sz="6500" b="1" dirty="0" smtClean="0">
                  <a:solidFill>
                    <a:schemeClr val="accent5">
                      <a:lumMod val="75000"/>
                    </a:schemeClr>
                  </a:solidFill>
                  <a:latin typeface="Arial Black" panose="020B0A04020102020204" pitchFamily="34" charset="0"/>
                </a:rPr>
                <a:t>a</a:t>
              </a:r>
              <a:r>
                <a:rPr lang="en-GB" sz="6500" b="1" dirty="0" smtClean="0">
                  <a:solidFill>
                    <a:schemeClr val="accent1">
                      <a:lumMod val="75000"/>
                    </a:schemeClr>
                  </a:solidFill>
                  <a:latin typeface="Arial Black" panose="020B0A04020102020204" pitchFamily="34" charset="0"/>
                </a:rPr>
                <a:t>d</a:t>
              </a:r>
              <a:r>
                <a:rPr lang="en-GB" sz="6500" b="1" dirty="0" smtClean="0">
                  <a:solidFill>
                    <a:srgbClr val="C00000"/>
                  </a:solidFill>
                  <a:latin typeface="Arial Black" panose="020B0A04020102020204" pitchFamily="34" charset="0"/>
                </a:rPr>
                <a:t>s</a:t>
              </a:r>
              <a:r>
                <a:rPr lang="en-GB" sz="8000" b="1" dirty="0" smtClean="0">
                  <a:solidFill>
                    <a:srgbClr val="C00000"/>
                  </a:solidFill>
                  <a:latin typeface="Arial Black" panose="020B0A04020102020204" pitchFamily="34" charset="0"/>
                </a:rPr>
                <a:t/>
              </a:r>
              <a:br>
                <a:rPr lang="en-GB" sz="8000" b="1" dirty="0" smtClean="0">
                  <a:solidFill>
                    <a:srgbClr val="C00000"/>
                  </a:solidFill>
                  <a:latin typeface="Arial Black" panose="020B0A04020102020204" pitchFamily="34" charset="0"/>
                </a:rPr>
              </a:br>
              <a:endParaRPr lang="en-GB" b="1" dirty="0">
                <a:solidFill>
                  <a:srgbClr val="C00000"/>
                </a:solidFill>
                <a:latin typeface="Arial Black" panose="020B0A04020102020204" pitchFamily="34" charset="0"/>
              </a:endParaRPr>
            </a:p>
          </p:txBody>
        </p:sp>
        <p:sp>
          <p:nvSpPr>
            <p:cNvPr id="3" name="TextBox 2"/>
            <p:cNvSpPr txBox="1"/>
            <p:nvPr/>
          </p:nvSpPr>
          <p:spPr>
            <a:xfrm>
              <a:off x="467544" y="620688"/>
              <a:ext cx="4248472" cy="707886"/>
            </a:xfrm>
            <a:prstGeom prst="rect">
              <a:avLst/>
            </a:prstGeom>
            <a:noFill/>
          </p:spPr>
          <p:txBody>
            <a:bodyPr wrap="square" rtlCol="0">
              <a:spAutoFit/>
            </a:bodyPr>
            <a:lstStyle/>
            <a:p>
              <a:r>
                <a:rPr lang="en-GB" sz="4000" b="1" dirty="0" smtClean="0">
                  <a:latin typeface="Aharoni" panose="02010803020104030203" pitchFamily="2" charset="-79"/>
                  <a:cs typeface="Aharoni" panose="02010803020104030203" pitchFamily="2" charset="-79"/>
                </a:rPr>
                <a:t>How could </a:t>
              </a:r>
              <a:endParaRPr lang="en-GB" sz="4000" b="1" dirty="0">
                <a:latin typeface="Aharoni" panose="02010803020104030203" pitchFamily="2" charset="-79"/>
                <a:cs typeface="Aharoni" panose="02010803020104030203" pitchFamily="2" charset="-79"/>
              </a:endParaRPr>
            </a:p>
          </p:txBody>
        </p:sp>
        <p:sp>
          <p:nvSpPr>
            <p:cNvPr id="4" name="TextBox 3"/>
            <p:cNvSpPr txBox="1"/>
            <p:nvPr/>
          </p:nvSpPr>
          <p:spPr>
            <a:xfrm>
              <a:off x="482214" y="1328574"/>
              <a:ext cx="4248472" cy="1323439"/>
            </a:xfrm>
            <a:prstGeom prst="rect">
              <a:avLst/>
            </a:prstGeom>
            <a:noFill/>
          </p:spPr>
          <p:txBody>
            <a:bodyPr wrap="square" rtlCol="0">
              <a:spAutoFit/>
            </a:bodyPr>
            <a:lstStyle/>
            <a:p>
              <a:r>
                <a:rPr lang="en-GB" sz="4000" b="1" dirty="0" smtClean="0">
                  <a:latin typeface="Aharoni" panose="02010803020104030203" pitchFamily="2" charset="-79"/>
                  <a:cs typeface="Aharoni" panose="02010803020104030203" pitchFamily="2" charset="-79"/>
                </a:rPr>
                <a:t>get into your food?</a:t>
              </a:r>
              <a:endParaRPr lang="en-GB" sz="4000" b="1" dirty="0">
                <a:latin typeface="Aharoni" panose="02010803020104030203" pitchFamily="2" charset="-79"/>
                <a:cs typeface="Aharoni" panose="02010803020104030203" pitchFamily="2" charset="-79"/>
              </a:endParaRPr>
            </a:p>
          </p:txBody>
        </p:sp>
      </p:grpSp>
      <p:sp>
        <p:nvSpPr>
          <p:cNvPr id="8" name="TextBox 7"/>
          <p:cNvSpPr txBox="1"/>
          <p:nvPr/>
        </p:nvSpPr>
        <p:spPr>
          <a:xfrm>
            <a:off x="323528" y="2492896"/>
            <a:ext cx="4504142" cy="1692771"/>
          </a:xfrm>
          <a:prstGeom prst="rect">
            <a:avLst/>
          </a:prstGeom>
          <a:noFill/>
        </p:spPr>
        <p:txBody>
          <a:bodyPr wrap="square" rtlCol="0">
            <a:spAutoFit/>
          </a:bodyPr>
          <a:lstStyle/>
          <a:p>
            <a:r>
              <a:rPr lang="en-GB" sz="2800" i="1" dirty="0" smtClean="0">
                <a:solidFill>
                  <a:srgbClr val="FF0000"/>
                </a:solidFill>
                <a:latin typeface="Aharoni" panose="02010803020104030203" pitchFamily="2" charset="-79"/>
                <a:cs typeface="Aharoni" panose="02010803020104030203" pitchFamily="2" charset="-79"/>
              </a:rPr>
              <a:t>Some clues…</a:t>
            </a:r>
          </a:p>
          <a:p>
            <a:endParaRPr lang="en-GB" sz="2800" dirty="0">
              <a:latin typeface="Aharoni" panose="02010803020104030203" pitchFamily="2" charset="-79"/>
              <a:cs typeface="Aharoni" panose="02010803020104030203" pitchFamily="2" charset="-79"/>
            </a:endParaRPr>
          </a:p>
          <a:p>
            <a:r>
              <a:rPr lang="en-GB" sz="2400" dirty="0" smtClean="0">
                <a:solidFill>
                  <a:srgbClr val="00B0F0"/>
                </a:solidFill>
                <a:latin typeface="Aharoni" panose="02010803020104030203" pitchFamily="2" charset="-79"/>
                <a:cs typeface="Aharoni" panose="02010803020104030203" pitchFamily="2" charset="-79"/>
              </a:rPr>
              <a:t>What happens to water after it goes down the sink?</a:t>
            </a:r>
          </a:p>
        </p:txBody>
      </p:sp>
      <p:sp>
        <p:nvSpPr>
          <p:cNvPr id="10" name="TextBox 9"/>
          <p:cNvSpPr txBox="1"/>
          <p:nvPr/>
        </p:nvSpPr>
        <p:spPr>
          <a:xfrm>
            <a:off x="323528" y="4941168"/>
            <a:ext cx="4608512" cy="1631216"/>
          </a:xfrm>
          <a:prstGeom prst="rect">
            <a:avLst/>
          </a:prstGeom>
          <a:noFill/>
        </p:spPr>
        <p:txBody>
          <a:bodyPr wrap="square" rtlCol="0">
            <a:spAutoFit/>
          </a:bodyPr>
          <a:lstStyle/>
          <a:p>
            <a:endParaRPr lang="en-GB" sz="2800" dirty="0">
              <a:latin typeface="Aharoni" panose="02010803020104030203" pitchFamily="2" charset="-79"/>
              <a:cs typeface="Aharoni" panose="02010803020104030203" pitchFamily="2" charset="-79"/>
            </a:endParaRPr>
          </a:p>
          <a:p>
            <a:r>
              <a:rPr lang="en-GB" sz="2400" dirty="0" smtClean="0">
                <a:solidFill>
                  <a:schemeClr val="accent6">
                    <a:lumMod val="75000"/>
                  </a:schemeClr>
                </a:solidFill>
                <a:latin typeface="Aharoni" panose="02010803020104030203" pitchFamily="2" charset="-79"/>
                <a:cs typeface="Aharoni" panose="02010803020104030203" pitchFamily="2" charset="-79"/>
              </a:rPr>
              <a:t>Can you draw a food chain or food web in an ocean habitat that ends up with </a:t>
            </a:r>
            <a:r>
              <a:rPr lang="en-GB" sz="2400" i="1" dirty="0" smtClean="0">
                <a:solidFill>
                  <a:srgbClr val="C00000"/>
                </a:solidFill>
                <a:latin typeface="Aharoni" panose="02010803020104030203" pitchFamily="2" charset="-79"/>
                <a:cs typeface="Aharoni" panose="02010803020104030203" pitchFamily="2" charset="-79"/>
              </a:rPr>
              <a:t>you</a:t>
            </a:r>
            <a:r>
              <a:rPr lang="en-GB" sz="2400" dirty="0" smtClean="0">
                <a:solidFill>
                  <a:schemeClr val="accent6">
                    <a:lumMod val="75000"/>
                  </a:schemeClr>
                </a:solidFill>
                <a:latin typeface="Aharoni" panose="02010803020104030203" pitchFamily="2" charset="-79"/>
                <a:cs typeface="Aharoni" panose="02010803020104030203" pitchFamily="2" charset="-79"/>
              </a:rPr>
              <a:t>?</a:t>
            </a:r>
            <a:endParaRPr lang="en-GB" sz="2400" dirty="0">
              <a:solidFill>
                <a:schemeClr val="accent6">
                  <a:lumMod val="75000"/>
                </a:schemeClr>
              </a:solidFill>
              <a:latin typeface="Aharoni" panose="02010803020104030203" pitchFamily="2" charset="-79"/>
              <a:cs typeface="Aharoni" panose="02010803020104030203" pitchFamily="2" charset="-79"/>
            </a:endParaRPr>
          </a:p>
        </p:txBody>
      </p:sp>
      <p:sp>
        <p:nvSpPr>
          <p:cNvPr id="12" name="TextBox 11"/>
          <p:cNvSpPr txBox="1"/>
          <p:nvPr/>
        </p:nvSpPr>
        <p:spPr>
          <a:xfrm>
            <a:off x="323528" y="4149080"/>
            <a:ext cx="4504142" cy="892552"/>
          </a:xfrm>
          <a:prstGeom prst="rect">
            <a:avLst/>
          </a:prstGeom>
          <a:noFill/>
        </p:spPr>
        <p:txBody>
          <a:bodyPr wrap="square" rtlCol="0">
            <a:spAutoFit/>
          </a:bodyPr>
          <a:lstStyle/>
          <a:p>
            <a:endParaRPr lang="en-GB" sz="2800" dirty="0">
              <a:latin typeface="Aharoni" panose="02010803020104030203" pitchFamily="2" charset="-79"/>
              <a:cs typeface="Aharoni" panose="02010803020104030203" pitchFamily="2" charset="-79"/>
            </a:endParaRPr>
          </a:p>
          <a:p>
            <a:r>
              <a:rPr lang="en-GB" sz="2400" dirty="0" smtClean="0">
                <a:solidFill>
                  <a:srgbClr val="00B050"/>
                </a:solidFill>
                <a:latin typeface="Aharoni" panose="02010803020104030203" pitchFamily="2" charset="-79"/>
                <a:cs typeface="Aharoni" panose="02010803020104030203" pitchFamily="2" charset="-79"/>
              </a:rPr>
              <a:t>What is plankton?</a:t>
            </a:r>
            <a:endParaRPr lang="en-GB" sz="2400" dirty="0">
              <a:solidFill>
                <a:srgbClr val="00B050"/>
              </a:solidFill>
              <a:latin typeface="Aharoni" panose="02010803020104030203" pitchFamily="2" charset="-79"/>
              <a:cs typeface="Aharoni" panose="02010803020104030203" pitchFamily="2" charset="-79"/>
            </a:endParaRPr>
          </a:p>
        </p:txBody>
      </p:sp>
      <p:pic>
        <p:nvPicPr>
          <p:cNvPr id="11" name="Picture 10" descr="C:\Users\Felix\AppData\Local\Temp\AdobeStock_63631659.jpg"/>
          <p:cNvPicPr/>
          <p:nvPr/>
        </p:nvPicPr>
        <p:blipFill rotWithShape="1">
          <a:blip r:embed="rId3" cstate="print">
            <a:extLst>
              <a:ext uri="{28A0092B-C50C-407E-A947-70E740481C1C}">
                <a14:useLocalDpi xmlns:a14="http://schemas.microsoft.com/office/drawing/2010/main" val="0"/>
              </a:ext>
            </a:extLst>
          </a:blip>
          <a:srcRect/>
          <a:stretch/>
        </p:blipFill>
        <p:spPr bwMode="auto">
          <a:xfrm>
            <a:off x="3120015" y="1700808"/>
            <a:ext cx="6023985" cy="5157192"/>
          </a:xfrm>
          <a:prstGeom prst="rect">
            <a:avLst/>
          </a:prstGeom>
          <a:noFill/>
          <a:extLst/>
        </p:spPr>
      </p:pic>
    </p:spTree>
    <p:extLst>
      <p:ext uri="{BB962C8B-B14F-4D97-AF65-F5344CB8AC3E}">
        <p14:creationId xmlns:p14="http://schemas.microsoft.com/office/powerpoint/2010/main" val="4255898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20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p:nvPr/>
        </p:nvGrpSpPr>
        <p:grpSpPr>
          <a:xfrm>
            <a:off x="251520" y="5915746"/>
            <a:ext cx="904303" cy="753614"/>
            <a:chOff x="2123728" y="5492591"/>
            <a:chExt cx="904303" cy="753614"/>
          </a:xfrm>
        </p:grpSpPr>
        <p:pic>
          <p:nvPicPr>
            <p:cNvPr id="2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763766" flipV="1">
              <a:off x="2418431" y="5636605"/>
              <a:ext cx="695325" cy="523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22" name="Group 21"/>
            <p:cNvGrpSpPr/>
            <p:nvPr/>
          </p:nvGrpSpPr>
          <p:grpSpPr>
            <a:xfrm>
              <a:off x="2123728" y="5492591"/>
              <a:ext cx="704850" cy="619125"/>
              <a:chOff x="2123728" y="5492591"/>
              <a:chExt cx="704850" cy="619125"/>
            </a:xfrm>
          </p:grpSpPr>
          <p:pic>
            <p:nvPicPr>
              <p:cNvPr id="23" name="Picture 2"/>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23728" y="5492591"/>
                <a:ext cx="704850" cy="619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4" name="Picture 23" descr="Plankton vector silhouettes."/>
              <p:cNvPicPr>
                <a:picLocks noChangeAspect="1" noChangeArrowheads="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bwMode="auto">
              <a:xfrm rot="16427159">
                <a:off x="2515252" y="5446511"/>
                <a:ext cx="228844" cy="343164"/>
              </a:xfrm>
              <a:prstGeom prst="rect">
                <a:avLst/>
              </a:prstGeom>
              <a:noFill/>
              <a:extLst>
                <a:ext uri="{909E8E84-426E-40DD-AFC4-6F175D3DCCD1}">
                  <a14:hiddenFill xmlns:a14="http://schemas.microsoft.com/office/drawing/2010/main">
                    <a:solidFill>
                      <a:srgbClr val="FFFFFF"/>
                    </a:solidFill>
                  </a14:hiddenFill>
                </a:ext>
              </a:extLst>
            </p:spPr>
          </p:pic>
        </p:grpSp>
      </p:grpSp>
      <p:pic>
        <p:nvPicPr>
          <p:cNvPr id="7172" name="Picture 4" descr="Orca, Killer Whale, Sea Mammal, Marine Life, Sea Lif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6351" y="44624"/>
            <a:ext cx="4968552" cy="2768933"/>
          </a:xfrm>
          <a:prstGeom prst="rect">
            <a:avLst/>
          </a:prstGeom>
          <a:noFill/>
          <a:extLst>
            <a:ext uri="{909E8E84-426E-40DD-AFC4-6F175D3DCCD1}">
              <a14:hiddenFill xmlns:a14="http://schemas.microsoft.com/office/drawing/2010/main">
                <a:solidFill>
                  <a:srgbClr val="FFFFFF"/>
                </a:solidFill>
              </a14:hiddenFill>
            </a:ext>
          </a:extLst>
        </p:spPr>
      </p:pic>
      <p:pic>
        <p:nvPicPr>
          <p:cNvPr id="11274" name="Picture 10" descr="Great white shark swimming on a white background"/>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932040" y="-591620"/>
            <a:ext cx="4417164" cy="4380660"/>
          </a:xfrm>
          <a:prstGeom prst="rect">
            <a:avLst/>
          </a:prstGeom>
          <a:noFill/>
          <a:extLst>
            <a:ext uri="{909E8E84-426E-40DD-AFC4-6F175D3DCCD1}">
              <a14:hiddenFill xmlns:a14="http://schemas.microsoft.com/office/drawing/2010/main">
                <a:solidFill>
                  <a:srgbClr val="FFFFFF"/>
                </a:solidFill>
              </a14:hiddenFill>
            </a:ext>
          </a:extLst>
        </p:spPr>
      </p:pic>
      <p:sp>
        <p:nvSpPr>
          <p:cNvPr id="8" name="Right Arrow 7"/>
          <p:cNvSpPr/>
          <p:nvPr/>
        </p:nvSpPr>
        <p:spPr>
          <a:xfrm rot="18845618">
            <a:off x="800321" y="5480751"/>
            <a:ext cx="1330819" cy="287173"/>
          </a:xfrm>
          <a:prstGeom prst="rightArrow">
            <a:avLst>
              <a:gd name="adj1" fmla="val 50000"/>
              <a:gd name="adj2" fmla="val 101047"/>
            </a:avLst>
          </a:prstGeom>
          <a:solidFill>
            <a:srgbClr val="00B0F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9" name="Right Arrow 8"/>
          <p:cNvSpPr/>
          <p:nvPr/>
        </p:nvSpPr>
        <p:spPr>
          <a:xfrm rot="1661640">
            <a:off x="5433427" y="4061651"/>
            <a:ext cx="1805463" cy="301746"/>
          </a:xfrm>
          <a:prstGeom prst="rightArrow">
            <a:avLst>
              <a:gd name="adj1" fmla="val 50000"/>
              <a:gd name="adj2" fmla="val 101047"/>
            </a:avLst>
          </a:prstGeom>
          <a:solidFill>
            <a:srgbClr val="0070C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solidFill>
                <a:srgbClr val="0070C0"/>
              </a:solidFill>
            </a:endParaRPr>
          </a:p>
        </p:txBody>
      </p:sp>
      <p:sp>
        <p:nvSpPr>
          <p:cNvPr id="10" name="Right Arrow 9"/>
          <p:cNvSpPr/>
          <p:nvPr/>
        </p:nvSpPr>
        <p:spPr>
          <a:xfrm rot="1162910">
            <a:off x="3561369" y="5541374"/>
            <a:ext cx="3046229" cy="332630"/>
          </a:xfrm>
          <a:prstGeom prst="rightArrow">
            <a:avLst>
              <a:gd name="adj1" fmla="val 50000"/>
              <a:gd name="adj2" fmla="val 101047"/>
            </a:avLst>
          </a:prstGeom>
          <a:solidFill>
            <a:srgbClr val="0070C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solidFill>
                <a:srgbClr val="0070C0"/>
              </a:solidFill>
            </a:endParaRPr>
          </a:p>
        </p:txBody>
      </p:sp>
      <p:sp>
        <p:nvSpPr>
          <p:cNvPr id="11" name="Right Arrow 10"/>
          <p:cNvSpPr/>
          <p:nvPr/>
        </p:nvSpPr>
        <p:spPr>
          <a:xfrm rot="19248506">
            <a:off x="2562947" y="4131163"/>
            <a:ext cx="1231696" cy="292038"/>
          </a:xfrm>
          <a:prstGeom prst="rightArrow">
            <a:avLst>
              <a:gd name="adj1" fmla="val 50000"/>
              <a:gd name="adj2" fmla="val 101047"/>
            </a:avLst>
          </a:prstGeom>
          <a:solidFill>
            <a:srgbClr val="00B0F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12" name="Right Arrow 11"/>
          <p:cNvSpPr/>
          <p:nvPr/>
        </p:nvSpPr>
        <p:spPr>
          <a:xfrm rot="18845618">
            <a:off x="5603262" y="2625966"/>
            <a:ext cx="903198" cy="246457"/>
          </a:xfrm>
          <a:prstGeom prst="rightArrow">
            <a:avLst>
              <a:gd name="adj1" fmla="val 50000"/>
              <a:gd name="adj2" fmla="val 101047"/>
            </a:avLst>
          </a:prstGeom>
          <a:solidFill>
            <a:srgbClr val="00B0F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14" name="Right Arrow 13"/>
          <p:cNvSpPr/>
          <p:nvPr/>
        </p:nvSpPr>
        <p:spPr>
          <a:xfrm rot="13385436">
            <a:off x="3091303" y="2129167"/>
            <a:ext cx="1383878" cy="281520"/>
          </a:xfrm>
          <a:prstGeom prst="rightArrow">
            <a:avLst>
              <a:gd name="adj1" fmla="val 50000"/>
              <a:gd name="adj2" fmla="val 101047"/>
            </a:avLst>
          </a:prstGeom>
          <a:solidFill>
            <a:srgbClr val="00B0F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3"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pic>
        <p:nvPicPr>
          <p:cNvPr id="11272" name="Picture 8" descr="Mackerel on a white background"/>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1576803" y="4538196"/>
            <a:ext cx="1975899" cy="998349"/>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descr="Yellow Fin, Tuna, Fish, Taxidermy, Mounted, Isolated"/>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3057629" y="2339108"/>
            <a:ext cx="2940284" cy="2199088"/>
          </a:xfrm>
          <a:prstGeom prst="rect">
            <a:avLst/>
          </a:prstGeom>
          <a:noFill/>
          <a:extLst>
            <a:ext uri="{909E8E84-426E-40DD-AFC4-6F175D3DCCD1}">
              <a14:hiddenFill xmlns:a14="http://schemas.microsoft.com/office/drawing/2010/main">
                <a:solidFill>
                  <a:srgbClr val="FFFFFF"/>
                </a:solidFill>
              </a14:hiddenFill>
            </a:ext>
          </a:extLst>
        </p:spPr>
      </p:pic>
      <p:sp>
        <p:nvSpPr>
          <p:cNvPr id="15" name="Right Arrow 14"/>
          <p:cNvSpPr/>
          <p:nvPr/>
        </p:nvSpPr>
        <p:spPr>
          <a:xfrm rot="11317495">
            <a:off x="5690243" y="686346"/>
            <a:ext cx="1065775" cy="236754"/>
          </a:xfrm>
          <a:prstGeom prst="rightArrow">
            <a:avLst>
              <a:gd name="adj1" fmla="val 50000"/>
              <a:gd name="adj2" fmla="val 101047"/>
            </a:avLst>
          </a:prstGeom>
          <a:solidFill>
            <a:srgbClr val="00B0F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pic>
        <p:nvPicPr>
          <p:cNvPr id="16" name="Picture 15" descr="C:\Users\Felix\AppData\Local\Temp\AdobeStock_63631659.jpg"/>
          <p:cNvPicPr/>
          <p:nvPr/>
        </p:nvPicPr>
        <p:blipFill rotWithShape="1">
          <a:blip r:embed="rId10" cstate="print">
            <a:extLst>
              <a:ext uri="{28A0092B-C50C-407E-A947-70E740481C1C}">
                <a14:useLocalDpi xmlns:a14="http://schemas.microsoft.com/office/drawing/2010/main" val="0"/>
              </a:ext>
            </a:extLst>
          </a:blip>
          <a:srcRect/>
          <a:stretch/>
        </p:blipFill>
        <p:spPr bwMode="auto">
          <a:xfrm>
            <a:off x="5678516" y="3906167"/>
            <a:ext cx="3285972" cy="2979217"/>
          </a:xfrm>
          <a:prstGeom prst="rect">
            <a:avLst/>
          </a:prstGeom>
          <a:noFill/>
          <a:extLst/>
        </p:spPr>
      </p:pic>
      <p:sp>
        <p:nvSpPr>
          <p:cNvPr id="25" name="TextBox 24"/>
          <p:cNvSpPr txBox="1"/>
          <p:nvPr/>
        </p:nvSpPr>
        <p:spPr>
          <a:xfrm>
            <a:off x="1877077" y="5877272"/>
            <a:ext cx="3559019" cy="769441"/>
          </a:xfrm>
          <a:prstGeom prst="rect">
            <a:avLst/>
          </a:prstGeom>
          <a:noFill/>
        </p:spPr>
        <p:txBody>
          <a:bodyPr wrap="square" rtlCol="0">
            <a:spAutoFit/>
          </a:bodyPr>
          <a:lstStyle/>
          <a:p>
            <a:r>
              <a:rPr lang="en-GB" sz="2200" i="1" dirty="0" smtClean="0">
                <a:solidFill>
                  <a:srgbClr val="FF0000"/>
                </a:solidFill>
                <a:latin typeface="Aharoni" panose="02010803020104030203" pitchFamily="2" charset="-79"/>
                <a:cs typeface="Aharoni" panose="02010803020104030203" pitchFamily="2" charset="-79"/>
              </a:rPr>
              <a:t>Add arrows to complete</a:t>
            </a:r>
          </a:p>
          <a:p>
            <a:r>
              <a:rPr lang="en-GB" sz="2200" i="1" dirty="0" smtClean="0">
                <a:solidFill>
                  <a:srgbClr val="FF0000"/>
                </a:solidFill>
                <a:latin typeface="Aharoni" panose="02010803020104030203" pitchFamily="2" charset="-79"/>
                <a:cs typeface="Aharoni" panose="02010803020104030203" pitchFamily="2" charset="-79"/>
              </a:rPr>
              <a:t>the food web…</a:t>
            </a:r>
            <a:endParaRPr lang="en-GB" sz="2200" dirty="0" smtClean="0">
              <a:solidFill>
                <a:srgbClr val="00B0F0"/>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3108509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1000"/>
                                        <p:tgtEl>
                                          <p:spTgt spid="25"/>
                                        </p:tgtEl>
                                      </p:cBhvr>
                                    </p:animEffect>
                                    <p:set>
                                      <p:cBhvr>
                                        <p:cTn id="7" dur="1" fill="hold">
                                          <p:stCondLst>
                                            <p:cond delay="999"/>
                                          </p:stCondLst>
                                        </p:cTn>
                                        <p:tgtEl>
                                          <p:spTgt spid="2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down)">
                                      <p:cBhvr>
                                        <p:cTn id="17" dur="2000"/>
                                        <p:tgtEl>
                                          <p:spTgt spid="11"/>
                                        </p:tgtEl>
                                      </p:cBhvr>
                                    </p:animEffect>
                                  </p:childTnLst>
                                </p:cTn>
                              </p:par>
                              <p:par>
                                <p:cTn id="18" presetID="22" presetClass="entr" presetSubtype="1" fill="hold" grpId="0" nodeType="withEffect">
                                  <p:stCondLst>
                                    <p:cond delay="500"/>
                                  </p:stCondLst>
                                  <p:childTnLst>
                                    <p:set>
                                      <p:cBhvr>
                                        <p:cTn id="19" dur="1" fill="hold">
                                          <p:stCondLst>
                                            <p:cond delay="0"/>
                                          </p:stCondLst>
                                        </p:cTn>
                                        <p:tgtEl>
                                          <p:spTgt spid="10"/>
                                        </p:tgtEl>
                                        <p:attrNameLst>
                                          <p:attrName>style.visibility</p:attrName>
                                        </p:attrNameLst>
                                      </p:cBhvr>
                                      <p:to>
                                        <p:strVal val="visible"/>
                                      </p:to>
                                    </p:set>
                                    <p:animEffect transition="in" filter="wipe(up)">
                                      <p:cBhvr>
                                        <p:cTn id="20" dur="20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2000"/>
                                        <p:tgtEl>
                                          <p:spTgt spid="12"/>
                                        </p:tgtEl>
                                      </p:cBhvr>
                                    </p:animEffect>
                                  </p:childTnLst>
                                </p:cTn>
                              </p:par>
                              <p:par>
                                <p:cTn id="26" presetID="22" presetClass="entr" presetSubtype="4" fill="hold" grpId="0" nodeType="withEffect">
                                  <p:stCondLst>
                                    <p:cond delay="50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2000"/>
                                        <p:tgtEl>
                                          <p:spTgt spid="14"/>
                                        </p:tgtEl>
                                      </p:cBhvr>
                                    </p:animEffect>
                                  </p:childTnLst>
                                </p:cTn>
                              </p:par>
                              <p:par>
                                <p:cTn id="29" presetID="22" presetClass="entr" presetSubtype="1" fill="hold" grpId="0" nodeType="withEffect">
                                  <p:stCondLst>
                                    <p:cond delay="500"/>
                                  </p:stCondLst>
                                  <p:childTnLst>
                                    <p:set>
                                      <p:cBhvr>
                                        <p:cTn id="30" dur="1" fill="hold">
                                          <p:stCondLst>
                                            <p:cond delay="0"/>
                                          </p:stCondLst>
                                        </p:cTn>
                                        <p:tgtEl>
                                          <p:spTgt spid="9"/>
                                        </p:tgtEl>
                                        <p:attrNameLst>
                                          <p:attrName>style.visibility</p:attrName>
                                        </p:attrNameLst>
                                      </p:cBhvr>
                                      <p:to>
                                        <p:strVal val="visible"/>
                                      </p:to>
                                    </p:set>
                                    <p:animEffect transition="in" filter="wipe(up)">
                                      <p:cBhvr>
                                        <p:cTn id="31" dur="2000"/>
                                        <p:tgtEl>
                                          <p:spTgt spid="9"/>
                                        </p:tgtEl>
                                      </p:cBhvr>
                                    </p:animEffect>
                                  </p:childTnLst>
                                </p:cTn>
                              </p:par>
                              <p:par>
                                <p:cTn id="32" presetID="22" presetClass="entr" presetSubtype="4" fill="hold" grpId="0" nodeType="withEffect">
                                  <p:stCondLst>
                                    <p:cond delay="2000"/>
                                  </p:stCondLst>
                                  <p:childTnLst>
                                    <p:set>
                                      <p:cBhvr>
                                        <p:cTn id="33" dur="1" fill="hold">
                                          <p:stCondLst>
                                            <p:cond delay="0"/>
                                          </p:stCondLst>
                                        </p:cTn>
                                        <p:tgtEl>
                                          <p:spTgt spid="15"/>
                                        </p:tgtEl>
                                        <p:attrNameLst>
                                          <p:attrName>style.visibility</p:attrName>
                                        </p:attrNameLst>
                                      </p:cBhvr>
                                      <p:to>
                                        <p:strVal val="visible"/>
                                      </p:to>
                                    </p:set>
                                    <p:animEffect transition="in" filter="wipe(down)">
                                      <p:cBhvr>
                                        <p:cTn id="34"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4" grpId="0" animBg="1"/>
      <p:bldP spid="15" grpId="0" animBg="1"/>
      <p:bldP spid="2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9705" y="6039430"/>
            <a:ext cx="923384" cy="580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2" name="Picture 4" descr="Orca, Killer Whale, Sea Mammal, Marine Life, Sea Lif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6351" y="44624"/>
            <a:ext cx="4968552" cy="2768933"/>
          </a:xfrm>
          <a:prstGeom prst="rect">
            <a:avLst/>
          </a:prstGeom>
          <a:noFill/>
          <a:extLst>
            <a:ext uri="{909E8E84-426E-40DD-AFC4-6F175D3DCCD1}">
              <a14:hiddenFill xmlns:a14="http://schemas.microsoft.com/office/drawing/2010/main">
                <a:solidFill>
                  <a:srgbClr val="FFFFFF"/>
                </a:solidFill>
              </a14:hiddenFill>
            </a:ext>
          </a:extLst>
        </p:spPr>
      </p:pic>
      <p:pic>
        <p:nvPicPr>
          <p:cNvPr id="11274" name="Picture 10" descr="Great white shark swimming on a white background"/>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932040" y="-591620"/>
            <a:ext cx="4417164" cy="4380660"/>
          </a:xfrm>
          <a:prstGeom prst="rect">
            <a:avLst/>
          </a:prstGeom>
          <a:noFill/>
          <a:extLst>
            <a:ext uri="{909E8E84-426E-40DD-AFC4-6F175D3DCCD1}">
              <a14:hiddenFill xmlns:a14="http://schemas.microsoft.com/office/drawing/2010/main">
                <a:solidFill>
                  <a:srgbClr val="FFFFFF"/>
                </a:solidFill>
              </a14:hiddenFill>
            </a:ext>
          </a:extLst>
        </p:spPr>
      </p:pic>
      <p:sp>
        <p:nvSpPr>
          <p:cNvPr id="8" name="Right Arrow 7"/>
          <p:cNvSpPr/>
          <p:nvPr/>
        </p:nvSpPr>
        <p:spPr>
          <a:xfrm rot="18845618">
            <a:off x="800321" y="5480751"/>
            <a:ext cx="1330819" cy="287173"/>
          </a:xfrm>
          <a:prstGeom prst="rightArrow">
            <a:avLst>
              <a:gd name="adj1" fmla="val 50000"/>
              <a:gd name="adj2" fmla="val 101047"/>
            </a:avLst>
          </a:prstGeom>
          <a:solidFill>
            <a:srgbClr val="00B0F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9" name="Right Arrow 8"/>
          <p:cNvSpPr/>
          <p:nvPr/>
        </p:nvSpPr>
        <p:spPr>
          <a:xfrm rot="1661640">
            <a:off x="5433427" y="4061651"/>
            <a:ext cx="1805463" cy="301746"/>
          </a:xfrm>
          <a:prstGeom prst="rightArrow">
            <a:avLst>
              <a:gd name="adj1" fmla="val 50000"/>
              <a:gd name="adj2" fmla="val 101047"/>
            </a:avLst>
          </a:prstGeom>
          <a:solidFill>
            <a:srgbClr val="0070C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solidFill>
                <a:srgbClr val="0070C0"/>
              </a:solidFill>
            </a:endParaRPr>
          </a:p>
        </p:txBody>
      </p:sp>
      <p:sp>
        <p:nvSpPr>
          <p:cNvPr id="10" name="Right Arrow 9"/>
          <p:cNvSpPr/>
          <p:nvPr/>
        </p:nvSpPr>
        <p:spPr>
          <a:xfrm rot="1162910">
            <a:off x="3561369" y="5541374"/>
            <a:ext cx="3046229" cy="332630"/>
          </a:xfrm>
          <a:prstGeom prst="rightArrow">
            <a:avLst>
              <a:gd name="adj1" fmla="val 50000"/>
              <a:gd name="adj2" fmla="val 101047"/>
            </a:avLst>
          </a:prstGeom>
          <a:solidFill>
            <a:srgbClr val="0070C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solidFill>
                <a:srgbClr val="0070C0"/>
              </a:solidFill>
            </a:endParaRPr>
          </a:p>
        </p:txBody>
      </p:sp>
      <p:sp>
        <p:nvSpPr>
          <p:cNvPr id="11" name="Right Arrow 10"/>
          <p:cNvSpPr/>
          <p:nvPr/>
        </p:nvSpPr>
        <p:spPr>
          <a:xfrm rot="19248506">
            <a:off x="2562947" y="4131163"/>
            <a:ext cx="1231696" cy="292038"/>
          </a:xfrm>
          <a:prstGeom prst="rightArrow">
            <a:avLst>
              <a:gd name="adj1" fmla="val 50000"/>
              <a:gd name="adj2" fmla="val 101047"/>
            </a:avLst>
          </a:prstGeom>
          <a:solidFill>
            <a:srgbClr val="00B0F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12" name="Right Arrow 11"/>
          <p:cNvSpPr/>
          <p:nvPr/>
        </p:nvSpPr>
        <p:spPr>
          <a:xfrm rot="18845618">
            <a:off x="5601750" y="2630393"/>
            <a:ext cx="903198" cy="242246"/>
          </a:xfrm>
          <a:prstGeom prst="rightArrow">
            <a:avLst>
              <a:gd name="adj1" fmla="val 50000"/>
              <a:gd name="adj2" fmla="val 101047"/>
            </a:avLst>
          </a:prstGeom>
          <a:solidFill>
            <a:srgbClr val="00B0F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14" name="Right Arrow 13"/>
          <p:cNvSpPr/>
          <p:nvPr/>
        </p:nvSpPr>
        <p:spPr>
          <a:xfrm rot="13385436">
            <a:off x="3088323" y="2127584"/>
            <a:ext cx="1383878" cy="281520"/>
          </a:xfrm>
          <a:prstGeom prst="rightArrow">
            <a:avLst>
              <a:gd name="adj1" fmla="val 50000"/>
              <a:gd name="adj2" fmla="val 101047"/>
            </a:avLst>
          </a:prstGeom>
          <a:solidFill>
            <a:srgbClr val="00B0F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3" name="Rectangle 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pic>
        <p:nvPicPr>
          <p:cNvPr id="11272" name="Picture 8" descr="Mackerel on a white background"/>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1576803" y="4538196"/>
            <a:ext cx="1975899" cy="998349"/>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descr="Yellow Fin, Tuna, Fish, Taxidermy, Mounted, Isolated"/>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3057629" y="2339108"/>
            <a:ext cx="2940284" cy="2199088"/>
          </a:xfrm>
          <a:prstGeom prst="rect">
            <a:avLst/>
          </a:prstGeom>
          <a:noFill/>
          <a:extLst>
            <a:ext uri="{909E8E84-426E-40DD-AFC4-6F175D3DCCD1}">
              <a14:hiddenFill xmlns:a14="http://schemas.microsoft.com/office/drawing/2010/main">
                <a:solidFill>
                  <a:srgbClr val="FFFFFF"/>
                </a:solidFill>
              </a14:hiddenFill>
            </a:ext>
          </a:extLst>
        </p:spPr>
      </p:pic>
      <p:sp>
        <p:nvSpPr>
          <p:cNvPr id="17" name="Right Arrow 16"/>
          <p:cNvSpPr/>
          <p:nvPr/>
        </p:nvSpPr>
        <p:spPr>
          <a:xfrm rot="11317495">
            <a:off x="5690243" y="686346"/>
            <a:ext cx="1065775" cy="236754"/>
          </a:xfrm>
          <a:prstGeom prst="rightArrow">
            <a:avLst>
              <a:gd name="adj1" fmla="val 50000"/>
              <a:gd name="adj2" fmla="val 101047"/>
            </a:avLst>
          </a:prstGeom>
          <a:solidFill>
            <a:srgbClr val="00B0F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pic>
        <p:nvPicPr>
          <p:cNvPr id="16" name="Picture 15" descr="C:\Users\Felix\AppData\Local\Temp\AdobeStock_63631659.jpg"/>
          <p:cNvPicPr/>
          <p:nvPr/>
        </p:nvPicPr>
        <p:blipFill rotWithShape="1">
          <a:blip r:embed="rId8" cstate="print">
            <a:extLst>
              <a:ext uri="{28A0092B-C50C-407E-A947-70E740481C1C}">
                <a14:useLocalDpi xmlns:a14="http://schemas.microsoft.com/office/drawing/2010/main" val="0"/>
              </a:ext>
            </a:extLst>
          </a:blip>
          <a:srcRect/>
          <a:stretch/>
        </p:blipFill>
        <p:spPr bwMode="auto">
          <a:xfrm>
            <a:off x="5678516" y="3906167"/>
            <a:ext cx="3285972" cy="2979217"/>
          </a:xfrm>
          <a:prstGeom prst="rect">
            <a:avLst/>
          </a:prstGeom>
          <a:noFill/>
          <a:extLst/>
        </p:spPr>
      </p:pic>
      <p:sp>
        <p:nvSpPr>
          <p:cNvPr id="18" name="TextBox 17"/>
          <p:cNvSpPr txBox="1"/>
          <p:nvPr/>
        </p:nvSpPr>
        <p:spPr>
          <a:xfrm>
            <a:off x="321391" y="3053931"/>
            <a:ext cx="2378401" cy="1446550"/>
          </a:xfrm>
          <a:prstGeom prst="rect">
            <a:avLst/>
          </a:prstGeom>
          <a:noFill/>
        </p:spPr>
        <p:txBody>
          <a:bodyPr wrap="square" rtlCol="0">
            <a:spAutoFit/>
          </a:bodyPr>
          <a:lstStyle/>
          <a:p>
            <a:r>
              <a:rPr lang="en-GB" sz="2200" i="1" dirty="0" smtClean="0">
                <a:solidFill>
                  <a:srgbClr val="FF0000"/>
                </a:solidFill>
                <a:latin typeface="Aharoni" panose="02010803020104030203" pitchFamily="2" charset="-79"/>
                <a:cs typeface="Aharoni" panose="02010803020104030203" pitchFamily="2" charset="-79"/>
              </a:rPr>
              <a:t>What have the microbeads replaced in the food web?</a:t>
            </a:r>
            <a:endParaRPr lang="en-GB" sz="2200" dirty="0" smtClean="0">
              <a:solidFill>
                <a:srgbClr val="00B0F0"/>
              </a:solidFill>
              <a:latin typeface="Aharoni" panose="02010803020104030203" pitchFamily="2" charset="-79"/>
              <a:cs typeface="Aharoni" panose="02010803020104030203" pitchFamily="2" charset="-79"/>
            </a:endParaRPr>
          </a:p>
        </p:txBody>
      </p:sp>
      <p:sp>
        <p:nvSpPr>
          <p:cNvPr id="2" name="TextBox 1"/>
          <p:cNvSpPr txBox="1"/>
          <p:nvPr/>
        </p:nvSpPr>
        <p:spPr>
          <a:xfrm>
            <a:off x="5951488" y="4538196"/>
            <a:ext cx="684038" cy="1200329"/>
          </a:xfrm>
          <a:prstGeom prst="rect">
            <a:avLst/>
          </a:prstGeom>
          <a:noFill/>
        </p:spPr>
        <p:txBody>
          <a:bodyPr wrap="square" rtlCol="0">
            <a:spAutoFit/>
          </a:bodyPr>
          <a:lstStyle/>
          <a:p>
            <a:r>
              <a:rPr lang="en-GB" sz="7200" b="1" dirty="0">
                <a:solidFill>
                  <a:srgbClr val="0070C0"/>
                </a:solidFill>
              </a:rPr>
              <a:t>?</a:t>
            </a:r>
            <a:endParaRPr lang="en-GB" b="1" dirty="0">
              <a:solidFill>
                <a:srgbClr val="0070C0"/>
              </a:solidFill>
            </a:endParaRPr>
          </a:p>
        </p:txBody>
      </p:sp>
    </p:spTree>
    <p:extLst>
      <p:ext uri="{BB962C8B-B14F-4D97-AF65-F5344CB8AC3E}">
        <p14:creationId xmlns:p14="http://schemas.microsoft.com/office/powerpoint/2010/main" val="3545659059"/>
      </p:ext>
    </p:extLst>
  </p:cSld>
  <p:clrMapOvr>
    <a:masterClrMapping/>
  </p:clrMapOvr>
  <mc:AlternateContent xmlns:mc="http://schemas.openxmlformats.org/markup-compatibility/2006" xmlns:p14="http://schemas.microsoft.com/office/powerpoint/2010/main">
    <mc:Choice Requires="p14">
      <p:transition spd="slow" p14:dur="200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150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20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1000"/>
                                        <p:tgtEl>
                                          <p:spTgt spid="18"/>
                                        </p:tgtEl>
                                      </p:cBhvr>
                                    </p:animEffect>
                                    <p:set>
                                      <p:cBhvr>
                                        <p:cTn id="12" dur="1" fill="hold">
                                          <p:stCondLst>
                                            <p:cond delay="999"/>
                                          </p:stCondLst>
                                        </p:cTn>
                                        <p:tgtEl>
                                          <p:spTgt spid="18"/>
                                        </p:tgtEl>
                                        <p:attrNameLst>
                                          <p:attrName>style.visibility</p:attrName>
                                        </p:attrNameLst>
                                      </p:cBhvr>
                                      <p:to>
                                        <p:strVal val="hidden"/>
                                      </p:to>
                                    </p:set>
                                  </p:childTnLst>
                                </p:cTn>
                              </p:par>
                              <p:par>
                                <p:cTn id="13" presetID="1" presetClass="emph" presetSubtype="2" repeatCount="5000" fill="hold" grpId="0" nodeType="withEffect">
                                  <p:stCondLst>
                                    <p:cond delay="1000"/>
                                  </p:stCondLst>
                                  <p:childTnLst>
                                    <p:animClr clrSpc="rgb" dir="cw">
                                      <p:cBhvr>
                                        <p:cTn id="14" dur="500" fill="hold"/>
                                        <p:tgtEl>
                                          <p:spTgt spid="8"/>
                                        </p:tgtEl>
                                        <p:attrNameLst>
                                          <p:attrName>fillcolor</p:attrName>
                                        </p:attrNameLst>
                                      </p:cBhvr>
                                      <p:to>
                                        <a:schemeClr val="accent2"/>
                                      </p:to>
                                    </p:animClr>
                                    <p:set>
                                      <p:cBhvr>
                                        <p:cTn id="15" dur="500" fill="hold"/>
                                        <p:tgtEl>
                                          <p:spTgt spid="8"/>
                                        </p:tgtEl>
                                        <p:attrNameLst>
                                          <p:attrName>fill.type</p:attrName>
                                        </p:attrNameLst>
                                      </p:cBhvr>
                                      <p:to>
                                        <p:strVal val="solid"/>
                                      </p:to>
                                    </p:set>
                                    <p:set>
                                      <p:cBhvr>
                                        <p:cTn id="16" dur="500" fill="hold"/>
                                        <p:tgtEl>
                                          <p:spTgt spid="8"/>
                                        </p:tgtEl>
                                        <p:attrNameLst>
                                          <p:attrName>fill.on</p:attrName>
                                        </p:attrNameLst>
                                      </p:cBhvr>
                                      <p:to>
                                        <p:strVal val="true"/>
                                      </p:to>
                                    </p:set>
                                  </p:childTnLst>
                                </p:cTn>
                              </p:par>
                            </p:childTnLst>
                          </p:cTn>
                        </p:par>
                      </p:childTnLst>
                    </p:cTn>
                  </p:par>
                  <p:par>
                    <p:cTn id="17" fill="hold">
                      <p:stCondLst>
                        <p:cond delay="indefinite"/>
                      </p:stCondLst>
                      <p:childTnLst>
                        <p:par>
                          <p:cTn id="18" fill="hold">
                            <p:stCondLst>
                              <p:cond delay="0"/>
                            </p:stCondLst>
                            <p:childTnLst>
                              <p:par>
                                <p:cTn id="19" presetID="1" presetClass="emph" presetSubtype="2" repeatCount="5000" fill="hold" nodeType="clickEffect">
                                  <p:stCondLst>
                                    <p:cond delay="0"/>
                                  </p:stCondLst>
                                  <p:childTnLst>
                                    <p:animClr clrSpc="rgb" dir="cw">
                                      <p:cBhvr>
                                        <p:cTn id="20" dur="500" fill="hold"/>
                                        <p:tgtEl>
                                          <p:spTgt spid="11"/>
                                        </p:tgtEl>
                                        <p:attrNameLst>
                                          <p:attrName>fillcolor</p:attrName>
                                        </p:attrNameLst>
                                      </p:cBhvr>
                                      <p:to>
                                        <a:schemeClr val="accent2"/>
                                      </p:to>
                                    </p:animClr>
                                    <p:set>
                                      <p:cBhvr>
                                        <p:cTn id="21" dur="500" fill="hold"/>
                                        <p:tgtEl>
                                          <p:spTgt spid="11"/>
                                        </p:tgtEl>
                                        <p:attrNameLst>
                                          <p:attrName>fill.type</p:attrName>
                                        </p:attrNameLst>
                                      </p:cBhvr>
                                      <p:to>
                                        <p:strVal val="solid"/>
                                      </p:to>
                                    </p:set>
                                    <p:set>
                                      <p:cBhvr>
                                        <p:cTn id="22" dur="500" fill="hold"/>
                                        <p:tgtEl>
                                          <p:spTgt spid="11"/>
                                        </p:tgtEl>
                                        <p:attrNameLst>
                                          <p:attrName>fill.on</p:attrName>
                                        </p:attrNameLst>
                                      </p:cBhvr>
                                      <p:to>
                                        <p:strVal val="true"/>
                                      </p:to>
                                    </p:set>
                                  </p:childTnLst>
                                </p:cTn>
                              </p:par>
                              <p:par>
                                <p:cTn id="23" presetID="1" presetClass="emph" presetSubtype="2" repeatCount="5000" fill="hold" nodeType="withEffect">
                                  <p:stCondLst>
                                    <p:cond delay="500"/>
                                  </p:stCondLst>
                                  <p:childTnLst>
                                    <p:animClr clrSpc="rgb" dir="cw">
                                      <p:cBhvr>
                                        <p:cTn id="24" dur="500" fill="hold"/>
                                        <p:tgtEl>
                                          <p:spTgt spid="10"/>
                                        </p:tgtEl>
                                        <p:attrNameLst>
                                          <p:attrName>fillcolor</p:attrName>
                                        </p:attrNameLst>
                                      </p:cBhvr>
                                      <p:to>
                                        <a:schemeClr val="folHlink"/>
                                      </p:to>
                                    </p:animClr>
                                    <p:set>
                                      <p:cBhvr>
                                        <p:cTn id="25" dur="500" fill="hold"/>
                                        <p:tgtEl>
                                          <p:spTgt spid="10"/>
                                        </p:tgtEl>
                                        <p:attrNameLst>
                                          <p:attrName>fill.type</p:attrName>
                                        </p:attrNameLst>
                                      </p:cBhvr>
                                      <p:to>
                                        <p:strVal val="solid"/>
                                      </p:to>
                                    </p:set>
                                    <p:set>
                                      <p:cBhvr>
                                        <p:cTn id="26" dur="500" fill="hold"/>
                                        <p:tgtEl>
                                          <p:spTgt spid="10"/>
                                        </p:tgtEl>
                                        <p:attrNameLst>
                                          <p:attrName>fill.on</p:attrName>
                                        </p:attrNameLst>
                                      </p:cBhvr>
                                      <p:to>
                                        <p:strVal val="true"/>
                                      </p:to>
                                    </p:set>
                                  </p:childTnLst>
                                </p:cTn>
                              </p:par>
                              <p:par>
                                <p:cTn id="27" presetID="10" presetClass="entr" presetSubtype="0" fill="hold" grpId="0" nodeType="withEffect">
                                  <p:stCondLst>
                                    <p:cond delay="100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1000"/>
                                        <p:tgtEl>
                                          <p:spTgt spid="2"/>
                                        </p:tgtEl>
                                      </p:cBhvr>
                                    </p:animEffect>
                                  </p:childTnLst>
                                </p:cTn>
                              </p:par>
                              <p:par>
                                <p:cTn id="30" presetID="3" presetClass="emph" presetSubtype="2" repeatCount="10000" fill="hold" grpId="1" nodeType="withEffect">
                                  <p:stCondLst>
                                    <p:cond delay="0"/>
                                  </p:stCondLst>
                                  <p:childTnLst>
                                    <p:animClr clrSpc="rgb" dir="cw">
                                      <p:cBhvr override="childStyle">
                                        <p:cTn id="31" dur="500" fill="hold"/>
                                        <p:tgtEl>
                                          <p:spTgt spid="2"/>
                                        </p:tgtEl>
                                        <p:attrNameLst>
                                          <p:attrName>style.color</p:attrName>
                                        </p:attrNameLst>
                                      </p:cBhvr>
                                      <p:to>
                                        <a:schemeClr val="folHlink"/>
                                      </p:to>
                                    </p:animClr>
                                  </p:childTnLst>
                                </p:cTn>
                              </p:par>
                            </p:childTnLst>
                          </p:cTn>
                        </p:par>
                      </p:childTnLst>
                    </p:cTn>
                  </p:par>
                  <p:par>
                    <p:cTn id="32" fill="hold">
                      <p:stCondLst>
                        <p:cond delay="indefinite"/>
                      </p:stCondLst>
                      <p:childTnLst>
                        <p:par>
                          <p:cTn id="33" fill="hold">
                            <p:stCondLst>
                              <p:cond delay="0"/>
                            </p:stCondLst>
                            <p:childTnLst>
                              <p:par>
                                <p:cTn id="34" presetID="1" presetClass="emph" presetSubtype="2" repeatCount="5000" fill="hold" nodeType="clickEffect">
                                  <p:stCondLst>
                                    <p:cond delay="0"/>
                                  </p:stCondLst>
                                  <p:childTnLst>
                                    <p:animClr clrSpc="rgb" dir="cw">
                                      <p:cBhvr>
                                        <p:cTn id="35" dur="500" fill="hold"/>
                                        <p:tgtEl>
                                          <p:spTgt spid="12"/>
                                        </p:tgtEl>
                                        <p:attrNameLst>
                                          <p:attrName>fillcolor</p:attrName>
                                        </p:attrNameLst>
                                      </p:cBhvr>
                                      <p:to>
                                        <a:schemeClr val="accent2"/>
                                      </p:to>
                                    </p:animClr>
                                    <p:set>
                                      <p:cBhvr>
                                        <p:cTn id="36" dur="500" fill="hold"/>
                                        <p:tgtEl>
                                          <p:spTgt spid="12"/>
                                        </p:tgtEl>
                                        <p:attrNameLst>
                                          <p:attrName>fill.type</p:attrName>
                                        </p:attrNameLst>
                                      </p:cBhvr>
                                      <p:to>
                                        <p:strVal val="solid"/>
                                      </p:to>
                                    </p:set>
                                    <p:set>
                                      <p:cBhvr>
                                        <p:cTn id="37" dur="500" fill="hold"/>
                                        <p:tgtEl>
                                          <p:spTgt spid="12"/>
                                        </p:tgtEl>
                                        <p:attrNameLst>
                                          <p:attrName>fill.on</p:attrName>
                                        </p:attrNameLst>
                                      </p:cBhvr>
                                      <p:to>
                                        <p:strVal val="true"/>
                                      </p:to>
                                    </p:set>
                                  </p:childTnLst>
                                </p:cTn>
                              </p:par>
                              <p:par>
                                <p:cTn id="38" presetID="1" presetClass="emph" presetSubtype="2" repeatCount="5000" fill="hold" nodeType="withEffect">
                                  <p:stCondLst>
                                    <p:cond delay="0"/>
                                  </p:stCondLst>
                                  <p:childTnLst>
                                    <p:animClr clrSpc="rgb" dir="cw">
                                      <p:cBhvr>
                                        <p:cTn id="39" dur="500" fill="hold"/>
                                        <p:tgtEl>
                                          <p:spTgt spid="14"/>
                                        </p:tgtEl>
                                        <p:attrNameLst>
                                          <p:attrName>fillcolor</p:attrName>
                                        </p:attrNameLst>
                                      </p:cBhvr>
                                      <p:to>
                                        <a:schemeClr val="accent2"/>
                                      </p:to>
                                    </p:animClr>
                                    <p:set>
                                      <p:cBhvr>
                                        <p:cTn id="40" dur="500" fill="hold"/>
                                        <p:tgtEl>
                                          <p:spTgt spid="14"/>
                                        </p:tgtEl>
                                        <p:attrNameLst>
                                          <p:attrName>fill.type</p:attrName>
                                        </p:attrNameLst>
                                      </p:cBhvr>
                                      <p:to>
                                        <p:strVal val="solid"/>
                                      </p:to>
                                    </p:set>
                                    <p:set>
                                      <p:cBhvr>
                                        <p:cTn id="41" dur="500" fill="hold"/>
                                        <p:tgtEl>
                                          <p:spTgt spid="14"/>
                                        </p:tgtEl>
                                        <p:attrNameLst>
                                          <p:attrName>fill.on</p:attrName>
                                        </p:attrNameLst>
                                      </p:cBhvr>
                                      <p:to>
                                        <p:strVal val="true"/>
                                      </p:to>
                                    </p:set>
                                  </p:childTnLst>
                                </p:cTn>
                              </p:par>
                              <p:par>
                                <p:cTn id="42" presetID="3" presetClass="emph" presetSubtype="2" repeatCount="indefinite" fill="hold" grpId="2" nodeType="withEffect">
                                  <p:stCondLst>
                                    <p:cond delay="1500"/>
                                  </p:stCondLst>
                                  <p:childTnLst>
                                    <p:animClr clrSpc="rgb" dir="cw">
                                      <p:cBhvr override="childStyle">
                                        <p:cTn id="43" dur="500" fill="hold"/>
                                        <p:tgtEl>
                                          <p:spTgt spid="2"/>
                                        </p:tgtEl>
                                        <p:attrNameLst>
                                          <p:attrName>style.color</p:attrName>
                                        </p:attrNameLst>
                                      </p:cBhvr>
                                      <p:to>
                                        <a:schemeClr val="folHlink"/>
                                      </p:to>
                                    </p:animClr>
                                  </p:childTnLst>
                                </p:cTn>
                              </p:par>
                              <p:par>
                                <p:cTn id="44" presetID="1" presetClass="emph" presetSubtype="2" repeatCount="5000" fill="hold" nodeType="withEffect">
                                  <p:stCondLst>
                                    <p:cond delay="1000"/>
                                  </p:stCondLst>
                                  <p:childTnLst>
                                    <p:animClr clrSpc="rgb" dir="cw">
                                      <p:cBhvr>
                                        <p:cTn id="45" dur="500" fill="hold"/>
                                        <p:tgtEl>
                                          <p:spTgt spid="9"/>
                                        </p:tgtEl>
                                        <p:attrNameLst>
                                          <p:attrName>fillcolor</p:attrName>
                                        </p:attrNameLst>
                                      </p:cBhvr>
                                      <p:to>
                                        <a:schemeClr val="folHlink"/>
                                      </p:to>
                                    </p:animClr>
                                    <p:set>
                                      <p:cBhvr>
                                        <p:cTn id="46" dur="500" fill="hold"/>
                                        <p:tgtEl>
                                          <p:spTgt spid="9"/>
                                        </p:tgtEl>
                                        <p:attrNameLst>
                                          <p:attrName>fill.type</p:attrName>
                                        </p:attrNameLst>
                                      </p:cBhvr>
                                      <p:to>
                                        <p:strVal val="solid"/>
                                      </p:to>
                                    </p:set>
                                    <p:set>
                                      <p:cBhvr>
                                        <p:cTn id="47" dur="500" fill="hold"/>
                                        <p:tgtEl>
                                          <p:spTgt spid="9"/>
                                        </p:tgtEl>
                                        <p:attrNameLst>
                                          <p:attrName>fill.on</p:attrName>
                                        </p:attrNameLst>
                                      </p:cBhvr>
                                      <p:to>
                                        <p:strVal val="true"/>
                                      </p:to>
                                    </p:set>
                                  </p:childTnLst>
                                </p:cTn>
                              </p:par>
                              <p:par>
                                <p:cTn id="48" presetID="1" presetClass="emph" presetSubtype="2" repeatCount="5000" fill="hold" grpId="0" nodeType="withEffect">
                                  <p:stCondLst>
                                    <p:cond delay="1500"/>
                                  </p:stCondLst>
                                  <p:childTnLst>
                                    <p:animClr clrSpc="rgb" dir="cw">
                                      <p:cBhvr>
                                        <p:cTn id="49" dur="500" fill="hold"/>
                                        <p:tgtEl>
                                          <p:spTgt spid="17"/>
                                        </p:tgtEl>
                                        <p:attrNameLst>
                                          <p:attrName>fillcolor</p:attrName>
                                        </p:attrNameLst>
                                      </p:cBhvr>
                                      <p:to>
                                        <a:schemeClr val="accent2"/>
                                      </p:to>
                                    </p:animClr>
                                    <p:set>
                                      <p:cBhvr>
                                        <p:cTn id="50" dur="500" fill="hold"/>
                                        <p:tgtEl>
                                          <p:spTgt spid="17"/>
                                        </p:tgtEl>
                                        <p:attrNameLst>
                                          <p:attrName>fill.type</p:attrName>
                                        </p:attrNameLst>
                                      </p:cBhvr>
                                      <p:to>
                                        <p:strVal val="solid"/>
                                      </p:to>
                                    </p:set>
                                    <p:set>
                                      <p:cBhvr>
                                        <p:cTn id="51" dur="500" fill="hold"/>
                                        <p:tgtEl>
                                          <p:spTgt spid="17"/>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7" grpId="0" animBg="1"/>
      <p:bldP spid="18" grpId="0"/>
      <p:bldP spid="18" grpId="1"/>
      <p:bldP spid="2" grpId="0"/>
      <p:bldP spid="2" grpId="1"/>
      <p:bldP spid="2" grpId="2"/>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www.greenpeace.org.uk/sites/files/gpuk/imagecache/blog_landscape/images/Pic%20for%20Elisabeth%27s%20blog.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323" y="2217760"/>
            <a:ext cx="9149323" cy="464024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23528" y="116632"/>
            <a:ext cx="7272808" cy="2246769"/>
          </a:xfrm>
          <a:prstGeom prst="rect">
            <a:avLst/>
          </a:prstGeom>
          <a:noFill/>
        </p:spPr>
        <p:txBody>
          <a:bodyPr wrap="square" rtlCol="0">
            <a:spAutoFit/>
          </a:bodyPr>
          <a:lstStyle/>
          <a:p>
            <a:r>
              <a:rPr lang="en-GB" sz="2800" b="1" dirty="0" smtClean="0">
                <a:solidFill>
                  <a:srgbClr val="00B0F0"/>
                </a:solidFill>
              </a:rPr>
              <a:t>Can you spot the microbeads that this fish larva has eaten?</a:t>
            </a:r>
          </a:p>
          <a:p>
            <a:endParaRPr lang="en-GB" sz="2800" b="1" dirty="0" smtClean="0">
              <a:solidFill>
                <a:srgbClr val="00B0F0"/>
              </a:solidFill>
            </a:endParaRPr>
          </a:p>
          <a:p>
            <a:r>
              <a:rPr lang="en-GB" sz="2800" b="1" dirty="0">
                <a:solidFill>
                  <a:srgbClr val="FF0000"/>
                </a:solidFill>
              </a:rPr>
              <a:t>Why did this fish eat the microbeads?</a:t>
            </a:r>
          </a:p>
          <a:p>
            <a:endParaRPr lang="en-GB" sz="2800" b="1" dirty="0">
              <a:solidFill>
                <a:schemeClr val="accent6">
                  <a:lumMod val="75000"/>
                </a:schemeClr>
              </a:solidFill>
            </a:endParaRPr>
          </a:p>
        </p:txBody>
      </p:sp>
    </p:spTree>
    <p:extLst>
      <p:ext uri="{BB962C8B-B14F-4D97-AF65-F5344CB8AC3E}">
        <p14:creationId xmlns:p14="http://schemas.microsoft.com/office/powerpoint/2010/main" val="280383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8111" y="913156"/>
            <a:ext cx="8028385" cy="49641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755576" y="6002124"/>
            <a:ext cx="7488832" cy="523220"/>
          </a:xfrm>
          <a:prstGeom prst="rect">
            <a:avLst/>
          </a:prstGeom>
          <a:noFill/>
        </p:spPr>
        <p:txBody>
          <a:bodyPr wrap="square" rtlCol="0">
            <a:spAutoFit/>
          </a:bodyPr>
          <a:lstStyle/>
          <a:p>
            <a:r>
              <a:rPr lang="en-GB" sz="2800" b="1" dirty="0" smtClean="0">
                <a:solidFill>
                  <a:srgbClr val="FF0000"/>
                </a:solidFill>
                <a:latin typeface="Aharoni" panose="02010803020104030203" pitchFamily="2" charset="-79"/>
                <a:cs typeface="Aharoni" panose="02010803020104030203" pitchFamily="2" charset="-79"/>
              </a:rPr>
              <a:t>mouth</a:t>
            </a:r>
            <a:r>
              <a:rPr lang="en-GB" sz="2800" b="1" dirty="0" smtClean="0">
                <a:latin typeface="Aharoni" panose="02010803020104030203" pitchFamily="2" charset="-79"/>
                <a:cs typeface="Aharoni" panose="02010803020104030203" pitchFamily="2" charset="-79"/>
              </a:rPr>
              <a:t>	</a:t>
            </a:r>
            <a:r>
              <a:rPr lang="en-GB" sz="2800" b="1" dirty="0" smtClean="0">
                <a:solidFill>
                  <a:srgbClr val="00B050"/>
                </a:solidFill>
                <a:latin typeface="Aharoni" panose="02010803020104030203" pitchFamily="2" charset="-79"/>
                <a:cs typeface="Aharoni" panose="02010803020104030203" pitchFamily="2" charset="-79"/>
              </a:rPr>
              <a:t>stomach</a:t>
            </a:r>
            <a:r>
              <a:rPr lang="en-GB" sz="2800" b="1" dirty="0">
                <a:latin typeface="Aharoni" panose="02010803020104030203" pitchFamily="2" charset="-79"/>
                <a:cs typeface="Aharoni" panose="02010803020104030203" pitchFamily="2" charset="-79"/>
              </a:rPr>
              <a:t>	</a:t>
            </a:r>
            <a:r>
              <a:rPr lang="en-GB" sz="2800" b="1" dirty="0" smtClean="0">
                <a:latin typeface="Aharoni" panose="02010803020104030203" pitchFamily="2" charset="-79"/>
                <a:cs typeface="Aharoni" panose="02010803020104030203" pitchFamily="2" charset="-79"/>
              </a:rPr>
              <a:t>    </a:t>
            </a:r>
            <a:r>
              <a:rPr lang="en-GB" sz="2800" b="1" dirty="0" smtClean="0">
                <a:solidFill>
                  <a:srgbClr val="0070C0"/>
                </a:solidFill>
                <a:latin typeface="Aharoni" panose="02010803020104030203" pitchFamily="2" charset="-79"/>
                <a:cs typeface="Aharoni" panose="02010803020104030203" pitchFamily="2" charset="-79"/>
              </a:rPr>
              <a:t>intestine   </a:t>
            </a:r>
            <a:r>
              <a:rPr lang="en-GB" sz="2800" b="1" dirty="0" smtClean="0">
                <a:latin typeface="Aharoni" panose="02010803020104030203" pitchFamily="2" charset="-79"/>
                <a:cs typeface="Aharoni" panose="02010803020104030203" pitchFamily="2" charset="-79"/>
              </a:rPr>
              <a:t>    </a:t>
            </a:r>
            <a:r>
              <a:rPr lang="en-GB" sz="2800" b="1" dirty="0" smtClean="0">
                <a:solidFill>
                  <a:schemeClr val="accent6">
                    <a:lumMod val="75000"/>
                  </a:schemeClr>
                </a:solidFill>
                <a:latin typeface="Aharoni" panose="02010803020104030203" pitchFamily="2" charset="-79"/>
                <a:cs typeface="Aharoni" panose="02010803020104030203" pitchFamily="2" charset="-79"/>
              </a:rPr>
              <a:t>anus</a:t>
            </a:r>
            <a:endParaRPr lang="en-GB" sz="2800" b="1" dirty="0">
              <a:solidFill>
                <a:schemeClr val="accent6">
                  <a:lumMod val="75000"/>
                </a:schemeClr>
              </a:solidFill>
              <a:latin typeface="Aharoni" panose="02010803020104030203" pitchFamily="2" charset="-79"/>
              <a:cs typeface="Aharoni" panose="02010803020104030203" pitchFamily="2" charset="-79"/>
            </a:endParaRPr>
          </a:p>
        </p:txBody>
      </p:sp>
      <p:sp>
        <p:nvSpPr>
          <p:cNvPr id="3" name="TextBox 2"/>
          <p:cNvSpPr txBox="1"/>
          <p:nvPr/>
        </p:nvSpPr>
        <p:spPr>
          <a:xfrm>
            <a:off x="323528" y="332656"/>
            <a:ext cx="2808312" cy="1938992"/>
          </a:xfrm>
          <a:prstGeom prst="rect">
            <a:avLst/>
          </a:prstGeom>
          <a:noFill/>
        </p:spPr>
        <p:txBody>
          <a:bodyPr wrap="square" rtlCol="0">
            <a:spAutoFit/>
          </a:bodyPr>
          <a:lstStyle/>
          <a:p>
            <a:r>
              <a:rPr lang="en-GB" sz="4000" b="1" dirty="0" smtClean="0">
                <a:solidFill>
                  <a:srgbClr val="00B0F0"/>
                </a:solidFill>
                <a:latin typeface="Aharoni" panose="02010803020104030203" pitchFamily="2" charset="-79"/>
                <a:cs typeface="Aharoni" panose="02010803020104030203" pitchFamily="2" charset="-79"/>
              </a:rPr>
              <a:t>Fish digestive system</a:t>
            </a:r>
            <a:endParaRPr lang="en-GB" sz="4000" b="1" dirty="0">
              <a:solidFill>
                <a:srgbClr val="00B0F0"/>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131753896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www.greenpeace.org.uk/sites/files/gpuk/imagecache/blog_landscape/images/Pic%20for%20Elisabeth%27s%20blog.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0" y="2926569"/>
            <a:ext cx="9143998" cy="395785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79512" y="116632"/>
            <a:ext cx="7956378" cy="2585323"/>
          </a:xfrm>
          <a:prstGeom prst="rect">
            <a:avLst/>
          </a:prstGeom>
          <a:noFill/>
        </p:spPr>
        <p:txBody>
          <a:bodyPr wrap="square" rtlCol="0">
            <a:spAutoFit/>
          </a:bodyPr>
          <a:lstStyle/>
          <a:p>
            <a:endParaRPr lang="en-GB" sz="2400" b="1" dirty="0">
              <a:solidFill>
                <a:srgbClr val="00B0F0"/>
              </a:solidFill>
            </a:endParaRPr>
          </a:p>
          <a:p>
            <a:r>
              <a:rPr lang="en-GB" sz="2400" b="1" dirty="0" smtClean="0">
                <a:solidFill>
                  <a:srgbClr val="00B0F0"/>
                </a:solidFill>
              </a:rPr>
              <a:t>Why is it harmful for fish to eat microbeads?</a:t>
            </a:r>
          </a:p>
          <a:p>
            <a:endParaRPr lang="en-GB" sz="2400" b="1" dirty="0">
              <a:solidFill>
                <a:srgbClr val="00B0F0"/>
              </a:solidFill>
            </a:endParaRPr>
          </a:p>
          <a:p>
            <a:r>
              <a:rPr lang="en-GB" sz="2400" b="1" dirty="0" smtClean="0">
                <a:solidFill>
                  <a:srgbClr val="FF0000"/>
                </a:solidFill>
              </a:rPr>
              <a:t>How might larger fish end up eating microbeads?</a:t>
            </a:r>
          </a:p>
          <a:p>
            <a:endParaRPr lang="en-GB" sz="2400" b="1" dirty="0">
              <a:solidFill>
                <a:srgbClr val="00B0F0"/>
              </a:solidFill>
            </a:endParaRPr>
          </a:p>
          <a:p>
            <a:r>
              <a:rPr lang="en-GB" sz="2400" b="1" dirty="0" smtClean="0">
                <a:solidFill>
                  <a:srgbClr val="FFC000"/>
                </a:solidFill>
              </a:rPr>
              <a:t>How might </a:t>
            </a:r>
            <a:r>
              <a:rPr lang="en-GB" sz="2400" b="1" i="1" dirty="0" smtClean="0">
                <a:solidFill>
                  <a:srgbClr val="FFC000"/>
                </a:solidFill>
              </a:rPr>
              <a:t>you </a:t>
            </a:r>
            <a:r>
              <a:rPr lang="en-GB" sz="2400" b="1" dirty="0" smtClean="0">
                <a:solidFill>
                  <a:srgbClr val="FFC000"/>
                </a:solidFill>
              </a:rPr>
              <a:t>end up eating microbeads?</a:t>
            </a:r>
          </a:p>
          <a:p>
            <a:endParaRPr lang="en-GB" dirty="0">
              <a:solidFill>
                <a:srgbClr val="FF0000"/>
              </a:solidFill>
            </a:endParaRPr>
          </a:p>
        </p:txBody>
      </p:sp>
    </p:spTree>
    <p:extLst>
      <p:ext uri="{BB962C8B-B14F-4D97-AF65-F5344CB8AC3E}">
        <p14:creationId xmlns:p14="http://schemas.microsoft.com/office/powerpoint/2010/main" val="340096069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380</Words>
  <Application>Microsoft Office PowerPoint</Application>
  <PresentationFormat>On-screen Show (4:3)</PresentationFormat>
  <Paragraphs>59</Paragraphs>
  <Slides>13</Slides>
  <Notes>13</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PowerPoint Presentation</vt:lpstr>
      <vt:lpstr>What are                                                                microbeads?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Is your jumper poisoning the ocean?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2016-10-04T13:55:56Z</dcterms:created>
  <dcterms:modified xsi:type="dcterms:W3CDTF">2018-03-14T09:55:23Z</dcterms:modified>
</cp:coreProperties>
</file>